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56" r:id="rId3"/>
    <p:sldId id="326" r:id="rId4"/>
    <p:sldId id="341" r:id="rId5"/>
    <p:sldId id="327" r:id="rId6"/>
    <p:sldId id="344" r:id="rId7"/>
    <p:sldId id="329" r:id="rId8"/>
    <p:sldId id="342" r:id="rId9"/>
    <p:sldId id="330" r:id="rId10"/>
    <p:sldId id="328" r:id="rId11"/>
    <p:sldId id="337" r:id="rId12"/>
    <p:sldId id="345" r:id="rId13"/>
    <p:sldId id="354" r:id="rId14"/>
    <p:sldId id="346" r:id="rId15"/>
    <p:sldId id="350" r:id="rId16"/>
    <p:sldId id="347" r:id="rId17"/>
    <p:sldId id="352" r:id="rId18"/>
    <p:sldId id="351" r:id="rId19"/>
    <p:sldId id="348" r:id="rId20"/>
    <p:sldId id="296" r:id="rId21"/>
    <p:sldId id="333" r:id="rId22"/>
    <p:sldId id="331" r:id="rId23"/>
    <p:sldId id="332" r:id="rId24"/>
    <p:sldId id="349" r:id="rId25"/>
    <p:sldId id="338" r:id="rId26"/>
    <p:sldId id="358" r:id="rId27"/>
    <p:sldId id="355" r:id="rId28"/>
    <p:sldId id="357" r:id="rId29"/>
    <p:sldId id="25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9" autoAdjust="0"/>
    <p:restoredTop sz="94660"/>
  </p:normalViewPr>
  <p:slideViewPr>
    <p:cSldViewPr snapToGrid="0">
      <p:cViewPr varScale="1">
        <p:scale>
          <a:sx n="80" d="100"/>
          <a:sy n="80" d="100"/>
        </p:scale>
        <p:origin x="-84" y="-7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7/3/2017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7/3/2017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7/3/2017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claudia.babescu@anpm.ro"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3200" b="1" dirty="0" smtClean="0"/>
              <a:t>2. AUDITUL </a:t>
            </a:r>
            <a:r>
              <a:rPr lang="en-GB" sz="3200" b="1" dirty="0"/>
              <a:t>DE DESEURI PREVAZUT DE LEGEA 211/2011 </a:t>
            </a:r>
            <a:r>
              <a:rPr lang="en-GB" sz="3200" b="1" dirty="0" smtClean="0"/>
              <a:t>REPUBLICATA PRIVIND </a:t>
            </a:r>
            <a:r>
              <a:rPr lang="en-GB" sz="3200" b="1" dirty="0"/>
              <a:t>REGIMUL DESEURILOR SI IMPLICATIILE </a:t>
            </a:r>
            <a:r>
              <a:rPr lang="en-GB" sz="3200" b="1" dirty="0" smtClean="0"/>
              <a:t>SALE</a:t>
            </a:r>
            <a:endParaRPr lang="en-GB" sz="32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400189" y="4977108"/>
            <a:ext cx="7766936" cy="1096899"/>
          </a:xfrm>
        </p:spPr>
        <p:txBody>
          <a:bodyPr>
            <a:normAutofit lnSpcReduction="10000"/>
          </a:bodyPr>
          <a:lstStyle/>
          <a:p>
            <a:r>
              <a:rPr lang="en-US" b="1" dirty="0">
                <a:solidFill>
                  <a:schemeClr val="tx1"/>
                </a:solidFill>
                <a:latin typeface="Arial Black" pitchFamily="34" charset="0"/>
              </a:rPr>
              <a:t>AGENTIA NATIONALA PENTRU PROTECTIA MEDIULUI </a:t>
            </a:r>
          </a:p>
          <a:p>
            <a:r>
              <a:rPr lang="en-US" b="1" dirty="0">
                <a:solidFill>
                  <a:schemeClr val="tx1"/>
                </a:solidFill>
                <a:latin typeface="Arial Black" pitchFamily="34" charset="0"/>
              </a:rPr>
              <a:t>DIRECTIA DESEURI SI SUBSTANTE CHIMICE </a:t>
            </a:r>
            <a:r>
              <a:rPr lang="en-US" b="1" dirty="0" smtClean="0">
                <a:solidFill>
                  <a:schemeClr val="tx1"/>
                </a:solidFill>
                <a:latin typeface="Arial Black" pitchFamily="34" charset="0"/>
              </a:rPr>
              <a:t>PERICULOASE</a:t>
            </a:r>
          </a:p>
          <a:p>
            <a:r>
              <a:rPr lang="en-US" b="1" dirty="0" smtClean="0">
                <a:solidFill>
                  <a:srgbClr val="0070C0"/>
                </a:solidFill>
                <a:latin typeface="Arial Black" pitchFamily="34" charset="0"/>
              </a:rPr>
              <a:t>5-7 IULIE 2017</a:t>
            </a:r>
            <a:endParaRPr lang="en-US" b="1" dirty="0">
              <a:solidFill>
                <a:srgbClr val="0070C0"/>
              </a:solidFill>
              <a:latin typeface="Arial Black" pitchFamily="34" charset="0"/>
            </a:endParaRPr>
          </a:p>
        </p:txBody>
      </p:sp>
    </p:spTree>
    <p:extLst>
      <p:ext uri="{BB962C8B-B14F-4D97-AF65-F5344CB8AC3E}">
        <p14:creationId xmlns:p14="http://schemas.microsoft.com/office/powerpoint/2010/main" val="3367716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Autofit/>
          </a:bodyPr>
          <a:lstStyle/>
          <a:p>
            <a:r>
              <a:rPr lang="en-US" sz="1400" b="1" dirty="0" smtClean="0">
                <a:solidFill>
                  <a:srgbClr val="7030A0"/>
                </a:solidFill>
                <a:latin typeface="Arial" panose="020B0604020202020204" pitchFamily="34" charset="0"/>
                <a:cs typeface="Arial" panose="020B0604020202020204" pitchFamily="34" charset="0"/>
              </a:rPr>
              <a:t>Comparatie </a:t>
            </a:r>
            <a:r>
              <a:rPr lang="en-US" sz="1400" b="1" dirty="0">
                <a:solidFill>
                  <a:srgbClr val="7030A0"/>
                </a:solidFill>
                <a:latin typeface="Arial" panose="020B0604020202020204" pitchFamily="34" charset="0"/>
                <a:cs typeface="Arial" panose="020B0604020202020204" pitchFamily="34" charset="0"/>
              </a:rPr>
              <a:t>dintre definitia ,,auditului de deseuri” prevazuta de  </a:t>
            </a:r>
            <a:r>
              <a:rPr lang="en-US" sz="1400" b="1" dirty="0" smtClean="0">
                <a:solidFill>
                  <a:srgbClr val="7030A0"/>
                </a:solidFill>
                <a:latin typeface="Arial" panose="020B0604020202020204" pitchFamily="34" charset="0"/>
                <a:cs typeface="Arial" panose="020B0604020202020204" pitchFamily="34" charset="0"/>
              </a:rPr>
              <a:t>Legea </a:t>
            </a:r>
            <a:r>
              <a:rPr lang="en-US" sz="1400" b="1" dirty="0">
                <a:solidFill>
                  <a:srgbClr val="7030A0"/>
                </a:solidFill>
                <a:latin typeface="Arial" panose="020B0604020202020204" pitchFamily="34" charset="0"/>
                <a:cs typeface="Arial" panose="020B0604020202020204" pitchFamily="34" charset="0"/>
              </a:rPr>
              <a:t>211/2011 si a definitiei ,,auditului” prevazuta de  </a:t>
            </a:r>
            <a:r>
              <a:rPr lang="en-US" sz="1400" b="1" dirty="0" smtClean="0">
                <a:solidFill>
                  <a:srgbClr val="7030A0"/>
                </a:solidFill>
                <a:latin typeface="Arial" panose="020B0604020202020204" pitchFamily="34" charset="0"/>
                <a:cs typeface="Arial" panose="020B0604020202020204" pitchFamily="34" charset="0"/>
              </a:rPr>
              <a:t>Regulamentul 1221/2009/CE</a:t>
            </a:r>
          </a:p>
          <a:p>
            <a:endParaRPr lang="en-US" sz="1400" b="1" dirty="0" smtClean="0">
              <a:solidFill>
                <a:srgbClr val="7030A0"/>
              </a:solidFill>
              <a:latin typeface="Arial" panose="020B0604020202020204" pitchFamily="34" charset="0"/>
              <a:cs typeface="Arial" panose="020B0604020202020204" pitchFamily="34" charset="0"/>
            </a:endParaRPr>
          </a:p>
          <a:p>
            <a:pPr algn="just"/>
            <a:r>
              <a:rPr lang="vi-VN" sz="1400" b="1" dirty="0" smtClean="0">
                <a:solidFill>
                  <a:schemeClr val="tx1"/>
                </a:solidFill>
                <a:latin typeface="Arial" panose="020B0604020202020204" pitchFamily="34" charset="0"/>
                <a:cs typeface="Arial" panose="020B0604020202020204" pitchFamily="34" charset="0"/>
              </a:rPr>
              <a:t>R</a:t>
            </a:r>
            <a:r>
              <a:rPr lang="en-US" sz="1400" b="1" dirty="0" smtClean="0">
                <a:solidFill>
                  <a:schemeClr val="tx1"/>
                </a:solidFill>
                <a:latin typeface="Arial" panose="020B0604020202020204" pitchFamily="34" charset="0"/>
                <a:cs typeface="Arial" panose="020B0604020202020204" pitchFamily="34" charset="0"/>
              </a:rPr>
              <a:t>egulamentul </a:t>
            </a:r>
            <a:r>
              <a:rPr lang="vi-VN" sz="1400" b="1" dirty="0" smtClean="0">
                <a:solidFill>
                  <a:schemeClr val="tx1"/>
                </a:solidFill>
                <a:latin typeface="Arial" panose="020B0604020202020204" pitchFamily="34" charset="0"/>
                <a:cs typeface="Arial" panose="020B0604020202020204" pitchFamily="34" charset="0"/>
              </a:rPr>
              <a:t>1221/2009</a:t>
            </a:r>
            <a:r>
              <a:rPr lang="en-US" sz="1400" b="1" dirty="0" smtClean="0">
                <a:solidFill>
                  <a:schemeClr val="tx1"/>
                </a:solidFill>
                <a:latin typeface="Arial" panose="020B0604020202020204" pitchFamily="34" charset="0"/>
                <a:cs typeface="Arial" panose="020B0604020202020204" pitchFamily="34" charset="0"/>
              </a:rPr>
              <a:t>/CE</a:t>
            </a:r>
            <a:r>
              <a:rPr lang="vi-VN" sz="1400" b="1" dirty="0" smtClean="0">
                <a:solidFill>
                  <a:schemeClr val="tx1"/>
                </a:solidFill>
                <a:latin typeface="Arial" panose="020B0604020202020204" pitchFamily="34" charset="0"/>
                <a:cs typeface="Arial" panose="020B0604020202020204" pitchFamily="34" charset="0"/>
              </a:rPr>
              <a:t> privind </a:t>
            </a:r>
            <a:r>
              <a:rPr lang="vi-VN" sz="1400" b="1" dirty="0">
                <a:solidFill>
                  <a:srgbClr val="0070C0"/>
                </a:solidFill>
                <a:latin typeface="Arial" panose="020B0604020202020204" pitchFamily="34" charset="0"/>
                <a:cs typeface="Arial" panose="020B0604020202020204" pitchFamily="34" charset="0"/>
              </a:rPr>
              <a:t>participarea voluntară a organizațiilor la un sistem comunitar de management de mediu și audit (EMAS) </a:t>
            </a:r>
            <a:r>
              <a:rPr lang="vi-VN" sz="1400" b="1" dirty="0">
                <a:solidFill>
                  <a:schemeClr val="tx1"/>
                </a:solidFill>
                <a:latin typeface="Arial" panose="020B0604020202020204" pitchFamily="34" charset="0"/>
                <a:cs typeface="Arial" panose="020B0604020202020204" pitchFamily="34" charset="0"/>
              </a:rPr>
              <a:t>și de abrogare a </a:t>
            </a:r>
            <a:r>
              <a:rPr lang="vi-VN" sz="1400" b="1" dirty="0" smtClean="0">
                <a:solidFill>
                  <a:schemeClr val="tx1"/>
                </a:solidFill>
                <a:latin typeface="Arial" panose="020B0604020202020204" pitchFamily="34" charset="0"/>
                <a:cs typeface="Arial" panose="020B0604020202020204" pitchFamily="34" charset="0"/>
              </a:rPr>
              <a:t>Regulamentului</a:t>
            </a:r>
            <a:r>
              <a:rPr lang="en-US" sz="1400" b="1" dirty="0" smtClean="0">
                <a:solidFill>
                  <a:schemeClr val="tx1"/>
                </a:solidFill>
                <a:latin typeface="Arial" panose="020B0604020202020204" pitchFamily="34" charset="0"/>
                <a:cs typeface="Arial" panose="020B0604020202020204" pitchFamily="34" charset="0"/>
              </a:rPr>
              <a:t> </a:t>
            </a:r>
            <a:r>
              <a:rPr lang="vi-VN" sz="1400" b="1" dirty="0" smtClean="0">
                <a:solidFill>
                  <a:schemeClr val="tx1"/>
                </a:solidFill>
                <a:latin typeface="Arial" panose="020B0604020202020204" pitchFamily="34" charset="0"/>
                <a:cs typeface="Arial" panose="020B0604020202020204" pitchFamily="34" charset="0"/>
              </a:rPr>
              <a:t>761/2001</a:t>
            </a:r>
            <a:r>
              <a:rPr lang="en-US" sz="1400" b="1" dirty="0" smtClean="0">
                <a:solidFill>
                  <a:schemeClr val="tx1"/>
                </a:solidFill>
                <a:latin typeface="Arial" panose="020B0604020202020204" pitchFamily="34" charset="0"/>
                <a:cs typeface="Arial" panose="020B0604020202020204" pitchFamily="34" charset="0"/>
              </a:rPr>
              <a:t>/CE</a:t>
            </a:r>
            <a:r>
              <a:rPr lang="vi-VN" sz="1400" b="1" dirty="0" smtClean="0">
                <a:solidFill>
                  <a:schemeClr val="tx1"/>
                </a:solidFill>
                <a:latin typeface="Arial" panose="020B0604020202020204" pitchFamily="34" charset="0"/>
                <a:cs typeface="Arial" panose="020B0604020202020204" pitchFamily="34" charset="0"/>
              </a:rPr>
              <a:t> </a:t>
            </a:r>
            <a:r>
              <a:rPr lang="vi-VN" sz="1400" b="1" dirty="0">
                <a:solidFill>
                  <a:schemeClr val="tx1"/>
                </a:solidFill>
                <a:latin typeface="Arial" panose="020B0604020202020204" pitchFamily="34" charset="0"/>
                <a:cs typeface="Arial" panose="020B0604020202020204" pitchFamily="34" charset="0"/>
              </a:rPr>
              <a:t>și a Deciziilor 2001/681/CE și 2006/193/CE ale </a:t>
            </a:r>
            <a:r>
              <a:rPr lang="vi-VN" sz="1400" b="1" dirty="0" smtClean="0">
                <a:solidFill>
                  <a:schemeClr val="tx1"/>
                </a:solidFill>
                <a:latin typeface="Arial" panose="020B0604020202020204" pitchFamily="34" charset="0"/>
                <a:cs typeface="Arial" panose="020B0604020202020204" pitchFamily="34" charset="0"/>
              </a:rPr>
              <a:t>Comisiei</a:t>
            </a:r>
            <a:r>
              <a:rPr lang="en-US" sz="1400" b="1" dirty="0" smtClean="0">
                <a:solidFill>
                  <a:schemeClr val="tx1"/>
                </a:solidFill>
                <a:latin typeface="Arial" panose="020B0604020202020204" pitchFamily="34" charset="0"/>
                <a:cs typeface="Arial" panose="020B0604020202020204" pitchFamily="34" charset="0"/>
              </a:rPr>
              <a:t>,</a:t>
            </a:r>
            <a:r>
              <a:rPr lang="vi-VN" sz="1400" b="1" dirty="0" smtClean="0">
                <a:solidFill>
                  <a:schemeClr val="tx1"/>
                </a:solidFill>
                <a:latin typeface="Arial" panose="020B0604020202020204" pitchFamily="34" charset="0"/>
                <a:cs typeface="Arial" panose="020B0604020202020204" pitchFamily="34" charset="0"/>
              </a:rPr>
              <a:t> </a:t>
            </a:r>
            <a:r>
              <a:rPr lang="vi-VN" sz="1400" b="1" dirty="0">
                <a:solidFill>
                  <a:schemeClr val="tx1"/>
                </a:solidFill>
                <a:latin typeface="Arial" panose="020B0604020202020204" pitchFamily="34" charset="0"/>
                <a:cs typeface="Arial" panose="020B0604020202020204" pitchFamily="34" charset="0"/>
              </a:rPr>
              <a:t>modificat </a:t>
            </a:r>
            <a:r>
              <a:rPr lang="vi-VN" sz="1400" b="1" dirty="0" smtClean="0">
                <a:solidFill>
                  <a:schemeClr val="tx1"/>
                </a:solidFill>
                <a:latin typeface="Arial" panose="020B0604020202020204" pitchFamily="34" charset="0"/>
                <a:cs typeface="Arial" panose="020B0604020202020204" pitchFamily="34" charset="0"/>
              </a:rPr>
              <a:t>prin</a:t>
            </a:r>
            <a:r>
              <a:rPr lang="en-US" sz="1400" b="1" dirty="0" smtClean="0">
                <a:solidFill>
                  <a:schemeClr val="tx1"/>
                </a:solidFill>
                <a:latin typeface="Arial" panose="020B0604020202020204" pitchFamily="34" charset="0"/>
                <a:cs typeface="Arial" panose="020B0604020202020204" pitchFamily="34" charset="0"/>
              </a:rPr>
              <a:t> </a:t>
            </a:r>
            <a:r>
              <a:rPr lang="vi-VN" sz="1400" b="1" dirty="0" smtClean="0">
                <a:solidFill>
                  <a:schemeClr val="tx1"/>
                </a:solidFill>
                <a:latin typeface="Arial" panose="020B0604020202020204" pitchFamily="34" charset="0"/>
                <a:cs typeface="Arial" panose="020B0604020202020204" pitchFamily="34" charset="0"/>
              </a:rPr>
              <a:t>Regulamentul 517/2013</a:t>
            </a:r>
            <a:r>
              <a:rPr lang="en-US" sz="1400" b="1" dirty="0" smtClean="0">
                <a:solidFill>
                  <a:schemeClr val="tx1"/>
                </a:solidFill>
                <a:latin typeface="Arial" panose="020B0604020202020204" pitchFamily="34" charset="0"/>
                <a:cs typeface="Arial" panose="020B0604020202020204" pitchFamily="34" charset="0"/>
              </a:rPr>
              <a:t>/UE</a:t>
            </a:r>
            <a:r>
              <a:rPr lang="vi-VN" sz="1400" b="1" dirty="0" smtClean="0">
                <a:solidFill>
                  <a:schemeClr val="tx1"/>
                </a:solidFill>
                <a:latin typeface="Arial" panose="020B0604020202020204" pitchFamily="34" charset="0"/>
                <a:cs typeface="Arial" panose="020B0604020202020204" pitchFamily="34" charset="0"/>
              </a:rPr>
              <a:t> </a:t>
            </a:r>
            <a:endParaRPr lang="en-US" sz="1400" b="1" dirty="0" smtClean="0">
              <a:solidFill>
                <a:schemeClr val="tx1"/>
              </a:solidFill>
              <a:latin typeface="Arial" panose="020B0604020202020204" pitchFamily="34" charset="0"/>
              <a:cs typeface="Arial" panose="020B0604020202020204" pitchFamily="34" charset="0"/>
            </a:endParaRPr>
          </a:p>
          <a:p>
            <a:pPr algn="just"/>
            <a:endParaRPr lang="en-US" sz="1400" b="1" dirty="0" smtClean="0">
              <a:solidFill>
                <a:schemeClr val="tx1"/>
              </a:solidFill>
              <a:latin typeface="Arial" panose="020B0604020202020204" pitchFamily="34" charset="0"/>
              <a:cs typeface="Arial" panose="020B0604020202020204" pitchFamily="34" charset="0"/>
            </a:endParaRPr>
          </a:p>
          <a:p>
            <a:pPr algn="just"/>
            <a:r>
              <a:rPr lang="vi-VN" sz="1400" b="1" dirty="0">
                <a:solidFill>
                  <a:schemeClr val="tx1"/>
                </a:solidFill>
                <a:latin typeface="Arial" panose="020B0604020202020204" pitchFamily="34" charset="0"/>
                <a:cs typeface="Arial" panose="020B0604020202020204" pitchFamily="34" charset="0"/>
              </a:rPr>
              <a:t>Prin prezentul regulament se instituie </a:t>
            </a:r>
            <a:r>
              <a:rPr lang="vi-VN" sz="1400" b="1" dirty="0">
                <a:solidFill>
                  <a:srgbClr val="0070C0"/>
                </a:solidFill>
                <a:latin typeface="Arial" panose="020B0604020202020204" pitchFamily="34" charset="0"/>
                <a:cs typeface="Arial" panose="020B0604020202020204" pitchFamily="34" charset="0"/>
              </a:rPr>
              <a:t>un sistem comunitar de management de mediu și audit, </a:t>
            </a:r>
            <a:r>
              <a:rPr lang="vi-VN" sz="1400" b="1" dirty="0">
                <a:solidFill>
                  <a:schemeClr val="tx1"/>
                </a:solidFill>
                <a:latin typeface="Arial" panose="020B0604020202020204" pitchFamily="34" charset="0"/>
                <a:cs typeface="Arial" panose="020B0604020202020204" pitchFamily="34" charset="0"/>
              </a:rPr>
              <a:t>denumit în continuare „EMAS”, care să permită participarea voluntară a organizațiilor situate </a:t>
            </a:r>
            <a:r>
              <a:rPr lang="vi-VN" sz="1400" b="1" dirty="0">
                <a:solidFill>
                  <a:srgbClr val="0070C0"/>
                </a:solidFill>
                <a:latin typeface="Arial" panose="020B0604020202020204" pitchFamily="34" charset="0"/>
                <a:cs typeface="Arial" panose="020B0604020202020204" pitchFamily="34" charset="0"/>
              </a:rPr>
              <a:t>în interiorul sau în exteriorul Comunității. </a:t>
            </a:r>
            <a:endParaRPr lang="en-US" sz="1400" b="1" dirty="0" smtClean="0">
              <a:solidFill>
                <a:srgbClr val="0070C0"/>
              </a:solidFill>
              <a:latin typeface="Arial" panose="020B0604020202020204" pitchFamily="34" charset="0"/>
              <a:cs typeface="Arial" panose="020B0604020202020204" pitchFamily="34" charset="0"/>
            </a:endParaRPr>
          </a:p>
          <a:p>
            <a:pPr algn="just"/>
            <a:endParaRPr lang="en-US" sz="1400" b="1" dirty="0" smtClean="0">
              <a:solidFill>
                <a:srgbClr val="0070C0"/>
              </a:solidFill>
              <a:latin typeface="Arial" panose="020B0604020202020204" pitchFamily="34" charset="0"/>
              <a:cs typeface="Arial" panose="020B0604020202020204" pitchFamily="34" charset="0"/>
            </a:endParaRPr>
          </a:p>
          <a:p>
            <a:pPr algn="just"/>
            <a:r>
              <a:rPr lang="vi-VN" sz="1400" b="1" dirty="0" smtClean="0">
                <a:solidFill>
                  <a:srgbClr val="0070C0"/>
                </a:solidFill>
                <a:latin typeface="Arial" panose="020B0604020202020204" pitchFamily="34" charset="0"/>
                <a:cs typeface="Arial" panose="020B0604020202020204" pitchFamily="34" charset="0"/>
              </a:rPr>
              <a:t>Obiectivul </a:t>
            </a:r>
            <a:r>
              <a:rPr lang="vi-VN" sz="1400" b="1" dirty="0">
                <a:solidFill>
                  <a:srgbClr val="0070C0"/>
                </a:solidFill>
                <a:latin typeface="Arial" panose="020B0604020202020204" pitchFamily="34" charset="0"/>
                <a:cs typeface="Arial" panose="020B0604020202020204" pitchFamily="34" charset="0"/>
              </a:rPr>
              <a:t>EMAS, ca instrument important al planului de acțiune privind consumul și producția durabile și politica industrială durabilă, </a:t>
            </a:r>
            <a:r>
              <a:rPr lang="vi-VN" sz="1400" b="1" dirty="0">
                <a:solidFill>
                  <a:schemeClr val="tx1"/>
                </a:solidFill>
                <a:latin typeface="Arial" panose="020B0604020202020204" pitchFamily="34" charset="0"/>
                <a:cs typeface="Arial" panose="020B0604020202020204" pitchFamily="34" charset="0"/>
              </a:rPr>
              <a:t>constă în promovarea îmbunătățirii continue a performanțelor de mediu ale organizațiilor prin instituirea și punerea în aplicare de către acestea a unor sisteme de management de mediu, a evaluării sistematice, obiective și periodice a performanței acestor sisteme, a furnizării de informații privind performanța de mediu, a dialogului deschis cu publicul și cu alte părți interesate, a implicării active a angajaților în organizații, precum și a activităților de formare adecvate</a:t>
            </a:r>
            <a:r>
              <a:rPr lang="vi-VN" sz="1400" b="1" dirty="0" smtClean="0">
                <a:solidFill>
                  <a:schemeClr val="tx1"/>
                </a:solidFill>
                <a:latin typeface="Arial" panose="020B0604020202020204" pitchFamily="34" charset="0"/>
                <a:cs typeface="Arial" panose="020B0604020202020204" pitchFamily="34" charset="0"/>
              </a:rPr>
              <a:t>.</a:t>
            </a:r>
            <a:endParaRPr lang="en-US" sz="1400" b="1" dirty="0" smtClean="0">
              <a:solidFill>
                <a:schemeClr val="tx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733941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fontScale="85000" lnSpcReduction="20000"/>
          </a:bodyPr>
          <a:lstStyle/>
          <a:p>
            <a:endParaRPr lang="en-US" dirty="0" smtClean="0"/>
          </a:p>
          <a:p>
            <a:pPr algn="just"/>
            <a:r>
              <a:rPr lang="en-US" b="1" dirty="0" smtClean="0">
                <a:solidFill>
                  <a:srgbClr val="7030A0"/>
                </a:solidFill>
                <a:latin typeface="Arial" panose="020B0604020202020204" pitchFamily="34" charset="0"/>
                <a:cs typeface="Arial" panose="020B0604020202020204" pitchFamily="34" charset="0"/>
              </a:rPr>
              <a:t>Comparatie </a:t>
            </a:r>
            <a:r>
              <a:rPr lang="en-US" b="1" dirty="0">
                <a:solidFill>
                  <a:srgbClr val="7030A0"/>
                </a:solidFill>
                <a:latin typeface="Arial" panose="020B0604020202020204" pitchFamily="34" charset="0"/>
                <a:cs typeface="Arial" panose="020B0604020202020204" pitchFamily="34" charset="0"/>
              </a:rPr>
              <a:t>dintre definitia ,,auditului de deseuri” prevazuta de  Legea 211/2011 si a definitiei ,,auditului” prevazuta de  Regulamentul </a:t>
            </a:r>
            <a:r>
              <a:rPr lang="en-US" b="1" dirty="0" smtClean="0">
                <a:solidFill>
                  <a:srgbClr val="7030A0"/>
                </a:solidFill>
                <a:latin typeface="Arial" panose="020B0604020202020204" pitchFamily="34" charset="0"/>
                <a:cs typeface="Arial" panose="020B0604020202020204" pitchFamily="34" charset="0"/>
              </a:rPr>
              <a:t>1221/2009/CE</a:t>
            </a:r>
          </a:p>
          <a:p>
            <a:pPr algn="just"/>
            <a:r>
              <a:rPr lang="vi-VN" b="1" dirty="0">
                <a:solidFill>
                  <a:schemeClr val="tx1"/>
                </a:solidFill>
                <a:latin typeface="Arial" panose="020B0604020202020204" pitchFamily="34" charset="0"/>
                <a:cs typeface="Arial" panose="020B0604020202020204" pitchFamily="34" charset="0"/>
              </a:rPr>
              <a:t>Schema </a:t>
            </a:r>
            <a:r>
              <a:rPr lang="en-US" b="1" dirty="0" smtClean="0">
                <a:solidFill>
                  <a:schemeClr val="tx1"/>
                </a:solidFill>
                <a:latin typeface="Arial" panose="020B0604020202020204" pitchFamily="34" charset="0"/>
                <a:cs typeface="Arial" panose="020B0604020202020204" pitchFamily="34" charset="0"/>
              </a:rPr>
              <a:t>privind</a:t>
            </a:r>
            <a:r>
              <a:rPr lang="vi-VN" b="1" dirty="0" smtClean="0">
                <a:solidFill>
                  <a:schemeClr val="tx1"/>
                </a:solidFill>
                <a:latin typeface="Arial" panose="020B0604020202020204" pitchFamily="34" charset="0"/>
                <a:cs typeface="Arial" panose="020B0604020202020204" pitchFamily="34" charset="0"/>
              </a:rPr>
              <a:t> </a:t>
            </a:r>
            <a:r>
              <a:rPr lang="vi-VN" b="1" dirty="0">
                <a:solidFill>
                  <a:schemeClr val="tx1"/>
                </a:solidFill>
                <a:latin typeface="Arial" panose="020B0604020202020204" pitchFamily="34" charset="0"/>
                <a:cs typeface="Arial" panose="020B0604020202020204" pitchFamily="34" charset="0"/>
              </a:rPr>
              <a:t>implementarea unui SMM </a:t>
            </a:r>
            <a:r>
              <a:rPr lang="vi-VN" b="1" dirty="0" smtClean="0">
                <a:solidFill>
                  <a:schemeClr val="tx1"/>
                </a:solidFill>
                <a:latin typeface="Arial" panose="020B0604020202020204" pitchFamily="34" charset="0"/>
                <a:cs typeface="Arial" panose="020B0604020202020204" pitchFamily="34" charset="0"/>
              </a:rPr>
              <a:t>(</a:t>
            </a:r>
            <a:r>
              <a:rPr lang="en-US" b="1" dirty="0" smtClean="0">
                <a:solidFill>
                  <a:srgbClr val="0070C0"/>
                </a:solidFill>
                <a:latin typeface="Arial" panose="020B0604020202020204" pitchFamily="34" charset="0"/>
                <a:cs typeface="Arial" panose="020B0604020202020204" pitchFamily="34" charset="0"/>
              </a:rPr>
              <a:t>prevede</a:t>
            </a:r>
            <a:r>
              <a:rPr lang="vi-VN" b="1" dirty="0" smtClean="0">
                <a:solidFill>
                  <a:srgbClr val="0070C0"/>
                </a:solidFill>
                <a:latin typeface="Arial" panose="020B0604020202020204" pitchFamily="34" charset="0"/>
                <a:cs typeface="Arial" panose="020B0604020202020204" pitchFamily="34" charset="0"/>
              </a:rPr>
              <a:t> </a:t>
            </a:r>
            <a:r>
              <a:rPr lang="vi-VN" b="1" dirty="0">
                <a:solidFill>
                  <a:srgbClr val="0070C0"/>
                </a:solidFill>
                <a:latin typeface="Arial" panose="020B0604020202020204" pitchFamily="34" charset="0"/>
                <a:cs typeface="Arial" panose="020B0604020202020204" pitchFamily="34" charset="0"/>
              </a:rPr>
              <a:t>că ISO 14001 </a:t>
            </a:r>
            <a:r>
              <a:rPr lang="vi-VN" b="1" dirty="0" smtClean="0">
                <a:solidFill>
                  <a:srgbClr val="0070C0"/>
                </a:solidFill>
                <a:latin typeface="Arial" panose="020B0604020202020204" pitchFamily="34" charset="0"/>
                <a:cs typeface="Arial" panose="020B0604020202020204" pitchFamily="34" charset="0"/>
              </a:rPr>
              <a:t>îndeplinește element</a:t>
            </a:r>
            <a:r>
              <a:rPr lang="en-US" b="1" dirty="0" smtClean="0">
                <a:solidFill>
                  <a:srgbClr val="0070C0"/>
                </a:solidFill>
                <a:latin typeface="Arial" panose="020B0604020202020204" pitchFamily="34" charset="0"/>
                <a:cs typeface="Arial" panose="020B0604020202020204" pitchFamily="34" charset="0"/>
              </a:rPr>
              <a:t>ele</a:t>
            </a:r>
            <a:r>
              <a:rPr lang="vi-VN" b="1" dirty="0" smtClean="0">
                <a:solidFill>
                  <a:srgbClr val="0070C0"/>
                </a:solidFill>
                <a:latin typeface="Arial" panose="020B0604020202020204" pitchFamily="34" charset="0"/>
                <a:cs typeface="Arial" panose="020B0604020202020204" pitchFamily="34" charset="0"/>
              </a:rPr>
              <a:t> cerințelor schemei)</a:t>
            </a:r>
            <a:r>
              <a:rPr lang="en-US" b="1" dirty="0">
                <a:solidFill>
                  <a:schemeClr val="tx1"/>
                </a:solidFill>
                <a:latin typeface="Arial" panose="020B0604020202020204" pitchFamily="34" charset="0"/>
                <a:cs typeface="Arial" panose="020B0604020202020204" pitchFamily="34" charset="0"/>
              </a:rPr>
              <a:t> </a:t>
            </a:r>
            <a:r>
              <a:rPr lang="vi-VN" b="1" dirty="0" smtClean="0">
                <a:solidFill>
                  <a:schemeClr val="tx1"/>
                </a:solidFill>
                <a:latin typeface="Arial" panose="020B0604020202020204" pitchFamily="34" charset="0"/>
                <a:cs typeface="Arial" panose="020B0604020202020204" pitchFamily="34" charset="0"/>
              </a:rPr>
              <a:t>necesită </a:t>
            </a:r>
            <a:r>
              <a:rPr lang="vi-VN" b="1" dirty="0">
                <a:solidFill>
                  <a:schemeClr val="tx1"/>
                </a:solidFill>
                <a:latin typeface="Arial" panose="020B0604020202020204" pitchFamily="34" charset="0"/>
                <a:cs typeface="Arial" panose="020B0604020202020204" pitchFamily="34" charset="0"/>
              </a:rPr>
              <a:t>și raportarea publică periodică a performanței de mediu a organizației în timp.</a:t>
            </a:r>
            <a:endParaRPr lang="en-US" b="1" dirty="0">
              <a:solidFill>
                <a:schemeClr val="tx1"/>
              </a:solidFill>
              <a:latin typeface="Arial" panose="020B0604020202020204" pitchFamily="34" charset="0"/>
              <a:cs typeface="Arial" panose="020B0604020202020204" pitchFamily="34" charset="0"/>
            </a:endParaRPr>
          </a:p>
          <a:p>
            <a:pPr algn="just"/>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prevede in </a:t>
            </a:r>
            <a:r>
              <a:rPr lang="en-US" b="1" i="1" dirty="0">
                <a:solidFill>
                  <a:schemeClr val="tx1"/>
                </a:solidFill>
                <a:latin typeface="Arial" panose="020B0604020202020204" pitchFamily="34" charset="0"/>
                <a:cs typeface="Arial" panose="020B0604020202020204" pitchFamily="34" charset="0"/>
              </a:rPr>
              <a:t>ANEXA II -  </a:t>
            </a:r>
            <a:r>
              <a:rPr lang="vi-VN" b="1" dirty="0">
                <a:solidFill>
                  <a:schemeClr val="tx1"/>
                </a:solidFill>
                <a:latin typeface="Arial" panose="020B0604020202020204" pitchFamily="34" charset="0"/>
                <a:cs typeface="Arial" panose="020B0604020202020204" pitchFamily="34" charset="0"/>
              </a:rPr>
              <a:t>Cerințe ale sistemului de management de mediu și aspecte suplimentare care trebuie avute în vedere de către organizațiile care pun în aplicare EMAS</a:t>
            </a:r>
            <a:r>
              <a:rPr lang="en-US" b="1" dirty="0">
                <a:solidFill>
                  <a:schemeClr val="tx1"/>
                </a:solidFill>
                <a:latin typeface="Arial" panose="020B0604020202020204" pitchFamily="34" charset="0"/>
                <a:cs typeface="Arial" panose="020B0604020202020204" pitchFamily="34" charset="0"/>
              </a:rPr>
              <a:t>, ca </a:t>
            </a:r>
            <a:r>
              <a:rPr lang="en-US" b="1" dirty="0">
                <a:solidFill>
                  <a:srgbClr val="00B050"/>
                </a:solidFill>
                <a:latin typeface="Arial" panose="020B0604020202020204" pitchFamily="34" charset="0"/>
                <a:cs typeface="Arial" panose="020B0604020202020204" pitchFamily="34" charset="0"/>
              </a:rPr>
              <a:t>,,cerințele sistemului de management de mediu EMAS sunt cele stabilite în secțiunea 4 a </a:t>
            </a:r>
            <a:r>
              <a:rPr lang="en-US" b="1" dirty="0" smtClean="0">
                <a:solidFill>
                  <a:srgbClr val="00B050"/>
                </a:solidFill>
                <a:latin typeface="Arial" panose="020B0604020202020204" pitchFamily="34" charset="0"/>
                <a:cs typeface="Arial" panose="020B0604020202020204" pitchFamily="34" charset="0"/>
              </a:rPr>
              <a:t>standardului EN </a:t>
            </a:r>
            <a:r>
              <a:rPr lang="en-US" b="1" dirty="0">
                <a:solidFill>
                  <a:srgbClr val="00B050"/>
                </a:solidFill>
                <a:latin typeface="Arial" panose="020B0604020202020204" pitchFamily="34" charset="0"/>
                <a:cs typeface="Arial" panose="020B0604020202020204" pitchFamily="34" charset="0"/>
              </a:rPr>
              <a:t>ISO 14001:2004”. </a:t>
            </a:r>
            <a:endParaRPr lang="en-GB" b="1" dirty="0">
              <a:solidFill>
                <a:srgbClr val="00B050"/>
              </a:solidFill>
              <a:latin typeface="Arial" panose="020B0604020202020204" pitchFamily="34" charset="0"/>
              <a:cs typeface="Arial" panose="020B0604020202020204" pitchFamily="34" charset="0"/>
            </a:endParaRPr>
          </a:p>
          <a:p>
            <a:pPr algn="just"/>
            <a:r>
              <a:rPr lang="vi-VN" b="1" dirty="0" smtClean="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prevede in </a:t>
            </a:r>
            <a:r>
              <a:rPr lang="en-US" b="1" i="1" dirty="0">
                <a:solidFill>
                  <a:schemeClr val="tx1"/>
                </a:solidFill>
                <a:latin typeface="Arial" panose="020B0604020202020204" pitchFamily="34" charset="0"/>
                <a:cs typeface="Arial" panose="020B0604020202020204" pitchFamily="34" charset="0"/>
              </a:rPr>
              <a:t>Articolul 2 - </a:t>
            </a:r>
            <a:r>
              <a:rPr lang="en-US" b="1" dirty="0">
                <a:solidFill>
                  <a:schemeClr val="tx1"/>
                </a:solidFill>
                <a:latin typeface="Arial" panose="020B0604020202020204" pitchFamily="34" charset="0"/>
                <a:cs typeface="Arial" panose="020B0604020202020204" pitchFamily="34" charset="0"/>
              </a:rPr>
              <a:t>Definiții </a:t>
            </a:r>
            <a:r>
              <a:rPr lang="vi-VN" b="1" dirty="0">
                <a:solidFill>
                  <a:schemeClr val="tx1"/>
                </a:solidFill>
                <a:latin typeface="Arial" panose="020B0604020202020204" pitchFamily="34" charset="0"/>
                <a:cs typeface="Arial" panose="020B0604020202020204" pitchFamily="34" charset="0"/>
              </a:rPr>
              <a:t>16. „</a:t>
            </a:r>
            <a:r>
              <a:rPr lang="vi-VN" b="1" dirty="0">
                <a:solidFill>
                  <a:srgbClr val="0070C0"/>
                </a:solidFill>
                <a:latin typeface="Arial" panose="020B0604020202020204" pitchFamily="34" charset="0"/>
                <a:cs typeface="Arial" panose="020B0604020202020204" pitchFamily="34" charset="0"/>
              </a:rPr>
              <a:t>audit intern de mediu</a:t>
            </a:r>
            <a:r>
              <a:rPr lang="vi-VN" b="1" dirty="0">
                <a:solidFill>
                  <a:schemeClr val="tx1"/>
                </a:solidFill>
                <a:latin typeface="Arial" panose="020B0604020202020204" pitchFamily="34" charset="0"/>
                <a:cs typeface="Arial" panose="020B0604020202020204" pitchFamily="34" charset="0"/>
              </a:rPr>
              <a:t>” înseamnă o evaluare sistematică, documentată, periodică și obiectivă a performanțelor de mediu ale unei organizații, a sistemului de management și a proceselor destinate protecției </a:t>
            </a:r>
            <a:r>
              <a:rPr lang="vi-VN" b="1" dirty="0" smtClean="0">
                <a:solidFill>
                  <a:schemeClr val="tx1"/>
                </a:solidFill>
                <a:latin typeface="Arial" panose="020B0604020202020204" pitchFamily="34" charset="0"/>
                <a:cs typeface="Arial" panose="020B0604020202020204" pitchFamily="34" charset="0"/>
              </a:rPr>
              <a:t>mediului</a:t>
            </a:r>
            <a:r>
              <a:rPr lang="en-US" b="1" dirty="0" smtClean="0">
                <a:solidFill>
                  <a:schemeClr val="tx1"/>
                </a:solidFill>
                <a:latin typeface="Arial" panose="020B0604020202020204" pitchFamily="34" charset="0"/>
                <a:cs typeface="Arial" panose="020B0604020202020204" pitchFamily="34" charset="0"/>
              </a:rPr>
              <a:t>.</a:t>
            </a:r>
            <a:endParaRPr lang="en-US" b="1" dirty="0">
              <a:solidFill>
                <a:schemeClr val="tx1"/>
              </a:solidFill>
              <a:latin typeface="Arial" panose="020B0604020202020204" pitchFamily="34" charset="0"/>
              <a:cs typeface="Arial" panose="020B0604020202020204" pitchFamily="34" charset="0"/>
            </a:endParaRPr>
          </a:p>
          <a:p>
            <a:pPr algn="just"/>
            <a:r>
              <a:rPr lang="vi-VN" b="1" dirty="0" smtClean="0">
                <a:solidFill>
                  <a:schemeClr val="tx1"/>
                </a:solidFill>
              </a:rPr>
              <a:t>Pentru </a:t>
            </a:r>
            <a:r>
              <a:rPr lang="vi-VN" b="1" dirty="0">
                <a:solidFill>
                  <a:schemeClr val="tx1"/>
                </a:solidFill>
              </a:rPr>
              <a:t>a implementa un SMM pentru a controla riscurile semnificative, pentru a asigura respectarea legislației relevante și pentru a îndeplini cerințele ISO </a:t>
            </a:r>
            <a:r>
              <a:rPr lang="vi-VN" b="1" dirty="0" smtClean="0">
                <a:solidFill>
                  <a:schemeClr val="tx1"/>
                </a:solidFill>
              </a:rPr>
              <a:t>14001</a:t>
            </a:r>
            <a:r>
              <a:rPr lang="en-US" b="1" dirty="0" smtClean="0">
                <a:solidFill>
                  <a:schemeClr val="tx1"/>
                </a:solidFill>
              </a:rPr>
              <a:t>:2015</a:t>
            </a:r>
            <a:r>
              <a:rPr lang="vi-VN" b="1" dirty="0" smtClean="0">
                <a:solidFill>
                  <a:schemeClr val="tx1"/>
                </a:solidFill>
              </a:rPr>
              <a:t>, </a:t>
            </a:r>
            <a:r>
              <a:rPr lang="vi-VN" b="1" dirty="0">
                <a:solidFill>
                  <a:schemeClr val="tx1"/>
                </a:solidFill>
              </a:rPr>
              <a:t>sunt necesare cunoștințe și expertiză care să cuprindă</a:t>
            </a:r>
            <a:r>
              <a:rPr lang="vi-VN" b="1" dirty="0" smtClean="0">
                <a:solidFill>
                  <a:schemeClr val="tx1"/>
                </a:solidFill>
              </a:rPr>
              <a:t>:</a:t>
            </a:r>
            <a:r>
              <a:rPr lang="en-US" b="1" dirty="0" smtClean="0">
                <a:solidFill>
                  <a:schemeClr val="tx1"/>
                </a:solidFill>
              </a:rPr>
              <a:t> </a:t>
            </a:r>
            <a:r>
              <a:rPr lang="en-US" b="1" dirty="0">
                <a:solidFill>
                  <a:schemeClr val="tx1"/>
                </a:solidFill>
              </a:rPr>
              <a:t>l</a:t>
            </a:r>
            <a:r>
              <a:rPr lang="vi-VN" b="1" dirty="0" smtClean="0">
                <a:solidFill>
                  <a:schemeClr val="tx1"/>
                </a:solidFill>
              </a:rPr>
              <a:t>egislația </a:t>
            </a:r>
            <a:r>
              <a:rPr lang="vi-VN" b="1" dirty="0">
                <a:solidFill>
                  <a:schemeClr val="tx1"/>
                </a:solidFill>
              </a:rPr>
              <a:t>de </a:t>
            </a:r>
            <a:r>
              <a:rPr lang="vi-VN" b="1" dirty="0" smtClean="0">
                <a:solidFill>
                  <a:schemeClr val="tx1"/>
                </a:solidFill>
              </a:rPr>
              <a:t>mediu</a:t>
            </a:r>
            <a:r>
              <a:rPr lang="en-US" b="1" dirty="0" smtClean="0">
                <a:solidFill>
                  <a:schemeClr val="tx1"/>
                </a:solidFill>
              </a:rPr>
              <a:t> europeana si la nivel national, </a:t>
            </a:r>
            <a:r>
              <a:rPr lang="en-US" b="1" dirty="0">
                <a:solidFill>
                  <a:schemeClr val="tx1"/>
                </a:solidFill>
              </a:rPr>
              <a:t>e</a:t>
            </a:r>
            <a:r>
              <a:rPr lang="vi-VN" b="1" dirty="0" smtClean="0">
                <a:solidFill>
                  <a:schemeClr val="tx1"/>
                </a:solidFill>
              </a:rPr>
              <a:t>valuarea </a:t>
            </a:r>
            <a:r>
              <a:rPr lang="vi-VN" b="1" dirty="0">
                <a:solidFill>
                  <a:schemeClr val="tx1"/>
                </a:solidFill>
              </a:rPr>
              <a:t>aspectelor de </a:t>
            </a:r>
            <a:r>
              <a:rPr lang="vi-VN" b="1" dirty="0" smtClean="0">
                <a:solidFill>
                  <a:schemeClr val="tx1"/>
                </a:solidFill>
              </a:rPr>
              <a:t>mediu</a:t>
            </a:r>
            <a:r>
              <a:rPr lang="en-US" b="1" dirty="0" smtClean="0">
                <a:solidFill>
                  <a:schemeClr val="tx1"/>
                </a:solidFill>
              </a:rPr>
              <a:t>, </a:t>
            </a:r>
            <a:r>
              <a:rPr lang="en-US" b="1" dirty="0">
                <a:solidFill>
                  <a:schemeClr val="tx1"/>
                </a:solidFill>
              </a:rPr>
              <a:t>p</a:t>
            </a:r>
            <a:r>
              <a:rPr lang="vi-VN" b="1" dirty="0" smtClean="0">
                <a:solidFill>
                  <a:schemeClr val="tx1"/>
                </a:solidFill>
              </a:rPr>
              <a:t>revenirea poluării</a:t>
            </a:r>
            <a:r>
              <a:rPr lang="en-US" b="1" dirty="0" smtClean="0">
                <a:solidFill>
                  <a:schemeClr val="tx1"/>
                </a:solidFill>
              </a:rPr>
              <a:t>, </a:t>
            </a:r>
            <a:r>
              <a:rPr lang="en-US" b="1" dirty="0">
                <a:solidFill>
                  <a:schemeClr val="tx1"/>
                </a:solidFill>
              </a:rPr>
              <a:t>c</a:t>
            </a:r>
            <a:r>
              <a:rPr lang="vi-VN" b="1" dirty="0" smtClean="0">
                <a:solidFill>
                  <a:schemeClr val="tx1"/>
                </a:solidFill>
              </a:rPr>
              <a:t>ontrolul emisiilor</a:t>
            </a:r>
            <a:r>
              <a:rPr lang="en-US" b="1" dirty="0" smtClean="0">
                <a:solidFill>
                  <a:schemeClr val="tx1"/>
                </a:solidFill>
              </a:rPr>
              <a:t>, </a:t>
            </a:r>
            <a:r>
              <a:rPr lang="vi-VN" b="1" dirty="0" smtClean="0">
                <a:solidFill>
                  <a:schemeClr val="tx1"/>
                </a:solidFill>
              </a:rPr>
              <a:t>răspunderea </a:t>
            </a:r>
            <a:r>
              <a:rPr lang="vi-VN" b="1" dirty="0">
                <a:solidFill>
                  <a:schemeClr val="tx1"/>
                </a:solidFill>
              </a:rPr>
              <a:t>pentru </a:t>
            </a:r>
            <a:r>
              <a:rPr lang="vi-VN" b="1" dirty="0" smtClean="0">
                <a:solidFill>
                  <a:schemeClr val="tx1"/>
                </a:solidFill>
              </a:rPr>
              <a:t>mediu</a:t>
            </a:r>
            <a:r>
              <a:rPr lang="en-US" b="1" dirty="0" smtClean="0">
                <a:solidFill>
                  <a:schemeClr val="tx1"/>
                </a:solidFill>
              </a:rPr>
              <a:t>, respectiv</a:t>
            </a:r>
            <a:r>
              <a:rPr lang="vi-VN" b="1" dirty="0" smtClean="0">
                <a:solidFill>
                  <a:schemeClr val="tx1"/>
                </a:solidFill>
              </a:rPr>
              <a:t> </a:t>
            </a:r>
            <a:r>
              <a:rPr lang="vi-VN" b="1" dirty="0">
                <a:solidFill>
                  <a:schemeClr val="tx1"/>
                </a:solidFill>
              </a:rPr>
              <a:t>prevenirea și repararea daunelor aduse </a:t>
            </a:r>
            <a:r>
              <a:rPr lang="vi-VN" b="1" dirty="0" smtClean="0">
                <a:solidFill>
                  <a:schemeClr val="tx1"/>
                </a:solidFill>
              </a:rPr>
              <a:t>mediulu</a:t>
            </a:r>
            <a:r>
              <a:rPr lang="en-US" b="1" dirty="0" smtClean="0">
                <a:solidFill>
                  <a:schemeClr val="tx1"/>
                </a:solidFill>
              </a:rPr>
              <a:t>, </a:t>
            </a:r>
            <a:r>
              <a:rPr lang="en-US" b="1" dirty="0">
                <a:solidFill>
                  <a:schemeClr val="tx1"/>
                </a:solidFill>
              </a:rPr>
              <a:t>m</a:t>
            </a:r>
            <a:r>
              <a:rPr lang="vi-VN" b="1" dirty="0" smtClean="0">
                <a:solidFill>
                  <a:schemeClr val="tx1"/>
                </a:solidFill>
              </a:rPr>
              <a:t>anagementul deșeurilor</a:t>
            </a:r>
            <a:r>
              <a:rPr lang="en-US" b="1" dirty="0" smtClean="0">
                <a:solidFill>
                  <a:schemeClr val="tx1"/>
                </a:solidFill>
              </a:rPr>
              <a:t>, </a:t>
            </a:r>
            <a:r>
              <a:rPr lang="en-US" b="1" dirty="0">
                <a:solidFill>
                  <a:schemeClr val="tx1"/>
                </a:solidFill>
              </a:rPr>
              <a:t>p</a:t>
            </a:r>
            <a:r>
              <a:rPr lang="vi-VN" b="1" dirty="0" smtClean="0">
                <a:solidFill>
                  <a:schemeClr val="tx1"/>
                </a:solidFill>
              </a:rPr>
              <a:t>roceduri </a:t>
            </a:r>
            <a:r>
              <a:rPr lang="vi-VN" b="1" dirty="0">
                <a:solidFill>
                  <a:schemeClr val="tx1"/>
                </a:solidFill>
              </a:rPr>
              <a:t>de </a:t>
            </a:r>
            <a:r>
              <a:rPr lang="vi-VN" b="1" dirty="0" smtClean="0">
                <a:solidFill>
                  <a:schemeClr val="tx1"/>
                </a:solidFill>
              </a:rPr>
              <a:t>urgență</a:t>
            </a:r>
            <a:r>
              <a:rPr lang="en-US" b="1" dirty="0" smtClean="0">
                <a:solidFill>
                  <a:schemeClr val="tx1"/>
                </a:solidFill>
              </a:rPr>
              <a:t>, </a:t>
            </a:r>
            <a:r>
              <a:rPr lang="en-US" b="1" dirty="0">
                <a:solidFill>
                  <a:schemeClr val="tx1"/>
                </a:solidFill>
              </a:rPr>
              <a:t>s</a:t>
            </a:r>
            <a:r>
              <a:rPr lang="vi-VN" b="1" dirty="0" smtClean="0">
                <a:solidFill>
                  <a:schemeClr val="tx1"/>
                </a:solidFill>
              </a:rPr>
              <a:t>isteme </a:t>
            </a:r>
            <a:r>
              <a:rPr lang="vi-VN" b="1" dirty="0">
                <a:solidFill>
                  <a:schemeClr val="tx1"/>
                </a:solidFill>
              </a:rPr>
              <a:t>de management de mediu și ISO </a:t>
            </a:r>
            <a:r>
              <a:rPr lang="vi-VN" b="1" dirty="0" smtClean="0">
                <a:solidFill>
                  <a:schemeClr val="tx1"/>
                </a:solidFill>
              </a:rPr>
              <a:t>14001</a:t>
            </a:r>
            <a:r>
              <a:rPr lang="en-US" b="1" dirty="0" smtClean="0">
                <a:solidFill>
                  <a:schemeClr val="tx1"/>
                </a:solidFill>
              </a:rPr>
              <a:t> si </a:t>
            </a:r>
            <a:r>
              <a:rPr lang="en-US" b="1" dirty="0">
                <a:solidFill>
                  <a:schemeClr val="tx1"/>
                </a:solidFill>
              </a:rPr>
              <a:t>a</a:t>
            </a:r>
            <a:r>
              <a:rPr lang="vi-VN" b="1" dirty="0" smtClean="0">
                <a:solidFill>
                  <a:schemeClr val="tx1"/>
                </a:solidFill>
              </a:rPr>
              <a:t>uditul </a:t>
            </a:r>
            <a:r>
              <a:rPr lang="vi-VN" b="1" dirty="0">
                <a:solidFill>
                  <a:schemeClr val="tx1"/>
                </a:solidFill>
              </a:rPr>
              <a:t>intern de </a:t>
            </a:r>
            <a:r>
              <a:rPr lang="vi-VN" b="1" dirty="0" smtClean="0">
                <a:solidFill>
                  <a:schemeClr val="tx1"/>
                </a:solidFill>
              </a:rPr>
              <a:t>mediu</a:t>
            </a:r>
            <a:r>
              <a:rPr lang="en-US" b="1" dirty="0" smtClean="0">
                <a:solidFill>
                  <a:schemeClr val="tx1"/>
                </a:solidFill>
              </a:rPr>
              <a:t>. </a:t>
            </a:r>
          </a:p>
          <a:p>
            <a:endParaRPr lang="en-US" dirty="0"/>
          </a:p>
          <a:p>
            <a:endParaRPr lang="en-US" dirty="0"/>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431998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endParaRPr lang="en-US" dirty="0" smtClean="0"/>
          </a:p>
          <a:p>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a:t>
            </a:r>
            <a:r>
              <a:rPr lang="en-US" b="1" dirty="0" smtClean="0">
                <a:solidFill>
                  <a:schemeClr val="tx1"/>
                </a:solidFill>
                <a:latin typeface="Arial" panose="020B0604020202020204" pitchFamily="34" charset="0"/>
                <a:cs typeface="Arial" panose="020B0604020202020204" pitchFamily="34" charset="0"/>
              </a:rPr>
              <a:t> prevede in </a:t>
            </a:r>
            <a:r>
              <a:rPr lang="pt-BR" b="1" dirty="0" smtClean="0">
                <a:solidFill>
                  <a:srgbClr val="7030A0"/>
                </a:solidFill>
              </a:rPr>
              <a:t>ANEXA </a:t>
            </a:r>
            <a:r>
              <a:rPr lang="pt-BR" b="1" dirty="0">
                <a:solidFill>
                  <a:srgbClr val="7030A0"/>
                </a:solidFill>
              </a:rPr>
              <a:t>III AUDITUL INTERN DE MEDIU </a:t>
            </a:r>
            <a:r>
              <a:rPr lang="pt-BR" b="1" dirty="0" smtClean="0">
                <a:solidFill>
                  <a:srgbClr val="7030A0"/>
                </a:solidFill>
              </a:rPr>
              <a:t>urmatoarele etape:</a:t>
            </a:r>
          </a:p>
          <a:p>
            <a:endParaRPr lang="pt-BR" b="1" dirty="0" smtClean="0">
              <a:solidFill>
                <a:srgbClr val="7030A0"/>
              </a:solidFill>
            </a:endParaRPr>
          </a:p>
          <a:p>
            <a:r>
              <a:rPr lang="pt-BR" b="1" dirty="0" smtClean="0">
                <a:solidFill>
                  <a:srgbClr val="0070C0"/>
                </a:solidFill>
                <a:latin typeface="Arial" panose="020B0604020202020204" pitchFamily="34" charset="0"/>
                <a:cs typeface="Arial" panose="020B0604020202020204" pitchFamily="34" charset="0"/>
              </a:rPr>
              <a:t>A</a:t>
            </a:r>
            <a:r>
              <a:rPr lang="pt-BR" b="1" dirty="0">
                <a:solidFill>
                  <a:srgbClr val="0070C0"/>
                </a:solidFill>
                <a:latin typeface="Arial" panose="020B0604020202020204" pitchFamily="34" charset="0"/>
                <a:cs typeface="Arial" panose="020B0604020202020204" pitchFamily="34" charset="0"/>
              </a:rPr>
              <a:t>. Programul de audit și frecvența </a:t>
            </a:r>
            <a:r>
              <a:rPr lang="pt-BR" b="1" dirty="0" smtClean="0">
                <a:solidFill>
                  <a:srgbClr val="0070C0"/>
                </a:solidFill>
                <a:latin typeface="Arial" panose="020B0604020202020204" pitchFamily="34" charset="0"/>
                <a:cs typeface="Arial" panose="020B0604020202020204" pitchFamily="34" charset="0"/>
              </a:rPr>
              <a:t>auditului</a:t>
            </a:r>
          </a:p>
          <a:p>
            <a:endParaRPr lang="pt-BR" b="1" dirty="0" smtClean="0">
              <a:solidFill>
                <a:srgbClr val="0070C0"/>
              </a:solidFill>
              <a:latin typeface="Arial" panose="020B0604020202020204" pitchFamily="34" charset="0"/>
              <a:cs typeface="Arial" panose="020B0604020202020204" pitchFamily="34" charset="0"/>
            </a:endParaRPr>
          </a:p>
          <a:p>
            <a:r>
              <a:rPr lang="vi-VN" b="1" dirty="0">
                <a:solidFill>
                  <a:srgbClr val="0070C0"/>
                </a:solidFill>
                <a:latin typeface="Arial" panose="020B0604020202020204" pitchFamily="34" charset="0"/>
                <a:cs typeface="Arial" panose="020B0604020202020204" pitchFamily="34" charset="0"/>
              </a:rPr>
              <a:t>B. Activitățile de </a:t>
            </a:r>
            <a:r>
              <a:rPr lang="vi-VN" b="1" dirty="0" smtClean="0">
                <a:solidFill>
                  <a:srgbClr val="0070C0"/>
                </a:solidFill>
                <a:latin typeface="Arial" panose="020B0604020202020204" pitchFamily="34" charset="0"/>
                <a:cs typeface="Arial" panose="020B0604020202020204" pitchFamily="34" charset="0"/>
              </a:rPr>
              <a:t>audit</a:t>
            </a:r>
            <a:r>
              <a:rPr lang="en-US" b="1" dirty="0" smtClean="0">
                <a:solidFill>
                  <a:srgbClr val="0070C0"/>
                </a:solidFill>
                <a:latin typeface="Arial" panose="020B0604020202020204" pitchFamily="34" charset="0"/>
                <a:cs typeface="Arial" panose="020B0604020202020204" pitchFamily="34" charset="0"/>
              </a:rPr>
              <a:t>at</a:t>
            </a:r>
          </a:p>
          <a:p>
            <a:endParaRPr lang="en-US" b="1" dirty="0" smtClean="0">
              <a:solidFill>
                <a:srgbClr val="0070C0"/>
              </a:solidFill>
              <a:latin typeface="Arial" panose="020B0604020202020204" pitchFamily="34" charset="0"/>
              <a:cs typeface="Arial" panose="020B0604020202020204" pitchFamily="34" charset="0"/>
            </a:endParaRPr>
          </a:p>
          <a:p>
            <a:r>
              <a:rPr lang="vi-VN" b="1" dirty="0">
                <a:solidFill>
                  <a:srgbClr val="0070C0"/>
                </a:solidFill>
                <a:latin typeface="Arial" panose="020B0604020202020204" pitchFamily="34" charset="0"/>
                <a:cs typeface="Arial" panose="020B0604020202020204" pitchFamily="34" charset="0"/>
              </a:rPr>
              <a:t>C. Raportarea constatărilor și a concluziilor auditului</a:t>
            </a:r>
            <a:endParaRPr lang="en-US" b="1" dirty="0">
              <a:solidFill>
                <a:srgbClr val="0070C0"/>
              </a:solidFill>
              <a:latin typeface="Arial" panose="020B0604020202020204" pitchFamily="34" charset="0"/>
              <a:cs typeface="Arial" panose="020B0604020202020204" pitchFamily="34" charset="0"/>
            </a:endParaRPr>
          </a:p>
          <a:p>
            <a:endParaRPr lang="en-US" b="1" dirty="0">
              <a:solidFill>
                <a:srgbClr val="0070C0"/>
              </a:solidFill>
              <a:latin typeface="Arial" panose="020B0604020202020204" pitchFamily="34" charset="0"/>
              <a:cs typeface="Arial" panose="020B0604020202020204" pitchFamily="34" charset="0"/>
            </a:endParaRPr>
          </a:p>
          <a:p>
            <a:endParaRPr lang="pt-BR" b="1" dirty="0" smtClean="0">
              <a:solidFill>
                <a:srgbClr val="0070C0"/>
              </a:solidFill>
              <a:latin typeface="Arial" panose="020B0604020202020204" pitchFamily="34" charset="0"/>
              <a:cs typeface="Arial" panose="020B0604020202020204" pitchFamily="34" charset="0"/>
            </a:endParaRPr>
          </a:p>
          <a:p>
            <a:endParaRPr lang="pt-BR" b="1" dirty="0" smtClean="0">
              <a:solidFill>
                <a:srgbClr val="0070C0"/>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440984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fontScale="92500" lnSpcReduction="20000"/>
          </a:bodyPr>
          <a:lstStyle/>
          <a:p>
            <a:endParaRPr lang="en-US" dirty="0" smtClean="0"/>
          </a:p>
          <a:p>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a:t>
            </a:r>
            <a:r>
              <a:rPr lang="en-US" b="1" dirty="0" smtClean="0">
                <a:solidFill>
                  <a:schemeClr val="tx1"/>
                </a:solidFill>
                <a:latin typeface="Arial" panose="020B0604020202020204" pitchFamily="34" charset="0"/>
                <a:cs typeface="Arial" panose="020B0604020202020204" pitchFamily="34" charset="0"/>
              </a:rPr>
              <a:t> prevede in </a:t>
            </a:r>
            <a:r>
              <a:rPr lang="pt-BR" b="1" dirty="0" smtClean="0">
                <a:solidFill>
                  <a:srgbClr val="7030A0"/>
                </a:solidFill>
              </a:rPr>
              <a:t>ANEXA </a:t>
            </a:r>
            <a:r>
              <a:rPr lang="pt-BR" b="1" dirty="0">
                <a:solidFill>
                  <a:srgbClr val="7030A0"/>
                </a:solidFill>
              </a:rPr>
              <a:t>III AUDITUL INTERN DE MEDIU </a:t>
            </a:r>
            <a:r>
              <a:rPr lang="pt-BR" b="1" dirty="0" smtClean="0">
                <a:solidFill>
                  <a:srgbClr val="7030A0"/>
                </a:solidFill>
              </a:rPr>
              <a:t>urmatoarele etape:</a:t>
            </a:r>
          </a:p>
          <a:p>
            <a:r>
              <a:rPr lang="pt-BR" b="1" dirty="0" smtClean="0">
                <a:solidFill>
                  <a:srgbClr val="0070C0"/>
                </a:solidFill>
                <a:latin typeface="Arial" panose="020B0604020202020204" pitchFamily="34" charset="0"/>
                <a:cs typeface="Arial" panose="020B0604020202020204" pitchFamily="34" charset="0"/>
              </a:rPr>
              <a:t>A</a:t>
            </a:r>
            <a:r>
              <a:rPr lang="pt-BR" b="1" dirty="0">
                <a:solidFill>
                  <a:srgbClr val="0070C0"/>
                </a:solidFill>
                <a:latin typeface="Arial" panose="020B0604020202020204" pitchFamily="34" charset="0"/>
                <a:cs typeface="Arial" panose="020B0604020202020204" pitchFamily="34" charset="0"/>
              </a:rPr>
              <a:t>. Programul de audit și frecvența </a:t>
            </a:r>
            <a:r>
              <a:rPr lang="pt-BR" b="1" dirty="0" smtClean="0">
                <a:solidFill>
                  <a:srgbClr val="0070C0"/>
                </a:solidFill>
                <a:latin typeface="Arial" panose="020B0604020202020204" pitchFamily="34" charset="0"/>
                <a:cs typeface="Arial" panose="020B0604020202020204" pitchFamily="34" charset="0"/>
              </a:rPr>
              <a:t>auditului</a:t>
            </a:r>
          </a:p>
          <a:p>
            <a:pPr lvl="1" algn="just"/>
            <a:r>
              <a:rPr lang="en-US" b="1" dirty="0">
                <a:solidFill>
                  <a:schemeClr val="tx1"/>
                </a:solidFill>
                <a:latin typeface="Arial" panose="020B0604020202020204" pitchFamily="34" charset="0"/>
                <a:cs typeface="Arial" panose="020B0604020202020204" pitchFamily="34" charset="0"/>
              </a:rPr>
              <a:t>1. Programul de </a:t>
            </a:r>
            <a:r>
              <a:rPr lang="en-US" b="1" dirty="0" smtClean="0">
                <a:solidFill>
                  <a:schemeClr val="tx1"/>
                </a:solidFill>
                <a:latin typeface="Arial" panose="020B0604020202020204" pitchFamily="34" charset="0"/>
                <a:cs typeface="Arial" panose="020B0604020202020204" pitchFamily="34" charset="0"/>
              </a:rPr>
              <a:t>audit</a:t>
            </a:r>
          </a:p>
          <a:p>
            <a:pPr lvl="1" algn="just"/>
            <a:r>
              <a:rPr lang="en-US" b="1" dirty="0">
                <a:solidFill>
                  <a:schemeClr val="tx1"/>
                </a:solidFill>
                <a:latin typeface="Arial" panose="020B0604020202020204" pitchFamily="34" charset="0"/>
                <a:cs typeface="Arial" panose="020B0604020202020204" pitchFamily="34" charset="0"/>
              </a:rPr>
              <a:t>2. Obiectivele programului de </a:t>
            </a:r>
            <a:r>
              <a:rPr lang="en-US" b="1" dirty="0" smtClean="0">
                <a:solidFill>
                  <a:schemeClr val="tx1"/>
                </a:solidFill>
                <a:latin typeface="Arial" panose="020B0604020202020204" pitchFamily="34" charset="0"/>
                <a:cs typeface="Arial" panose="020B0604020202020204" pitchFamily="34" charset="0"/>
              </a:rPr>
              <a:t>audit</a:t>
            </a:r>
          </a:p>
          <a:p>
            <a:pPr lvl="1" algn="just"/>
            <a:r>
              <a:rPr lang="vi-VN" b="1" dirty="0">
                <a:solidFill>
                  <a:schemeClr val="tx1"/>
                </a:solidFill>
                <a:latin typeface="Arial" panose="020B0604020202020204" pitchFamily="34" charset="0"/>
                <a:cs typeface="Arial" panose="020B0604020202020204" pitchFamily="34" charset="0"/>
              </a:rPr>
              <a:t>3. Domeniul de aplicare a programului de audit </a:t>
            </a:r>
            <a:endParaRPr lang="en-US" b="1" dirty="0" smtClean="0">
              <a:solidFill>
                <a:schemeClr val="tx1"/>
              </a:solidFill>
              <a:latin typeface="Arial" panose="020B0604020202020204" pitchFamily="34" charset="0"/>
              <a:cs typeface="Arial" panose="020B0604020202020204" pitchFamily="34" charset="0"/>
            </a:endParaRPr>
          </a:p>
          <a:p>
            <a:pPr marL="457200" lvl="1" indent="0" algn="just">
              <a:buNone/>
            </a:pPr>
            <a:r>
              <a:rPr lang="vi-VN" b="1" dirty="0" smtClean="0">
                <a:solidFill>
                  <a:schemeClr val="tx1"/>
                </a:solidFill>
                <a:latin typeface="Arial" panose="020B0604020202020204" pitchFamily="34" charset="0"/>
                <a:cs typeface="Arial" panose="020B0604020202020204" pitchFamily="34" charset="0"/>
              </a:rPr>
              <a:t>Domeniul </a:t>
            </a:r>
            <a:r>
              <a:rPr lang="vi-VN" b="1" dirty="0">
                <a:solidFill>
                  <a:schemeClr val="tx1"/>
                </a:solidFill>
                <a:latin typeface="Arial" panose="020B0604020202020204" pitchFamily="34" charset="0"/>
                <a:cs typeface="Arial" panose="020B0604020202020204" pitchFamily="34" charset="0"/>
              </a:rPr>
              <a:t>global de aplicare a auditurilor individuale sau, dacă este cazul, a fiecărei etape a unui ciclu de audit este clar definit și precizează în mod explicit: </a:t>
            </a:r>
            <a:endParaRPr lang="en-US" b="1" dirty="0" smtClean="0">
              <a:solidFill>
                <a:schemeClr val="tx1"/>
              </a:solidFill>
              <a:latin typeface="Arial" panose="020B0604020202020204" pitchFamily="34" charset="0"/>
              <a:cs typeface="Arial" panose="020B0604020202020204" pitchFamily="34" charset="0"/>
            </a:endParaRPr>
          </a:p>
          <a:p>
            <a:pPr marL="800100" lvl="1" indent="-342900" algn="just">
              <a:buAutoNum type="alphaLcParenBoth"/>
            </a:pPr>
            <a:r>
              <a:rPr lang="vi-VN" b="1" dirty="0" smtClean="0">
                <a:solidFill>
                  <a:schemeClr val="tx1"/>
                </a:solidFill>
                <a:latin typeface="Arial" panose="020B0604020202020204" pitchFamily="34" charset="0"/>
                <a:cs typeface="Arial" panose="020B0604020202020204" pitchFamily="34" charset="0"/>
              </a:rPr>
              <a:t>domeniile </a:t>
            </a:r>
            <a:r>
              <a:rPr lang="vi-VN" b="1" dirty="0">
                <a:solidFill>
                  <a:schemeClr val="tx1"/>
                </a:solidFill>
                <a:latin typeface="Arial" panose="020B0604020202020204" pitchFamily="34" charset="0"/>
                <a:cs typeface="Arial" panose="020B0604020202020204" pitchFamily="34" charset="0"/>
              </a:rPr>
              <a:t>vizate; </a:t>
            </a:r>
            <a:endParaRPr lang="en-US" b="1" dirty="0" smtClean="0">
              <a:solidFill>
                <a:schemeClr val="tx1"/>
              </a:solidFill>
              <a:latin typeface="Arial" panose="020B0604020202020204" pitchFamily="34" charset="0"/>
              <a:cs typeface="Arial" panose="020B0604020202020204" pitchFamily="34" charset="0"/>
            </a:endParaRPr>
          </a:p>
          <a:p>
            <a:pPr marL="800100" lvl="1" indent="-342900" algn="just">
              <a:buAutoNum type="alphaLcParenBoth"/>
            </a:pPr>
            <a:r>
              <a:rPr lang="vi-VN" b="1" dirty="0" smtClean="0">
                <a:solidFill>
                  <a:schemeClr val="tx1"/>
                </a:solidFill>
                <a:latin typeface="Arial" panose="020B0604020202020204" pitchFamily="34" charset="0"/>
                <a:cs typeface="Arial" panose="020B0604020202020204" pitchFamily="34" charset="0"/>
              </a:rPr>
              <a:t>activitățile </a:t>
            </a:r>
            <a:r>
              <a:rPr lang="vi-VN" b="1" dirty="0">
                <a:solidFill>
                  <a:schemeClr val="tx1"/>
                </a:solidFill>
                <a:latin typeface="Arial" panose="020B0604020202020204" pitchFamily="34" charset="0"/>
                <a:cs typeface="Arial" panose="020B0604020202020204" pitchFamily="34" charset="0"/>
              </a:rPr>
              <a:t>care fac obiectul auditului; </a:t>
            </a:r>
            <a:endParaRPr lang="en-US" b="1" dirty="0" smtClean="0">
              <a:solidFill>
                <a:schemeClr val="tx1"/>
              </a:solidFill>
              <a:latin typeface="Arial" panose="020B0604020202020204" pitchFamily="34" charset="0"/>
              <a:cs typeface="Arial" panose="020B0604020202020204" pitchFamily="34" charset="0"/>
            </a:endParaRPr>
          </a:p>
          <a:p>
            <a:pPr marL="800100" lvl="1" indent="-342900" algn="just">
              <a:buAutoNum type="alphaLcParenBoth"/>
            </a:pPr>
            <a:r>
              <a:rPr lang="vi-VN" b="1" dirty="0" smtClean="0">
                <a:solidFill>
                  <a:schemeClr val="tx1"/>
                </a:solidFill>
                <a:latin typeface="Arial" panose="020B0604020202020204" pitchFamily="34" charset="0"/>
                <a:cs typeface="Arial" panose="020B0604020202020204" pitchFamily="34" charset="0"/>
              </a:rPr>
              <a:t>criteriile </a:t>
            </a:r>
            <a:r>
              <a:rPr lang="vi-VN" b="1" dirty="0">
                <a:solidFill>
                  <a:schemeClr val="tx1"/>
                </a:solidFill>
                <a:latin typeface="Arial" panose="020B0604020202020204" pitchFamily="34" charset="0"/>
                <a:cs typeface="Arial" panose="020B0604020202020204" pitchFamily="34" charset="0"/>
              </a:rPr>
              <a:t>de mediu care trebuie avute în vedere; </a:t>
            </a:r>
            <a:endParaRPr lang="en-US" b="1" dirty="0" smtClean="0">
              <a:solidFill>
                <a:schemeClr val="tx1"/>
              </a:solidFill>
              <a:latin typeface="Arial" panose="020B0604020202020204" pitchFamily="34" charset="0"/>
              <a:cs typeface="Arial" panose="020B0604020202020204" pitchFamily="34" charset="0"/>
            </a:endParaRPr>
          </a:p>
          <a:p>
            <a:pPr marL="800100" lvl="1" indent="-342900" algn="just">
              <a:buAutoNum type="alphaLcParenBoth"/>
            </a:pPr>
            <a:r>
              <a:rPr lang="vi-VN" b="1" dirty="0" smtClean="0">
                <a:solidFill>
                  <a:schemeClr val="tx1"/>
                </a:solidFill>
                <a:latin typeface="Arial" panose="020B0604020202020204" pitchFamily="34" charset="0"/>
                <a:cs typeface="Arial" panose="020B0604020202020204" pitchFamily="34" charset="0"/>
              </a:rPr>
              <a:t>perioada </a:t>
            </a:r>
            <a:r>
              <a:rPr lang="vi-VN" b="1" dirty="0">
                <a:solidFill>
                  <a:schemeClr val="tx1"/>
                </a:solidFill>
                <a:latin typeface="Arial" panose="020B0604020202020204" pitchFamily="34" charset="0"/>
                <a:cs typeface="Arial" panose="020B0604020202020204" pitchFamily="34" charset="0"/>
              </a:rPr>
              <a:t>vizată de audit. </a:t>
            </a:r>
            <a:endParaRPr lang="en-US" b="1" dirty="0" smtClean="0">
              <a:solidFill>
                <a:schemeClr val="tx1"/>
              </a:solidFill>
              <a:latin typeface="Arial" panose="020B0604020202020204" pitchFamily="34" charset="0"/>
              <a:cs typeface="Arial" panose="020B0604020202020204" pitchFamily="34" charset="0"/>
            </a:endParaRPr>
          </a:p>
          <a:p>
            <a:pPr marL="457200" lvl="1" indent="0" algn="just">
              <a:buNone/>
            </a:pPr>
            <a:r>
              <a:rPr lang="vi-VN" b="1" dirty="0" smtClean="0">
                <a:solidFill>
                  <a:schemeClr val="tx1"/>
                </a:solidFill>
                <a:latin typeface="Arial" panose="020B0604020202020204" pitchFamily="34" charset="0"/>
                <a:cs typeface="Arial" panose="020B0604020202020204" pitchFamily="34" charset="0"/>
              </a:rPr>
              <a:t>Auditul </a:t>
            </a:r>
            <a:r>
              <a:rPr lang="vi-VN" b="1" dirty="0">
                <a:solidFill>
                  <a:schemeClr val="tx1"/>
                </a:solidFill>
                <a:latin typeface="Arial" panose="020B0604020202020204" pitchFamily="34" charset="0"/>
                <a:cs typeface="Arial" panose="020B0604020202020204" pitchFamily="34" charset="0"/>
              </a:rPr>
              <a:t>de mediu include evaluarea datelor reale necesare pentru evaluarea performanței de mediu. </a:t>
            </a:r>
            <a:endParaRPr lang="en-US" b="1" dirty="0" smtClean="0">
              <a:solidFill>
                <a:schemeClr val="tx1"/>
              </a:solidFill>
              <a:latin typeface="Arial" panose="020B0604020202020204" pitchFamily="34" charset="0"/>
              <a:cs typeface="Arial" panose="020B0604020202020204" pitchFamily="34" charset="0"/>
            </a:endParaRPr>
          </a:p>
          <a:p>
            <a:pPr lvl="1" algn="just"/>
            <a:r>
              <a:rPr lang="vi-VN" b="1" dirty="0" smtClean="0">
                <a:solidFill>
                  <a:schemeClr val="tx1"/>
                </a:solidFill>
                <a:latin typeface="Arial" panose="020B0604020202020204" pitchFamily="34" charset="0"/>
                <a:cs typeface="Arial" panose="020B0604020202020204" pitchFamily="34" charset="0"/>
              </a:rPr>
              <a:t>4</a:t>
            </a:r>
            <a:r>
              <a:rPr lang="vi-VN" b="1" dirty="0">
                <a:solidFill>
                  <a:schemeClr val="tx1"/>
                </a:solidFill>
                <a:latin typeface="Arial" panose="020B0604020202020204" pitchFamily="34" charset="0"/>
                <a:cs typeface="Arial" panose="020B0604020202020204" pitchFamily="34" charset="0"/>
              </a:rPr>
              <a:t>. Frecvența </a:t>
            </a:r>
            <a:r>
              <a:rPr lang="vi-VN" b="1" dirty="0" smtClean="0">
                <a:solidFill>
                  <a:schemeClr val="tx1"/>
                </a:solidFill>
                <a:latin typeface="Arial" panose="020B0604020202020204" pitchFamily="34" charset="0"/>
                <a:cs typeface="Arial" panose="020B0604020202020204" pitchFamily="34" charset="0"/>
              </a:rPr>
              <a:t>auditului</a:t>
            </a:r>
            <a:endParaRPr lang="en-US" b="1" dirty="0">
              <a:solidFill>
                <a:schemeClr val="tx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852588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endParaRPr lang="en-US" dirty="0" smtClean="0"/>
          </a:p>
          <a:p>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prevede in </a:t>
            </a:r>
            <a:r>
              <a:rPr lang="pt-BR" b="1" dirty="0">
                <a:solidFill>
                  <a:srgbClr val="7030A0"/>
                </a:solidFill>
              </a:rPr>
              <a:t>ANEXA III AUDITUL INTERN DE MEDIU urmatoarele etape:</a:t>
            </a:r>
          </a:p>
          <a:p>
            <a:r>
              <a:rPr lang="vi-VN" b="1" dirty="0" smtClean="0">
                <a:solidFill>
                  <a:srgbClr val="0070C0"/>
                </a:solidFill>
                <a:latin typeface="Arial" panose="020B0604020202020204" pitchFamily="34" charset="0"/>
                <a:cs typeface="Arial" panose="020B0604020202020204" pitchFamily="34" charset="0"/>
              </a:rPr>
              <a:t>B</a:t>
            </a:r>
            <a:r>
              <a:rPr lang="vi-VN" b="1" dirty="0">
                <a:solidFill>
                  <a:srgbClr val="0070C0"/>
                </a:solidFill>
                <a:latin typeface="Arial" panose="020B0604020202020204" pitchFamily="34" charset="0"/>
                <a:cs typeface="Arial" panose="020B0604020202020204" pitchFamily="34" charset="0"/>
              </a:rPr>
              <a:t>. Activitățile de </a:t>
            </a:r>
            <a:r>
              <a:rPr lang="vi-VN" b="1" dirty="0" smtClean="0">
                <a:solidFill>
                  <a:srgbClr val="0070C0"/>
                </a:solidFill>
                <a:latin typeface="Arial" panose="020B0604020202020204" pitchFamily="34" charset="0"/>
                <a:cs typeface="Arial" panose="020B0604020202020204" pitchFamily="34" charset="0"/>
              </a:rPr>
              <a:t>audit</a:t>
            </a:r>
            <a:endParaRPr lang="en-US" b="1" dirty="0" smtClean="0">
              <a:solidFill>
                <a:srgbClr val="0070C0"/>
              </a:solidFill>
              <a:latin typeface="Arial" panose="020B0604020202020204" pitchFamily="34" charset="0"/>
              <a:cs typeface="Arial" panose="020B0604020202020204" pitchFamily="34" charset="0"/>
            </a:endParaRPr>
          </a:p>
          <a:p>
            <a:pPr marL="0" indent="0">
              <a:buNone/>
            </a:pPr>
            <a:r>
              <a:rPr lang="vi-VN" b="1" dirty="0">
                <a:latin typeface="Arial" panose="020B0604020202020204" pitchFamily="34" charset="0"/>
                <a:cs typeface="Arial" panose="020B0604020202020204" pitchFamily="34" charset="0"/>
              </a:rPr>
              <a:t>Următoarele etape ar trebui incluse, în special, în procesul de audit: </a:t>
            </a:r>
            <a:endParaRPr lang="en-US" b="1" dirty="0" smtClean="0">
              <a:latin typeface="Arial" panose="020B0604020202020204" pitchFamily="34" charset="0"/>
              <a:cs typeface="Arial" panose="020B0604020202020204" pitchFamily="34" charset="0"/>
            </a:endParaRPr>
          </a:p>
          <a:p>
            <a:pPr>
              <a:buAutoNum type="alphaLcParenBoth"/>
            </a:pPr>
            <a:r>
              <a:rPr lang="vi-VN" b="1" dirty="0" smtClean="0">
                <a:latin typeface="Arial" panose="020B0604020202020204" pitchFamily="34" charset="0"/>
                <a:cs typeface="Arial" panose="020B0604020202020204" pitchFamily="34" charset="0"/>
              </a:rPr>
              <a:t>înțelegerea </a:t>
            </a:r>
            <a:r>
              <a:rPr lang="vi-VN" b="1" dirty="0">
                <a:latin typeface="Arial" panose="020B0604020202020204" pitchFamily="34" charset="0"/>
                <a:cs typeface="Arial" panose="020B0604020202020204" pitchFamily="34" charset="0"/>
              </a:rPr>
              <a:t>sistemelor de management; </a:t>
            </a:r>
            <a:endParaRPr lang="en-US" b="1" dirty="0" smtClean="0">
              <a:latin typeface="Arial" panose="020B0604020202020204" pitchFamily="34" charset="0"/>
              <a:cs typeface="Arial" panose="020B0604020202020204" pitchFamily="34" charset="0"/>
            </a:endParaRPr>
          </a:p>
          <a:p>
            <a:pPr>
              <a:buAutoNum type="alphaLcParenBoth"/>
            </a:pPr>
            <a:r>
              <a:rPr lang="vi-VN" b="1" dirty="0" smtClean="0">
                <a:latin typeface="Arial" panose="020B0604020202020204" pitchFamily="34" charset="0"/>
                <a:cs typeface="Arial" panose="020B0604020202020204" pitchFamily="34" charset="0"/>
              </a:rPr>
              <a:t>evaluarea </a:t>
            </a:r>
            <a:r>
              <a:rPr lang="vi-VN" b="1" dirty="0">
                <a:latin typeface="Arial" panose="020B0604020202020204" pitchFamily="34" charset="0"/>
                <a:cs typeface="Arial" panose="020B0604020202020204" pitchFamily="34" charset="0"/>
              </a:rPr>
              <a:t>punctelor tari și a punctelor slabe ale sistemelor de management; </a:t>
            </a:r>
            <a:endParaRPr lang="en-US" b="1" dirty="0" smtClean="0">
              <a:latin typeface="Arial" panose="020B0604020202020204" pitchFamily="34" charset="0"/>
              <a:cs typeface="Arial" panose="020B0604020202020204" pitchFamily="34" charset="0"/>
            </a:endParaRPr>
          </a:p>
          <a:p>
            <a:pPr>
              <a:buAutoNum type="alphaLcParenBoth"/>
            </a:pPr>
            <a:r>
              <a:rPr lang="vi-VN" b="1" dirty="0" smtClean="0">
                <a:latin typeface="Arial" panose="020B0604020202020204" pitchFamily="34" charset="0"/>
                <a:cs typeface="Arial" panose="020B0604020202020204" pitchFamily="34" charset="0"/>
              </a:rPr>
              <a:t>colectarea </a:t>
            </a:r>
            <a:r>
              <a:rPr lang="vi-VN" b="1" dirty="0">
                <a:latin typeface="Arial" panose="020B0604020202020204" pitchFamily="34" charset="0"/>
                <a:cs typeface="Arial" panose="020B0604020202020204" pitchFamily="34" charset="0"/>
              </a:rPr>
              <a:t>informațiilor relevante; </a:t>
            </a:r>
            <a:endParaRPr lang="en-US" b="1" dirty="0" smtClean="0">
              <a:latin typeface="Arial" panose="020B0604020202020204" pitchFamily="34" charset="0"/>
              <a:cs typeface="Arial" panose="020B0604020202020204" pitchFamily="34" charset="0"/>
            </a:endParaRPr>
          </a:p>
          <a:p>
            <a:pPr>
              <a:buAutoNum type="alphaLcParenBoth"/>
            </a:pPr>
            <a:r>
              <a:rPr lang="vi-VN" b="1" dirty="0" smtClean="0">
                <a:latin typeface="Arial" panose="020B0604020202020204" pitchFamily="34" charset="0"/>
                <a:cs typeface="Arial" panose="020B0604020202020204" pitchFamily="34" charset="0"/>
              </a:rPr>
              <a:t>evaluarea </a:t>
            </a:r>
            <a:r>
              <a:rPr lang="vi-VN" b="1" dirty="0">
                <a:latin typeface="Arial" panose="020B0604020202020204" pitchFamily="34" charset="0"/>
                <a:cs typeface="Arial" panose="020B0604020202020204" pitchFamily="34" charset="0"/>
              </a:rPr>
              <a:t>constatărilor auditului; </a:t>
            </a:r>
            <a:endParaRPr lang="en-US" b="1" dirty="0" smtClean="0">
              <a:latin typeface="Arial" panose="020B0604020202020204" pitchFamily="34" charset="0"/>
              <a:cs typeface="Arial" panose="020B0604020202020204" pitchFamily="34" charset="0"/>
            </a:endParaRPr>
          </a:p>
          <a:p>
            <a:pPr>
              <a:buAutoNum type="alphaLcParenBoth"/>
            </a:pPr>
            <a:r>
              <a:rPr lang="vi-VN" b="1" dirty="0" smtClean="0">
                <a:latin typeface="Arial" panose="020B0604020202020204" pitchFamily="34" charset="0"/>
                <a:cs typeface="Arial" panose="020B0604020202020204" pitchFamily="34" charset="0"/>
              </a:rPr>
              <a:t>pregătirea </a:t>
            </a:r>
            <a:r>
              <a:rPr lang="vi-VN" b="1" dirty="0">
                <a:latin typeface="Arial" panose="020B0604020202020204" pitchFamily="34" charset="0"/>
                <a:cs typeface="Arial" panose="020B0604020202020204" pitchFamily="34" charset="0"/>
              </a:rPr>
              <a:t>concluziilor auditului; </a:t>
            </a:r>
            <a:endParaRPr lang="en-US" b="1" dirty="0" smtClean="0">
              <a:latin typeface="Arial" panose="020B0604020202020204" pitchFamily="34" charset="0"/>
              <a:cs typeface="Arial" panose="020B0604020202020204" pitchFamily="34" charset="0"/>
            </a:endParaRPr>
          </a:p>
          <a:p>
            <a:pPr>
              <a:buAutoNum type="alphaLcParenBoth"/>
            </a:pPr>
            <a:r>
              <a:rPr lang="vi-VN" b="1" dirty="0" smtClean="0">
                <a:latin typeface="Arial" panose="020B0604020202020204" pitchFamily="34" charset="0"/>
                <a:cs typeface="Arial" panose="020B0604020202020204" pitchFamily="34" charset="0"/>
              </a:rPr>
              <a:t>raportarea </a:t>
            </a:r>
            <a:r>
              <a:rPr lang="vi-VN" b="1" dirty="0">
                <a:latin typeface="Arial" panose="020B0604020202020204" pitchFamily="34" charset="0"/>
                <a:cs typeface="Arial" panose="020B0604020202020204" pitchFamily="34" charset="0"/>
              </a:rPr>
              <a:t>constatărilor și a concluziilor auditului</a:t>
            </a:r>
            <a:r>
              <a:rPr lang="vi-VN" b="1" dirty="0" smtClean="0">
                <a:latin typeface="Arial" panose="020B0604020202020204" pitchFamily="34" charset="0"/>
                <a:cs typeface="Arial" panose="020B0604020202020204" pitchFamily="34" charset="0"/>
              </a:rPr>
              <a:t>.</a:t>
            </a:r>
            <a:endParaRPr lang="en-US" b="1" dirty="0" smtClean="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659280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endParaRPr lang="en-US" dirty="0" smtClean="0"/>
          </a:p>
          <a:p>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prevede in </a:t>
            </a:r>
            <a:r>
              <a:rPr lang="pt-BR" b="1" dirty="0">
                <a:solidFill>
                  <a:srgbClr val="7030A0"/>
                </a:solidFill>
              </a:rPr>
              <a:t>ANEXA III AUDITUL INTERN DE MEDIU urmatoarele etape:</a:t>
            </a:r>
          </a:p>
          <a:p>
            <a:r>
              <a:rPr lang="vi-VN" b="1" dirty="0" smtClean="0">
                <a:solidFill>
                  <a:srgbClr val="0070C0"/>
                </a:solidFill>
                <a:latin typeface="Arial" panose="020B0604020202020204" pitchFamily="34" charset="0"/>
                <a:cs typeface="Arial" panose="020B0604020202020204" pitchFamily="34" charset="0"/>
              </a:rPr>
              <a:t>C</a:t>
            </a:r>
            <a:r>
              <a:rPr lang="vi-VN" b="1" dirty="0">
                <a:solidFill>
                  <a:srgbClr val="0070C0"/>
                </a:solidFill>
                <a:latin typeface="Arial" panose="020B0604020202020204" pitchFamily="34" charset="0"/>
                <a:cs typeface="Arial" panose="020B0604020202020204" pitchFamily="34" charset="0"/>
              </a:rPr>
              <a:t>. Raportarea constatărilor și a concluziilor </a:t>
            </a:r>
            <a:r>
              <a:rPr lang="vi-VN" b="1" dirty="0" smtClean="0">
                <a:solidFill>
                  <a:srgbClr val="0070C0"/>
                </a:solidFill>
                <a:latin typeface="Arial" panose="020B0604020202020204" pitchFamily="34" charset="0"/>
                <a:cs typeface="Arial" panose="020B0604020202020204" pitchFamily="34" charset="0"/>
              </a:rPr>
              <a:t>auditului</a:t>
            </a:r>
            <a:endParaRPr lang="en-US" b="1" dirty="0" smtClean="0">
              <a:solidFill>
                <a:srgbClr val="0070C0"/>
              </a:solidFill>
              <a:latin typeface="Arial" panose="020B0604020202020204" pitchFamily="34" charset="0"/>
              <a:cs typeface="Arial" panose="020B0604020202020204" pitchFamily="34" charset="0"/>
            </a:endParaRPr>
          </a:p>
          <a:p>
            <a:pPr marL="0" indent="0">
              <a:buNone/>
            </a:pPr>
            <a:r>
              <a:rPr lang="vi-VN" b="1" dirty="0">
                <a:latin typeface="Arial" panose="020B0604020202020204" pitchFamily="34" charset="0"/>
                <a:cs typeface="Arial" panose="020B0604020202020204" pitchFamily="34" charset="0"/>
              </a:rPr>
              <a:t>Obiectivele fundamentale ale unui raport de audit scris sunt: </a:t>
            </a:r>
            <a:endParaRPr lang="en-US" b="1" dirty="0" smtClean="0">
              <a:latin typeface="Arial" panose="020B0604020202020204" pitchFamily="34" charset="0"/>
              <a:cs typeface="Arial" panose="020B0604020202020204" pitchFamily="34" charset="0"/>
            </a:endParaRPr>
          </a:p>
          <a:p>
            <a:pPr marL="0" indent="0">
              <a:buNone/>
            </a:pPr>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a) documentarea domeniului de aplicare a auditului; </a:t>
            </a:r>
            <a:endParaRPr lang="en-US" b="1" dirty="0" smtClean="0">
              <a:latin typeface="Arial" panose="020B0604020202020204" pitchFamily="34" charset="0"/>
              <a:cs typeface="Arial" panose="020B0604020202020204" pitchFamily="34" charset="0"/>
            </a:endParaRPr>
          </a:p>
          <a:p>
            <a:pPr marL="0" indent="0">
              <a:buNone/>
            </a:pPr>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b) informarea conducerii cu privire la respectarea politicii de mediu a organizației și la progresele realizate în materie de mediu în cadrul organizației; </a:t>
            </a:r>
            <a:endParaRPr lang="en-US" b="1" dirty="0" smtClean="0">
              <a:latin typeface="Arial" panose="020B0604020202020204" pitchFamily="34" charset="0"/>
              <a:cs typeface="Arial" panose="020B0604020202020204" pitchFamily="34" charset="0"/>
            </a:endParaRPr>
          </a:p>
          <a:p>
            <a:pPr marL="0" indent="0">
              <a:buNone/>
            </a:pPr>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c) informarea conducerii cu privire la eficacitatea și fiabilitatea dispozitivului de monitorizare a impactului organizației asupra mediului; </a:t>
            </a:r>
            <a:endParaRPr lang="en-US" b="1" dirty="0" smtClean="0">
              <a:latin typeface="Arial" panose="020B0604020202020204" pitchFamily="34" charset="0"/>
              <a:cs typeface="Arial" panose="020B0604020202020204" pitchFamily="34" charset="0"/>
            </a:endParaRPr>
          </a:p>
          <a:p>
            <a:pPr marL="0" indent="0">
              <a:buNone/>
            </a:pPr>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d) demonstrarea necesității unei acțiuni corective, dacă este cazul.</a:t>
            </a:r>
            <a:endParaRPr lang="en-GB" b="1" dirty="0">
              <a:solidFill>
                <a:srgbClr val="0070C0"/>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850817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prevede in </a:t>
            </a:r>
            <a:r>
              <a:rPr lang="en-US" dirty="0" smtClean="0">
                <a:solidFill>
                  <a:srgbClr val="7030A0"/>
                </a:solidFill>
              </a:rPr>
              <a:t>ANEXA </a:t>
            </a:r>
            <a:r>
              <a:rPr lang="en-US" dirty="0">
                <a:solidFill>
                  <a:srgbClr val="7030A0"/>
                </a:solidFill>
              </a:rPr>
              <a:t>IV RAPORTAREA ÎN MATERIE DE </a:t>
            </a:r>
            <a:r>
              <a:rPr lang="en-US" dirty="0" smtClean="0">
                <a:solidFill>
                  <a:srgbClr val="7030A0"/>
                </a:solidFill>
              </a:rPr>
              <a:t>MEDIU</a:t>
            </a:r>
          </a:p>
          <a:p>
            <a:r>
              <a:rPr lang="en-US" dirty="0">
                <a:solidFill>
                  <a:srgbClr val="0070C0"/>
                </a:solidFill>
              </a:rPr>
              <a:t>A. </a:t>
            </a:r>
            <a:r>
              <a:rPr lang="en-US" dirty="0" smtClean="0">
                <a:solidFill>
                  <a:srgbClr val="0070C0"/>
                </a:solidFill>
              </a:rPr>
              <a:t>Introducere</a:t>
            </a:r>
          </a:p>
          <a:p>
            <a:r>
              <a:rPr lang="en-US" dirty="0">
                <a:solidFill>
                  <a:srgbClr val="0070C0"/>
                </a:solidFill>
              </a:rPr>
              <a:t>B. Declarația de </a:t>
            </a:r>
            <a:r>
              <a:rPr lang="en-US" dirty="0" smtClean="0">
                <a:solidFill>
                  <a:srgbClr val="0070C0"/>
                </a:solidFill>
              </a:rPr>
              <a:t>mediu</a:t>
            </a:r>
          </a:p>
          <a:p>
            <a:r>
              <a:rPr lang="en-US" dirty="0">
                <a:solidFill>
                  <a:srgbClr val="0070C0"/>
                </a:solidFill>
              </a:rPr>
              <a:t>C. Indicatorii principali și alți indicatori relevanți existenți în ceea ce privește performanța de </a:t>
            </a:r>
            <a:r>
              <a:rPr lang="en-US" dirty="0" smtClean="0">
                <a:solidFill>
                  <a:srgbClr val="0070C0"/>
                </a:solidFill>
              </a:rPr>
              <a:t>mediu</a:t>
            </a:r>
          </a:p>
          <a:p>
            <a:r>
              <a:rPr lang="en-US" b="1" dirty="0"/>
              <a:t>1. </a:t>
            </a:r>
            <a:r>
              <a:rPr lang="en-US" b="1" dirty="0" smtClean="0"/>
              <a:t>Introducere</a:t>
            </a:r>
          </a:p>
          <a:p>
            <a:r>
              <a:rPr lang="vi-VN" b="1" dirty="0"/>
              <a:t>2. Indicatori principali </a:t>
            </a:r>
            <a:endParaRPr lang="en-US" b="1" dirty="0" smtClean="0"/>
          </a:p>
          <a:p>
            <a:r>
              <a:rPr lang="vi-VN" dirty="0" smtClean="0"/>
              <a:t>(</a:t>
            </a:r>
            <a:r>
              <a:rPr lang="vi-VN" dirty="0"/>
              <a:t>a) Indicatorii principali se aplică tuturor tipurilor de organizații. </a:t>
            </a:r>
            <a:endParaRPr lang="en-US" dirty="0" smtClean="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217271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lnSpcReduction="10000"/>
          </a:bodyPr>
          <a:lstStyle/>
          <a:p>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prevede in </a:t>
            </a:r>
            <a:r>
              <a:rPr lang="en-US" dirty="0" smtClean="0">
                <a:solidFill>
                  <a:srgbClr val="7030A0"/>
                </a:solidFill>
              </a:rPr>
              <a:t>ANEXA </a:t>
            </a:r>
            <a:r>
              <a:rPr lang="en-US" dirty="0">
                <a:solidFill>
                  <a:srgbClr val="7030A0"/>
                </a:solidFill>
              </a:rPr>
              <a:t>IV RAPORTAREA ÎN MATERIE DE </a:t>
            </a:r>
            <a:r>
              <a:rPr lang="en-US" dirty="0" smtClean="0">
                <a:solidFill>
                  <a:srgbClr val="7030A0"/>
                </a:solidFill>
              </a:rPr>
              <a:t>MEDIU</a:t>
            </a:r>
          </a:p>
          <a:p>
            <a:pPr marL="0" indent="0" algn="just">
              <a:buNone/>
            </a:pPr>
            <a:r>
              <a:rPr lang="vi-VN" b="1" dirty="0" smtClean="0">
                <a:latin typeface="Arial" panose="020B0604020202020204" pitchFamily="34" charset="0"/>
                <a:cs typeface="Arial" panose="020B0604020202020204" pitchFamily="34" charset="0"/>
              </a:rPr>
              <a:t>Aceștia </a:t>
            </a:r>
            <a:r>
              <a:rPr lang="vi-VN" b="1" dirty="0">
                <a:latin typeface="Arial" panose="020B0604020202020204" pitchFamily="34" charset="0"/>
                <a:cs typeface="Arial" panose="020B0604020202020204" pitchFamily="34" charset="0"/>
              </a:rPr>
              <a:t>vizează performanța obținută în cadrul următoarelor domenii esențiale de mediu: </a:t>
            </a:r>
            <a:endParaRPr lang="en-US" b="1" dirty="0" smtClean="0">
              <a:latin typeface="Arial" panose="020B0604020202020204" pitchFamily="34" charset="0"/>
              <a:cs typeface="Arial" panose="020B0604020202020204" pitchFamily="34" charset="0"/>
            </a:endParaRPr>
          </a:p>
          <a:p>
            <a:pPr algn="just"/>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i) eficiența energetică; </a:t>
            </a:r>
            <a:endParaRPr lang="en-US" b="1" dirty="0" smtClean="0">
              <a:latin typeface="Arial" panose="020B0604020202020204" pitchFamily="34" charset="0"/>
              <a:cs typeface="Arial" panose="020B0604020202020204" pitchFamily="34" charset="0"/>
            </a:endParaRPr>
          </a:p>
          <a:p>
            <a:pPr algn="just"/>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ii) eficiența materialelor; </a:t>
            </a:r>
            <a:endParaRPr lang="en-US" b="1" dirty="0" smtClean="0">
              <a:latin typeface="Arial" panose="020B0604020202020204" pitchFamily="34" charset="0"/>
              <a:cs typeface="Arial" panose="020B0604020202020204" pitchFamily="34" charset="0"/>
            </a:endParaRPr>
          </a:p>
          <a:p>
            <a:pPr algn="just"/>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iii) apă; </a:t>
            </a:r>
            <a:endParaRPr lang="en-US" b="1" dirty="0" smtClean="0">
              <a:latin typeface="Arial" panose="020B0604020202020204" pitchFamily="34" charset="0"/>
              <a:cs typeface="Arial" panose="020B0604020202020204" pitchFamily="34" charset="0"/>
            </a:endParaRPr>
          </a:p>
          <a:p>
            <a:pPr algn="just"/>
            <a:r>
              <a:rPr lang="vi-VN" b="1" dirty="0" smtClean="0">
                <a:solidFill>
                  <a:srgbClr val="0070C0"/>
                </a:solidFill>
                <a:latin typeface="Arial" panose="020B0604020202020204" pitchFamily="34" charset="0"/>
                <a:cs typeface="Arial" panose="020B0604020202020204" pitchFamily="34" charset="0"/>
              </a:rPr>
              <a:t>(</a:t>
            </a:r>
            <a:r>
              <a:rPr lang="vi-VN" b="1" dirty="0">
                <a:solidFill>
                  <a:srgbClr val="0070C0"/>
                </a:solidFill>
                <a:latin typeface="Arial" panose="020B0604020202020204" pitchFamily="34" charset="0"/>
                <a:cs typeface="Arial" panose="020B0604020202020204" pitchFamily="34" charset="0"/>
              </a:rPr>
              <a:t>iv) deșeuri; </a:t>
            </a:r>
            <a:endParaRPr lang="en-US" b="1" dirty="0" smtClean="0">
              <a:solidFill>
                <a:srgbClr val="0070C0"/>
              </a:solidFill>
              <a:latin typeface="Arial" panose="020B0604020202020204" pitchFamily="34" charset="0"/>
              <a:cs typeface="Arial" panose="020B0604020202020204" pitchFamily="34" charset="0"/>
            </a:endParaRPr>
          </a:p>
          <a:p>
            <a:pPr algn="just"/>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v) biodiversitate</a:t>
            </a:r>
            <a:r>
              <a:rPr lang="vi-VN" b="1" dirty="0" smtClean="0">
                <a:latin typeface="Arial" panose="020B0604020202020204" pitchFamily="34" charset="0"/>
                <a:cs typeface="Arial" panose="020B0604020202020204" pitchFamily="34" charset="0"/>
              </a:rPr>
              <a:t>; </a:t>
            </a:r>
            <a:endParaRPr lang="en-US" b="1" dirty="0" smtClean="0">
              <a:latin typeface="Arial" panose="020B0604020202020204" pitchFamily="34" charset="0"/>
              <a:cs typeface="Arial" panose="020B0604020202020204" pitchFamily="34" charset="0"/>
            </a:endParaRPr>
          </a:p>
          <a:p>
            <a:pPr algn="just"/>
            <a:r>
              <a:rPr lang="vi-VN" b="1" dirty="0" smtClean="0">
                <a:latin typeface="Arial" panose="020B0604020202020204" pitchFamily="34" charset="0"/>
                <a:cs typeface="Arial" panose="020B0604020202020204" pitchFamily="34" charset="0"/>
              </a:rPr>
              <a:t>(</a:t>
            </a:r>
            <a:r>
              <a:rPr lang="vi-VN" b="1" dirty="0">
                <a:latin typeface="Arial" panose="020B0604020202020204" pitchFamily="34" charset="0"/>
                <a:cs typeface="Arial" panose="020B0604020202020204" pitchFamily="34" charset="0"/>
              </a:rPr>
              <a:t>vi) emisii. </a:t>
            </a:r>
            <a:endParaRPr lang="en-US" b="1" dirty="0" smtClean="0">
              <a:latin typeface="Arial" panose="020B0604020202020204" pitchFamily="34" charset="0"/>
              <a:cs typeface="Arial" panose="020B0604020202020204" pitchFamily="34" charset="0"/>
            </a:endParaRPr>
          </a:p>
          <a:p>
            <a:pPr marL="0" indent="0" algn="just">
              <a:buNone/>
            </a:pPr>
            <a:r>
              <a:rPr lang="vi-VN" b="1" dirty="0" smtClean="0">
                <a:latin typeface="Arial" panose="020B0604020202020204" pitchFamily="34" charset="0"/>
                <a:cs typeface="Arial" panose="020B0604020202020204" pitchFamily="34" charset="0"/>
              </a:rPr>
              <a:t>În </a:t>
            </a:r>
            <a:r>
              <a:rPr lang="vi-VN" b="1" dirty="0">
                <a:latin typeface="Arial" panose="020B0604020202020204" pitchFamily="34" charset="0"/>
                <a:cs typeface="Arial" panose="020B0604020202020204" pitchFamily="34" charset="0"/>
              </a:rPr>
              <a:t>cazul în care o organizație ajunge la concluzia că unul sau mai mulți indicatori principali nu sunt relevanți pentru aspectele sale semnificative directe de mediu, organizația respectivă are posibilitatea de a nu raporta asupra indicatorilor principali în cauză. Organizația prezintă o motivație în acest sens, în care face trimitere la analiza sa de mediu</a:t>
            </a:r>
            <a:r>
              <a:rPr lang="vi-VN" dirty="0" smtClean="0"/>
              <a:t>.</a:t>
            </a:r>
            <a:endParaRPr lang="en-US" dirty="0" smtClean="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290892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prevede in </a:t>
            </a:r>
            <a:r>
              <a:rPr lang="en-US" dirty="0" smtClean="0">
                <a:solidFill>
                  <a:srgbClr val="7030A0"/>
                </a:solidFill>
              </a:rPr>
              <a:t>ANEXA </a:t>
            </a:r>
            <a:r>
              <a:rPr lang="en-US" dirty="0">
                <a:solidFill>
                  <a:srgbClr val="7030A0"/>
                </a:solidFill>
              </a:rPr>
              <a:t>IV RAPORTAREA ÎN MATERIE DE </a:t>
            </a:r>
            <a:r>
              <a:rPr lang="en-US" dirty="0" smtClean="0">
                <a:solidFill>
                  <a:srgbClr val="7030A0"/>
                </a:solidFill>
              </a:rPr>
              <a:t>MEDIU</a:t>
            </a:r>
          </a:p>
          <a:p>
            <a:endParaRPr lang="en-US" dirty="0" smtClean="0">
              <a:solidFill>
                <a:srgbClr val="7030A0"/>
              </a:solidFill>
            </a:endParaRPr>
          </a:p>
          <a:p>
            <a:r>
              <a:rPr lang="vi-VN" dirty="0" smtClean="0">
                <a:solidFill>
                  <a:schemeClr val="tx1"/>
                </a:solidFill>
                <a:latin typeface="Arial" panose="020B0604020202020204" pitchFamily="34" charset="0"/>
                <a:cs typeface="Arial" panose="020B0604020202020204" pitchFamily="34" charset="0"/>
              </a:rPr>
              <a:t>(</a:t>
            </a:r>
            <a:r>
              <a:rPr lang="vi-VN" dirty="0">
                <a:solidFill>
                  <a:schemeClr val="tx1"/>
                </a:solidFill>
                <a:latin typeface="Arial" panose="020B0604020202020204" pitchFamily="34" charset="0"/>
                <a:cs typeface="Arial" panose="020B0604020202020204" pitchFamily="34" charset="0"/>
              </a:rPr>
              <a:t>b) Fiecare indicator principal are în componență: </a:t>
            </a:r>
            <a:endParaRPr lang="en-US" dirty="0" smtClean="0">
              <a:solidFill>
                <a:schemeClr val="tx1"/>
              </a:solidFill>
              <a:latin typeface="Arial" panose="020B0604020202020204" pitchFamily="34" charset="0"/>
              <a:cs typeface="Arial" panose="020B0604020202020204" pitchFamily="34" charset="0"/>
            </a:endParaRPr>
          </a:p>
          <a:p>
            <a:r>
              <a:rPr lang="vi-VN" dirty="0" smtClean="0">
                <a:solidFill>
                  <a:schemeClr val="tx1"/>
                </a:solidFill>
                <a:latin typeface="Arial" panose="020B0604020202020204" pitchFamily="34" charset="0"/>
                <a:cs typeface="Arial" panose="020B0604020202020204" pitchFamily="34" charset="0"/>
              </a:rPr>
              <a:t>(</a:t>
            </a:r>
            <a:r>
              <a:rPr lang="vi-VN" dirty="0">
                <a:solidFill>
                  <a:schemeClr val="tx1"/>
                </a:solidFill>
                <a:latin typeface="Arial" panose="020B0604020202020204" pitchFamily="34" charset="0"/>
                <a:cs typeface="Arial" panose="020B0604020202020204" pitchFamily="34" charset="0"/>
              </a:rPr>
              <a:t>i) o cifră A, care indică contribuția/impactul anual total într-un anumit sector; </a:t>
            </a:r>
            <a:endParaRPr lang="en-US" dirty="0" smtClean="0">
              <a:solidFill>
                <a:schemeClr val="tx1"/>
              </a:solidFill>
              <a:latin typeface="Arial" panose="020B0604020202020204" pitchFamily="34" charset="0"/>
              <a:cs typeface="Arial" panose="020B0604020202020204" pitchFamily="34" charset="0"/>
            </a:endParaRPr>
          </a:p>
          <a:p>
            <a:r>
              <a:rPr lang="vi-VN" dirty="0" smtClean="0">
                <a:solidFill>
                  <a:schemeClr val="tx1"/>
                </a:solidFill>
                <a:latin typeface="Arial" panose="020B0604020202020204" pitchFamily="34" charset="0"/>
                <a:cs typeface="Arial" panose="020B0604020202020204" pitchFamily="34" charset="0"/>
              </a:rPr>
              <a:t>(</a:t>
            </a:r>
            <a:r>
              <a:rPr lang="vi-VN" dirty="0">
                <a:solidFill>
                  <a:schemeClr val="tx1"/>
                </a:solidFill>
                <a:latin typeface="Arial" panose="020B0604020202020204" pitchFamily="34" charset="0"/>
                <a:cs typeface="Arial" panose="020B0604020202020204" pitchFamily="34" charset="0"/>
              </a:rPr>
              <a:t>ii) o cifră B, care indică producția globală anuală a organizației; și </a:t>
            </a:r>
            <a:endParaRPr lang="en-US" dirty="0" smtClean="0">
              <a:solidFill>
                <a:schemeClr val="tx1"/>
              </a:solidFill>
              <a:latin typeface="Arial" panose="020B0604020202020204" pitchFamily="34" charset="0"/>
              <a:cs typeface="Arial" panose="020B0604020202020204" pitchFamily="34" charset="0"/>
            </a:endParaRPr>
          </a:p>
          <a:p>
            <a:r>
              <a:rPr lang="vi-VN" dirty="0" smtClean="0">
                <a:solidFill>
                  <a:schemeClr val="tx1"/>
                </a:solidFill>
                <a:latin typeface="Arial" panose="020B0604020202020204" pitchFamily="34" charset="0"/>
                <a:cs typeface="Arial" panose="020B0604020202020204" pitchFamily="34" charset="0"/>
              </a:rPr>
              <a:t>(</a:t>
            </a:r>
            <a:r>
              <a:rPr lang="vi-VN" dirty="0">
                <a:solidFill>
                  <a:schemeClr val="tx1"/>
                </a:solidFill>
                <a:latin typeface="Arial" panose="020B0604020202020204" pitchFamily="34" charset="0"/>
                <a:cs typeface="Arial" panose="020B0604020202020204" pitchFamily="34" charset="0"/>
              </a:rPr>
              <a:t>iii) o cifră R, care indică raportul A/B. În raportul său, fiecare organizație are în vedere, pentru fiecare indicator, toate cele trei elemente. </a:t>
            </a:r>
            <a:endParaRPr lang="en-US" dirty="0" smtClean="0">
              <a:solidFill>
                <a:schemeClr val="tx1"/>
              </a:solidFill>
              <a:latin typeface="Arial" panose="020B0604020202020204" pitchFamily="34" charset="0"/>
              <a:cs typeface="Arial" panose="020B0604020202020204" pitchFamily="34" charset="0"/>
            </a:endParaRPr>
          </a:p>
          <a:p>
            <a:endParaRPr lang="en-US" dirty="0" smtClean="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129859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r>
              <a:rPr lang="vi-VN" b="1" dirty="0">
                <a:solidFill>
                  <a:schemeClr val="tx1"/>
                </a:solidFill>
                <a:latin typeface="Arial" panose="020B0604020202020204" pitchFamily="34" charset="0"/>
                <a:cs typeface="Arial" panose="020B0604020202020204" pitchFamily="34" charset="0"/>
              </a:rPr>
              <a:t>R</a:t>
            </a:r>
            <a:r>
              <a:rPr lang="en-US" b="1" dirty="0">
                <a:solidFill>
                  <a:schemeClr val="tx1"/>
                </a:solidFill>
                <a:latin typeface="Arial" panose="020B0604020202020204" pitchFamily="34" charset="0"/>
                <a:cs typeface="Arial" panose="020B0604020202020204" pitchFamily="34" charset="0"/>
              </a:rPr>
              <a:t>egulamentul </a:t>
            </a:r>
            <a:r>
              <a:rPr lang="vi-VN" b="1" dirty="0">
                <a:solidFill>
                  <a:schemeClr val="tx1"/>
                </a:solidFill>
                <a:latin typeface="Arial" panose="020B0604020202020204" pitchFamily="34" charset="0"/>
                <a:cs typeface="Arial" panose="020B0604020202020204" pitchFamily="34" charset="0"/>
              </a:rPr>
              <a:t>1221/2009</a:t>
            </a:r>
            <a:r>
              <a:rPr lang="en-US" b="1" dirty="0">
                <a:solidFill>
                  <a:schemeClr val="tx1"/>
                </a:solidFill>
                <a:latin typeface="Arial" panose="020B0604020202020204" pitchFamily="34" charset="0"/>
                <a:cs typeface="Arial" panose="020B0604020202020204" pitchFamily="34" charset="0"/>
              </a:rPr>
              <a:t>/CE  prevede in </a:t>
            </a:r>
            <a:r>
              <a:rPr lang="en-US" dirty="0" smtClean="0">
                <a:solidFill>
                  <a:srgbClr val="7030A0"/>
                </a:solidFill>
              </a:rPr>
              <a:t>ANEXA </a:t>
            </a:r>
            <a:r>
              <a:rPr lang="en-US" dirty="0">
                <a:solidFill>
                  <a:srgbClr val="7030A0"/>
                </a:solidFill>
              </a:rPr>
              <a:t>IV RAPORTAREA ÎN MATERIE DE </a:t>
            </a:r>
            <a:r>
              <a:rPr lang="en-US" dirty="0" smtClean="0">
                <a:solidFill>
                  <a:srgbClr val="7030A0"/>
                </a:solidFill>
              </a:rPr>
              <a:t>MEDIU</a:t>
            </a:r>
          </a:p>
          <a:p>
            <a:r>
              <a:rPr lang="vi-VN" b="1" dirty="0" smtClean="0">
                <a:solidFill>
                  <a:schemeClr val="tx1"/>
                </a:solidFill>
                <a:latin typeface="Arial" panose="020B0604020202020204" pitchFamily="34" charset="0"/>
                <a:cs typeface="Arial" panose="020B0604020202020204" pitchFamily="34" charset="0"/>
              </a:rPr>
              <a:t>(</a:t>
            </a:r>
            <a:r>
              <a:rPr lang="vi-VN" b="1" dirty="0">
                <a:solidFill>
                  <a:schemeClr val="tx1"/>
                </a:solidFill>
                <a:latin typeface="Arial" panose="020B0604020202020204" pitchFamily="34" charset="0"/>
                <a:cs typeface="Arial" panose="020B0604020202020204" pitchFamily="34" charset="0"/>
              </a:rPr>
              <a:t>c) Contribuția/impactul total anual dintr-un anumit sector, cifra A, este raportată după cum urmează</a:t>
            </a:r>
            <a:r>
              <a:rPr lang="vi-VN" b="1" dirty="0" smtClean="0">
                <a:solidFill>
                  <a:schemeClr val="tx1"/>
                </a:solidFill>
                <a:latin typeface="Arial" panose="020B0604020202020204" pitchFamily="34" charset="0"/>
                <a:cs typeface="Arial" panose="020B0604020202020204" pitchFamily="34" charset="0"/>
              </a:rPr>
              <a:t>:</a:t>
            </a:r>
            <a:endParaRPr lang="en-US" b="1" dirty="0" smtClean="0">
              <a:solidFill>
                <a:schemeClr val="tx1"/>
              </a:solidFill>
              <a:latin typeface="Arial" panose="020B0604020202020204" pitchFamily="34" charset="0"/>
              <a:cs typeface="Arial" panose="020B0604020202020204" pitchFamily="34" charset="0"/>
            </a:endParaRPr>
          </a:p>
          <a:p>
            <a:r>
              <a:rPr lang="vi-VN" b="1" dirty="0">
                <a:solidFill>
                  <a:schemeClr val="tx1"/>
                </a:solidFill>
                <a:latin typeface="Arial" panose="020B0604020202020204" pitchFamily="34" charset="0"/>
                <a:cs typeface="Arial" panose="020B0604020202020204" pitchFamily="34" charset="0"/>
              </a:rPr>
              <a:t>(iv) în ceea ce privește </a:t>
            </a:r>
            <a:r>
              <a:rPr lang="vi-VN" b="1" dirty="0">
                <a:solidFill>
                  <a:srgbClr val="0070C0"/>
                </a:solidFill>
                <a:latin typeface="Arial" panose="020B0604020202020204" pitchFamily="34" charset="0"/>
                <a:cs typeface="Arial" panose="020B0604020202020204" pitchFamily="34" charset="0"/>
              </a:rPr>
              <a:t>deșeurile </a:t>
            </a:r>
            <a:endParaRPr lang="en-US" b="1" dirty="0" smtClean="0">
              <a:solidFill>
                <a:srgbClr val="0070C0"/>
              </a:solidFill>
              <a:latin typeface="Arial" panose="020B0604020202020204" pitchFamily="34" charset="0"/>
              <a:cs typeface="Arial" panose="020B0604020202020204" pitchFamily="34" charset="0"/>
            </a:endParaRPr>
          </a:p>
          <a:p>
            <a:r>
              <a:rPr lang="vi-VN" b="1" i="1" dirty="0" smtClean="0">
                <a:solidFill>
                  <a:schemeClr val="tx1"/>
                </a:solidFill>
                <a:latin typeface="Arial" panose="020B0604020202020204" pitchFamily="34" charset="0"/>
                <a:cs typeface="Arial" panose="020B0604020202020204" pitchFamily="34" charset="0"/>
              </a:rPr>
              <a:t>— </a:t>
            </a:r>
            <a:r>
              <a:rPr lang="vi-VN" b="1" i="1" dirty="0">
                <a:solidFill>
                  <a:schemeClr val="tx1"/>
                </a:solidFill>
                <a:latin typeface="Arial" panose="020B0604020202020204" pitchFamily="34" charset="0"/>
                <a:cs typeface="Arial" panose="020B0604020202020204" pitchFamily="34" charset="0"/>
              </a:rPr>
              <a:t>„producția totală anuală de deșeuri”, defalcată pe tipuri, exprimată în tone; </a:t>
            </a:r>
            <a:endParaRPr lang="en-US" b="1" i="1" dirty="0" smtClean="0">
              <a:solidFill>
                <a:schemeClr val="tx1"/>
              </a:solidFill>
              <a:latin typeface="Arial" panose="020B0604020202020204" pitchFamily="34" charset="0"/>
              <a:cs typeface="Arial" panose="020B0604020202020204" pitchFamily="34" charset="0"/>
            </a:endParaRPr>
          </a:p>
          <a:p>
            <a:r>
              <a:rPr lang="vi-VN" b="1" i="1" dirty="0" smtClean="0">
                <a:solidFill>
                  <a:schemeClr val="tx1"/>
                </a:solidFill>
                <a:latin typeface="Arial" panose="020B0604020202020204" pitchFamily="34" charset="0"/>
                <a:cs typeface="Arial" panose="020B0604020202020204" pitchFamily="34" charset="0"/>
              </a:rPr>
              <a:t>— </a:t>
            </a:r>
            <a:r>
              <a:rPr lang="vi-VN" b="1" i="1" dirty="0">
                <a:solidFill>
                  <a:schemeClr val="tx1"/>
                </a:solidFill>
                <a:latin typeface="Arial" panose="020B0604020202020204" pitchFamily="34" charset="0"/>
                <a:cs typeface="Arial" panose="020B0604020202020204" pitchFamily="34" charset="0"/>
              </a:rPr>
              <a:t>„producția totală anuală de deșeuri periculoase”, exprimată în kilograme sau tone</a:t>
            </a:r>
            <a:r>
              <a:rPr lang="vi-VN" b="1" i="1" dirty="0" smtClean="0">
                <a:solidFill>
                  <a:schemeClr val="tx1"/>
                </a:solidFill>
                <a:latin typeface="Arial" panose="020B0604020202020204" pitchFamily="34" charset="0"/>
                <a:cs typeface="Arial" panose="020B0604020202020204" pitchFamily="34" charset="0"/>
              </a:rPr>
              <a:t>;</a:t>
            </a:r>
            <a:endParaRPr lang="en-US" b="1" i="1" dirty="0" smtClean="0">
              <a:solidFill>
                <a:schemeClr val="tx1"/>
              </a:solidFill>
              <a:latin typeface="Arial" panose="020B0604020202020204" pitchFamily="34" charset="0"/>
              <a:cs typeface="Arial" panose="020B0604020202020204" pitchFamily="34" charset="0"/>
            </a:endParaRPr>
          </a:p>
          <a:p>
            <a:r>
              <a:rPr lang="en-US" b="1" dirty="0">
                <a:solidFill>
                  <a:schemeClr val="tx1"/>
                </a:solidFill>
                <a:latin typeface="Arial" panose="020B0604020202020204" pitchFamily="34" charset="0"/>
                <a:cs typeface="Arial" panose="020B0604020202020204" pitchFamily="34" charset="0"/>
              </a:rPr>
              <a:t>3. Alți indicatori relevanți privind performanța de </a:t>
            </a:r>
            <a:r>
              <a:rPr lang="en-US" b="1" dirty="0" smtClean="0">
                <a:solidFill>
                  <a:schemeClr val="tx1"/>
                </a:solidFill>
                <a:latin typeface="Arial" panose="020B0604020202020204" pitchFamily="34" charset="0"/>
                <a:cs typeface="Arial" panose="020B0604020202020204" pitchFamily="34" charset="0"/>
              </a:rPr>
              <a:t>mediu</a:t>
            </a:r>
          </a:p>
          <a:p>
            <a:r>
              <a:rPr lang="en-US" b="1" dirty="0">
                <a:solidFill>
                  <a:srgbClr val="0070C0"/>
                </a:solidFill>
                <a:latin typeface="Arial" panose="020B0604020202020204" pitchFamily="34" charset="0"/>
                <a:cs typeface="Arial" panose="020B0604020202020204" pitchFamily="34" charset="0"/>
              </a:rPr>
              <a:t>D. Disponibilitate pentru </a:t>
            </a:r>
            <a:r>
              <a:rPr lang="en-US" b="1" dirty="0" smtClean="0">
                <a:solidFill>
                  <a:srgbClr val="0070C0"/>
                </a:solidFill>
                <a:latin typeface="Arial" panose="020B0604020202020204" pitchFamily="34" charset="0"/>
                <a:cs typeface="Arial" panose="020B0604020202020204" pitchFamily="34" charset="0"/>
              </a:rPr>
              <a:t>public</a:t>
            </a:r>
          </a:p>
          <a:p>
            <a:r>
              <a:rPr lang="es-ES" b="1" dirty="0">
                <a:solidFill>
                  <a:srgbClr val="0070C0"/>
                </a:solidFill>
                <a:latin typeface="Arial" panose="020B0604020202020204" pitchFamily="34" charset="0"/>
                <a:cs typeface="Arial" panose="020B0604020202020204" pitchFamily="34" charset="0"/>
              </a:rPr>
              <a:t>E. Responsabilizarea pe plan local</a:t>
            </a:r>
            <a:endParaRPr lang="en-US" b="1" dirty="0" smtClean="0">
              <a:solidFill>
                <a:srgbClr val="0070C0"/>
              </a:solidFill>
              <a:latin typeface="Arial" panose="020B0604020202020204" pitchFamily="34" charset="0"/>
              <a:cs typeface="Arial" panose="020B0604020202020204" pitchFamily="34" charset="0"/>
            </a:endParaRPr>
          </a:p>
          <a:p>
            <a:endParaRPr lang="en-US" dirty="0" smtClean="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87208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fontScale="92500" lnSpcReduction="10000"/>
          </a:bodyPr>
          <a:lstStyle/>
          <a:p>
            <a:pPr algn="just"/>
            <a:r>
              <a:rPr lang="en-US" dirty="0" smtClean="0"/>
              <a:t> </a:t>
            </a:r>
            <a:r>
              <a:rPr lang="en-US" b="1" dirty="0">
                <a:solidFill>
                  <a:srgbClr val="0070C0"/>
                </a:solidFill>
              </a:rPr>
              <a:t>Definitia generala a auditului </a:t>
            </a:r>
          </a:p>
          <a:p>
            <a:pPr marL="0" indent="0" algn="just">
              <a:buNone/>
            </a:pPr>
            <a:r>
              <a:rPr lang="en-US" dirty="0">
                <a:solidFill>
                  <a:schemeClr val="tx1"/>
                </a:solidFill>
              </a:rPr>
              <a:t>Auditul reprezinta evaluarea unei persoane, a unei organizatii, a unui sistem, a unui proces, a unei intreprinderi, a unui proiect sau a unui produs</a:t>
            </a:r>
            <a:r>
              <a:rPr lang="en-US" dirty="0" smtClean="0">
                <a:solidFill>
                  <a:schemeClr val="tx1"/>
                </a:solidFill>
              </a:rPr>
              <a:t>.</a:t>
            </a:r>
          </a:p>
          <a:p>
            <a:pPr marL="0" indent="0" algn="just">
              <a:buNone/>
            </a:pPr>
            <a:endParaRPr lang="en-US" dirty="0">
              <a:solidFill>
                <a:schemeClr val="tx1"/>
              </a:solidFill>
            </a:endParaRPr>
          </a:p>
          <a:p>
            <a:r>
              <a:rPr lang="en-US" b="1" dirty="0" smtClean="0">
                <a:solidFill>
                  <a:schemeClr val="tx1"/>
                </a:solidFill>
              </a:rPr>
              <a:t>OUG 195/2005 privind </a:t>
            </a:r>
            <a:r>
              <a:rPr lang="en-US" b="1" dirty="0">
                <a:solidFill>
                  <a:schemeClr val="tx1"/>
                </a:solidFill>
              </a:rPr>
              <a:t>protecţia </a:t>
            </a:r>
            <a:r>
              <a:rPr lang="en-US" b="1" dirty="0" smtClean="0">
                <a:solidFill>
                  <a:schemeClr val="tx1"/>
                </a:solidFill>
              </a:rPr>
              <a:t>mediului, cu modificarile si completarile ulterioare, la art. 2 defineste termenii de:</a:t>
            </a:r>
            <a:endParaRPr lang="en-US" b="1" dirty="0">
              <a:solidFill>
                <a:schemeClr val="tx1"/>
              </a:solidFill>
            </a:endParaRPr>
          </a:p>
          <a:p>
            <a:pPr algn="just"/>
            <a:r>
              <a:rPr lang="en-US" dirty="0">
                <a:solidFill>
                  <a:srgbClr val="0070C0"/>
                </a:solidFill>
                <a:cs typeface="Arial" panose="020B0604020202020204" pitchFamily="34" charset="0"/>
              </a:rPr>
              <a:t> </a:t>
            </a:r>
            <a:r>
              <a:rPr lang="en-US" dirty="0">
                <a:solidFill>
                  <a:srgbClr val="0070C0"/>
                </a:solidFill>
              </a:rPr>
              <a:t>8. </a:t>
            </a:r>
            <a:r>
              <a:rPr lang="en-US" b="1" dirty="0">
                <a:solidFill>
                  <a:srgbClr val="0070C0"/>
                </a:solidFill>
              </a:rPr>
              <a:t>audit de mediu</a:t>
            </a:r>
            <a:r>
              <a:rPr lang="en-US" dirty="0">
                <a:solidFill>
                  <a:srgbClr val="0070C0"/>
                </a:solidFill>
              </a:rPr>
              <a:t> </a:t>
            </a:r>
            <a:r>
              <a:rPr lang="en-US" dirty="0">
                <a:solidFill>
                  <a:schemeClr val="tx1"/>
                </a:solidFill>
              </a:rPr>
              <a:t>- instrument managerial de evaluare sistematică, documentată, periodică şi obiectivă a performanţei organizaţiei, a sistemului de management şi a proceselor destinate protecţiei mediului, cu scopul:</a:t>
            </a:r>
          </a:p>
          <a:p>
            <a:pPr marL="0" indent="0" algn="just">
              <a:buNone/>
            </a:pPr>
            <a:r>
              <a:rPr lang="en-US" dirty="0">
                <a:solidFill>
                  <a:schemeClr val="tx1"/>
                </a:solidFill>
              </a:rPr>
              <a:t>    a) de a facilita controlul managementului practicilor cu posibil impact asupra mediului;</a:t>
            </a:r>
          </a:p>
          <a:p>
            <a:pPr marL="0" indent="0" algn="just">
              <a:buNone/>
            </a:pPr>
            <a:r>
              <a:rPr lang="en-US" dirty="0">
                <a:solidFill>
                  <a:schemeClr val="tx1"/>
                </a:solidFill>
              </a:rPr>
              <a:t> </a:t>
            </a:r>
            <a:r>
              <a:rPr lang="en-US" dirty="0" smtClean="0">
                <a:solidFill>
                  <a:schemeClr val="tx1"/>
                </a:solidFill>
              </a:rPr>
              <a:t>   </a:t>
            </a:r>
            <a:r>
              <a:rPr lang="en-US" dirty="0">
                <a:solidFill>
                  <a:schemeClr val="tx1"/>
                </a:solidFill>
              </a:rPr>
              <a:t>b) de a evalua respectarea politicii de mediu, inclusiv realizarea obiectivelor şi ţintelor de mediu ale organizaţiei;</a:t>
            </a:r>
          </a:p>
          <a:p>
            <a:pPr algn="just"/>
            <a:r>
              <a:rPr lang="en-US" dirty="0" smtClean="0">
                <a:solidFill>
                  <a:srgbClr val="0070C0"/>
                </a:solidFill>
              </a:rPr>
              <a:t>61</a:t>
            </a:r>
            <a:r>
              <a:rPr lang="en-US" dirty="0">
                <a:solidFill>
                  <a:srgbClr val="0070C0"/>
                </a:solidFill>
              </a:rPr>
              <a:t>. </a:t>
            </a:r>
            <a:r>
              <a:rPr lang="en-US" b="1" dirty="0">
                <a:solidFill>
                  <a:srgbClr val="0070C0"/>
                </a:solidFill>
              </a:rPr>
              <a:t>sistem de management de mediu</a:t>
            </a:r>
            <a:r>
              <a:rPr lang="en-US" dirty="0">
                <a:solidFill>
                  <a:srgbClr val="0070C0"/>
                </a:solidFill>
              </a:rPr>
              <a:t> </a:t>
            </a:r>
            <a:r>
              <a:rPr lang="en-US" dirty="0">
                <a:solidFill>
                  <a:schemeClr val="tx1"/>
                </a:solidFill>
              </a:rPr>
              <a:t>- componentă a sistemului de management general, care include structura organizatorică, activităţile de planificare, responsabilităţile, practicile, procedurile, procesele şi resursele pentru elaborarea, aplicarea, realizarea, analizarea şi menţinerea politicii de mediu;</a:t>
            </a:r>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839169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fontScale="92500" lnSpcReduction="20000"/>
          </a:bodyPr>
          <a:lstStyle/>
          <a:p>
            <a:endParaRPr lang="en-US" dirty="0" smtClean="0"/>
          </a:p>
          <a:p>
            <a:r>
              <a:rPr lang="en-US" b="1" dirty="0"/>
              <a:t>§27. Programe de prevenire a generării deşeurilor</a:t>
            </a:r>
            <a:endParaRPr lang="en-US" dirty="0"/>
          </a:p>
          <a:p>
            <a:r>
              <a:rPr lang="en-US" dirty="0"/>
              <a:t>    ART. 42</a:t>
            </a:r>
            <a:endParaRPr lang="en-US" dirty="0">
              <a:solidFill>
                <a:schemeClr val="tx1"/>
              </a:solidFill>
            </a:endParaRPr>
          </a:p>
          <a:p>
            <a:pPr algn="just"/>
            <a:r>
              <a:rPr lang="en-US" dirty="0"/>
              <a:t>(6) Scopul obiectivelor şi măsurilor prevăzute la alin. (4) şi (5) este eliminarea legăturii dintre creşterea economică şi impactul asupra mediului asociat cu generarea de deşeuri.</a:t>
            </a:r>
          </a:p>
          <a:p>
            <a:pPr algn="just"/>
            <a:r>
              <a:rPr lang="en-US" dirty="0" smtClean="0"/>
              <a:t> </a:t>
            </a:r>
          </a:p>
          <a:p>
            <a:pPr algn="just"/>
            <a:r>
              <a:rPr lang="en-US" b="1" dirty="0" smtClean="0">
                <a:solidFill>
                  <a:schemeClr val="tx1"/>
                </a:solidFill>
              </a:rPr>
              <a:t>§</a:t>
            </a:r>
            <a:r>
              <a:rPr lang="en-US" b="1" dirty="0">
                <a:solidFill>
                  <a:schemeClr val="tx1"/>
                </a:solidFill>
              </a:rPr>
              <a:t>27. Programe de prevenire a generării deşeurilor</a:t>
            </a:r>
            <a:endParaRPr lang="en-US" dirty="0">
              <a:solidFill>
                <a:schemeClr val="tx1"/>
              </a:solidFill>
            </a:endParaRPr>
          </a:p>
          <a:p>
            <a:pPr algn="just"/>
            <a:r>
              <a:rPr lang="en-US" dirty="0" smtClean="0">
                <a:solidFill>
                  <a:schemeClr val="tx1"/>
                </a:solidFill>
              </a:rPr>
              <a:t>ART</a:t>
            </a:r>
            <a:r>
              <a:rPr lang="en-US" dirty="0">
                <a:solidFill>
                  <a:schemeClr val="tx1"/>
                </a:solidFill>
              </a:rPr>
              <a:t>. 43</a:t>
            </a:r>
          </a:p>
          <a:p>
            <a:pPr algn="just"/>
            <a:r>
              <a:rPr lang="en-US" dirty="0">
                <a:solidFill>
                  <a:schemeClr val="tx1"/>
                </a:solidFill>
              </a:rPr>
              <a:t>    (1) Persoana juridică ce exercită o </a:t>
            </a:r>
            <a:r>
              <a:rPr lang="en-US" b="1" dirty="0">
                <a:solidFill>
                  <a:srgbClr val="7030A0"/>
                </a:solidFill>
              </a:rPr>
              <a:t>activitate de natură comercială sau industrială</a:t>
            </a:r>
            <a:r>
              <a:rPr lang="en-US" dirty="0">
                <a:solidFill>
                  <a:schemeClr val="tx1"/>
                </a:solidFill>
              </a:rPr>
              <a:t>, având în vedere rezultatele unui </a:t>
            </a:r>
            <a:r>
              <a:rPr lang="en-US" b="1" dirty="0">
                <a:solidFill>
                  <a:srgbClr val="7030A0"/>
                </a:solidFill>
              </a:rPr>
              <a:t>audit de deşeuri</a:t>
            </a:r>
            <a:r>
              <a:rPr lang="en-US" dirty="0">
                <a:solidFill>
                  <a:schemeClr val="tx1"/>
                </a:solidFill>
              </a:rPr>
              <a:t>, este obligată să întocmească şi să implementeze, începând cu anul 2012, </a:t>
            </a:r>
            <a:r>
              <a:rPr lang="en-US" b="1" dirty="0">
                <a:solidFill>
                  <a:srgbClr val="0070C0"/>
                </a:solidFill>
              </a:rPr>
              <a:t>un program de prevenire şi reducere a cantităţilor de deşeuri </a:t>
            </a:r>
            <a:r>
              <a:rPr lang="en-US" dirty="0">
                <a:solidFill>
                  <a:schemeClr val="tx1"/>
                </a:solidFill>
              </a:rPr>
              <a:t>generate din activitatea proprie sau, după caz, de la orice produs fabricat, inclusiv </a:t>
            </a:r>
            <a:r>
              <a:rPr lang="en-US" b="1" dirty="0">
                <a:solidFill>
                  <a:srgbClr val="0070C0"/>
                </a:solidFill>
              </a:rPr>
              <a:t>măsuri care respectă un anumit design al produselor</a:t>
            </a:r>
            <a:r>
              <a:rPr lang="en-US" dirty="0">
                <a:solidFill>
                  <a:schemeClr val="tx1"/>
                </a:solidFill>
              </a:rPr>
              <a:t>, şi să adopte </a:t>
            </a:r>
            <a:r>
              <a:rPr lang="en-US" b="1" dirty="0">
                <a:solidFill>
                  <a:srgbClr val="0070C0"/>
                </a:solidFill>
              </a:rPr>
              <a:t>măsuri de reducere a periculozităţii deşeurilor</a:t>
            </a:r>
            <a:r>
              <a:rPr lang="en-US" dirty="0" smtClean="0">
                <a:solidFill>
                  <a:schemeClr val="tx1"/>
                </a:solidFill>
              </a:rPr>
              <a:t>.</a:t>
            </a:r>
          </a:p>
          <a:p>
            <a:r>
              <a:rPr lang="en-US" dirty="0"/>
              <a:t> </a:t>
            </a:r>
            <a:r>
              <a:rPr lang="en-US" dirty="0" smtClean="0">
                <a:solidFill>
                  <a:schemeClr val="tx1"/>
                </a:solidFill>
              </a:rPr>
              <a:t> </a:t>
            </a:r>
            <a:endParaRPr lang="en-US" dirty="0"/>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361472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endParaRPr lang="en-US" dirty="0" smtClean="0"/>
          </a:p>
          <a:p>
            <a:pPr algn="just"/>
            <a:r>
              <a:rPr lang="en-US" b="1" dirty="0" smtClean="0">
                <a:solidFill>
                  <a:schemeClr val="tx1"/>
                </a:solidFill>
              </a:rPr>
              <a:t>§</a:t>
            </a:r>
            <a:r>
              <a:rPr lang="en-US" b="1" dirty="0">
                <a:solidFill>
                  <a:schemeClr val="tx1"/>
                </a:solidFill>
              </a:rPr>
              <a:t>34. Controlul</a:t>
            </a:r>
            <a:endParaRPr lang="en-US" dirty="0">
              <a:solidFill>
                <a:schemeClr val="tx1"/>
              </a:solidFill>
            </a:endParaRPr>
          </a:p>
          <a:p>
            <a:pPr algn="just"/>
            <a:r>
              <a:rPr lang="en-US" dirty="0">
                <a:solidFill>
                  <a:schemeClr val="tx1"/>
                </a:solidFill>
              </a:rPr>
              <a:t>    ART. </a:t>
            </a:r>
            <a:r>
              <a:rPr lang="en-US" dirty="0" smtClean="0">
                <a:solidFill>
                  <a:schemeClr val="tx1"/>
                </a:solidFill>
              </a:rPr>
              <a:t>60</a:t>
            </a:r>
          </a:p>
          <a:p>
            <a:pPr algn="just"/>
            <a:r>
              <a:rPr lang="en-US" dirty="0">
                <a:solidFill>
                  <a:schemeClr val="tx1"/>
                </a:solidFill>
              </a:rPr>
              <a:t>(3) Autorităţile competente pot ţine seama de înregistrările efectuate în baza </a:t>
            </a:r>
            <a:r>
              <a:rPr lang="en-US" b="1" dirty="0">
                <a:solidFill>
                  <a:srgbClr val="7030A0"/>
                </a:solidFill>
              </a:rPr>
              <a:t>Schemei comunitare de management de mediu şi audit (EMAS), </a:t>
            </a:r>
            <a:r>
              <a:rPr lang="en-US" dirty="0">
                <a:solidFill>
                  <a:schemeClr val="tx1"/>
                </a:solidFill>
              </a:rPr>
              <a:t>în special în ceea ce priveşte frecvenţa şi intensitatea controalelor.</a:t>
            </a:r>
          </a:p>
          <a:p>
            <a:endParaRPr lang="en-US" dirty="0"/>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925256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pPr marL="0" indent="0">
              <a:buNone/>
            </a:pPr>
            <a:endParaRPr lang="en-US" dirty="0" smtClean="0"/>
          </a:p>
          <a:p>
            <a:pPr marL="0" indent="0">
              <a:buNone/>
            </a:pPr>
            <a:r>
              <a:rPr lang="en-US" dirty="0"/>
              <a:t> </a:t>
            </a:r>
            <a:r>
              <a:rPr lang="en-US" b="1" dirty="0">
                <a:solidFill>
                  <a:srgbClr val="002060"/>
                </a:solidFill>
                <a:latin typeface="Arial" panose="020B0604020202020204" pitchFamily="34" charset="0"/>
                <a:cs typeface="Arial" panose="020B0604020202020204" pitchFamily="34" charset="0"/>
              </a:rPr>
              <a:t>§4. Ierarhia deşeurilor</a:t>
            </a:r>
            <a:endParaRPr lang="en-US" dirty="0">
              <a:solidFill>
                <a:srgbClr val="002060"/>
              </a:solidFill>
              <a:latin typeface="Arial" panose="020B0604020202020204" pitchFamily="34" charset="0"/>
              <a:cs typeface="Arial" panose="020B0604020202020204" pitchFamily="34" charset="0"/>
            </a:endParaRPr>
          </a:p>
          <a:p>
            <a:pPr marL="0" indent="0">
              <a:buNone/>
            </a:pPr>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    </a:t>
            </a:r>
            <a:r>
              <a:rPr lang="en-US" u="sng" dirty="0">
                <a:solidFill>
                  <a:srgbClr val="002060"/>
                </a:solidFill>
                <a:latin typeface="Arial" panose="020B0604020202020204" pitchFamily="34" charset="0"/>
                <a:cs typeface="Arial" panose="020B0604020202020204" pitchFamily="34" charset="0"/>
              </a:rPr>
              <a:t>ART. 4</a:t>
            </a:r>
            <a:endParaRPr lang="en-US" dirty="0">
              <a:solidFill>
                <a:srgbClr val="002060"/>
              </a:solidFill>
              <a:latin typeface="Arial" panose="020B0604020202020204" pitchFamily="34" charset="0"/>
              <a:cs typeface="Arial" panose="020B0604020202020204" pitchFamily="34" charset="0"/>
            </a:endParaRPr>
          </a:p>
          <a:p>
            <a:pPr marL="0" indent="0" algn="just">
              <a:buNone/>
            </a:pPr>
            <a:r>
              <a:rPr lang="en-US" i="1" dirty="0">
                <a:solidFill>
                  <a:srgbClr val="002060"/>
                </a:solidFill>
                <a:latin typeface="Arial" panose="020B0604020202020204" pitchFamily="34" charset="0"/>
                <a:cs typeface="Arial" panose="020B0604020202020204" pitchFamily="34" charset="0"/>
              </a:rPr>
              <a:t>(1) Următoarea ierarhie se aplică ca </a:t>
            </a:r>
            <a:r>
              <a:rPr lang="en-US" b="1" i="1" dirty="0">
                <a:solidFill>
                  <a:srgbClr val="002060"/>
                </a:solidFill>
                <a:latin typeface="Arial" panose="020B0604020202020204" pitchFamily="34" charset="0"/>
                <a:cs typeface="Arial" panose="020B0604020202020204" pitchFamily="34" charset="0"/>
              </a:rPr>
              <a:t>ordine de prioritate </a:t>
            </a:r>
            <a:r>
              <a:rPr lang="en-US" i="1" dirty="0">
                <a:solidFill>
                  <a:srgbClr val="002060"/>
                </a:solidFill>
                <a:latin typeface="Arial" panose="020B0604020202020204" pitchFamily="34" charset="0"/>
                <a:cs typeface="Arial" panose="020B0604020202020204" pitchFamily="34" charset="0"/>
              </a:rPr>
              <a:t>în cadrul </a:t>
            </a:r>
            <a:r>
              <a:rPr lang="en-US" b="1" i="1" dirty="0">
                <a:solidFill>
                  <a:srgbClr val="002060"/>
                </a:solidFill>
                <a:latin typeface="Arial" panose="020B0604020202020204" pitchFamily="34" charset="0"/>
                <a:cs typeface="Arial" panose="020B0604020202020204" pitchFamily="34" charset="0"/>
              </a:rPr>
              <a:t>legislaţiei</a:t>
            </a:r>
            <a:r>
              <a:rPr lang="en-US" i="1" dirty="0">
                <a:solidFill>
                  <a:srgbClr val="002060"/>
                </a:solidFill>
                <a:latin typeface="Arial" panose="020B0604020202020204" pitchFamily="34" charset="0"/>
                <a:cs typeface="Arial" panose="020B0604020202020204" pitchFamily="34" charset="0"/>
              </a:rPr>
              <a:t> şi </a:t>
            </a:r>
            <a:r>
              <a:rPr lang="en-US" b="1" i="1" dirty="0">
                <a:solidFill>
                  <a:srgbClr val="002060"/>
                </a:solidFill>
                <a:latin typeface="Arial" panose="020B0604020202020204" pitchFamily="34" charset="0"/>
                <a:cs typeface="Arial" panose="020B0604020202020204" pitchFamily="34" charset="0"/>
              </a:rPr>
              <a:t>politicii de prevenire a generării </a:t>
            </a:r>
            <a:r>
              <a:rPr lang="en-US" i="1" dirty="0">
                <a:solidFill>
                  <a:srgbClr val="002060"/>
                </a:solidFill>
                <a:latin typeface="Arial" panose="020B0604020202020204" pitchFamily="34" charset="0"/>
                <a:cs typeface="Arial" panose="020B0604020202020204" pitchFamily="34" charset="0"/>
              </a:rPr>
              <a:t>şi de </a:t>
            </a:r>
            <a:r>
              <a:rPr lang="en-US" b="1" i="1" dirty="0">
                <a:solidFill>
                  <a:srgbClr val="002060"/>
                </a:solidFill>
                <a:latin typeface="Arial" panose="020B0604020202020204" pitchFamily="34" charset="0"/>
                <a:cs typeface="Arial" panose="020B0604020202020204" pitchFamily="34" charset="0"/>
              </a:rPr>
              <a:t>gestionare a deşeurilor</a:t>
            </a:r>
            <a:r>
              <a:rPr lang="en-US" i="1" dirty="0">
                <a:solidFill>
                  <a:srgbClr val="002060"/>
                </a:solidFill>
                <a:latin typeface="Arial" panose="020B0604020202020204" pitchFamily="34" charset="0"/>
                <a:cs typeface="Arial" panose="020B0604020202020204" pitchFamily="34" charset="0"/>
              </a:rPr>
              <a:t>:</a:t>
            </a:r>
            <a:endParaRPr lang="en-US" dirty="0">
              <a:solidFill>
                <a:srgbClr val="002060"/>
              </a:solidFill>
              <a:latin typeface="Arial" panose="020B0604020202020204" pitchFamily="34" charset="0"/>
              <a:cs typeface="Arial" panose="020B0604020202020204" pitchFamily="34" charset="0"/>
            </a:endParaRPr>
          </a:p>
          <a:p>
            <a:pPr marL="0" indent="0">
              <a:buNone/>
            </a:pPr>
            <a:r>
              <a:rPr lang="en-US" dirty="0">
                <a:solidFill>
                  <a:srgbClr val="002060"/>
                </a:solidFill>
                <a:latin typeface="Arial" panose="020B0604020202020204" pitchFamily="34" charset="0"/>
                <a:cs typeface="Arial" panose="020B0604020202020204" pitchFamily="34" charset="0"/>
              </a:rPr>
              <a:t>a) prevenirea;</a:t>
            </a:r>
          </a:p>
          <a:p>
            <a:pPr marL="0" indent="0">
              <a:buNone/>
            </a:pPr>
            <a:r>
              <a:rPr lang="en-US" dirty="0">
                <a:solidFill>
                  <a:srgbClr val="002060"/>
                </a:solidFill>
                <a:latin typeface="Arial" panose="020B0604020202020204" pitchFamily="34" charset="0"/>
                <a:cs typeface="Arial" panose="020B0604020202020204" pitchFamily="34" charset="0"/>
              </a:rPr>
              <a:t>b) pregătirea pentru reutilizare;</a:t>
            </a:r>
          </a:p>
          <a:p>
            <a:pPr marL="0" indent="0">
              <a:buNone/>
            </a:pPr>
            <a:r>
              <a:rPr lang="en-US" dirty="0">
                <a:solidFill>
                  <a:srgbClr val="002060"/>
                </a:solidFill>
                <a:latin typeface="Arial" panose="020B0604020202020204" pitchFamily="34" charset="0"/>
                <a:cs typeface="Arial" panose="020B0604020202020204" pitchFamily="34" charset="0"/>
              </a:rPr>
              <a:t>c) reciclarea;</a:t>
            </a:r>
          </a:p>
          <a:p>
            <a:pPr marL="0" indent="0">
              <a:buNone/>
            </a:pPr>
            <a:r>
              <a:rPr lang="en-US" dirty="0">
                <a:solidFill>
                  <a:srgbClr val="002060"/>
                </a:solidFill>
                <a:latin typeface="Arial" panose="020B0604020202020204" pitchFamily="34" charset="0"/>
                <a:cs typeface="Arial" panose="020B0604020202020204" pitchFamily="34" charset="0"/>
              </a:rPr>
              <a:t>d) alte operaţiuni de valorificare, de exemplu valorificarea energetică;</a:t>
            </a:r>
          </a:p>
          <a:p>
            <a:pPr marL="0" indent="0">
              <a:buNone/>
            </a:pPr>
            <a:r>
              <a:rPr lang="en-US" dirty="0">
                <a:solidFill>
                  <a:srgbClr val="002060"/>
                </a:solidFill>
                <a:latin typeface="Arial" panose="020B0604020202020204" pitchFamily="34" charset="0"/>
                <a:cs typeface="Arial" panose="020B0604020202020204" pitchFamily="34" charset="0"/>
              </a:rPr>
              <a:t>e) eliminarea.</a:t>
            </a:r>
          </a:p>
          <a:p>
            <a:pPr algn="just"/>
            <a:endParaRPr lang="en-US" dirty="0"/>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142579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800" b="1" dirty="0" smtClean="0"/>
              <a:t>ETAPELE REALIZARII AUDITULUI DE DESEURI</a:t>
            </a:r>
            <a:r>
              <a:rPr lang="en-US" sz="2800" dirty="0"/>
              <a:t/>
            </a:r>
            <a:br>
              <a:rPr lang="en-US" sz="2800" dirty="0"/>
            </a:b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pPr algn="just"/>
            <a:r>
              <a:rPr lang="en-US" b="1" dirty="0" smtClean="0">
                <a:solidFill>
                  <a:srgbClr val="0070C0"/>
                </a:solidFill>
              </a:rPr>
              <a:t>Scopul auditului de deseuri</a:t>
            </a:r>
          </a:p>
          <a:p>
            <a:pPr marL="0" indent="0" algn="just">
              <a:buNone/>
            </a:pPr>
            <a:endParaRPr lang="en-US" b="1" dirty="0" smtClean="0">
              <a:solidFill>
                <a:srgbClr val="0070C0"/>
              </a:solidFill>
            </a:endParaRPr>
          </a:p>
          <a:p>
            <a:pPr algn="just">
              <a:buFontTx/>
              <a:buChar char="-"/>
            </a:pPr>
            <a:r>
              <a:rPr lang="en-US" dirty="0" smtClean="0">
                <a:solidFill>
                  <a:schemeClr val="tx1"/>
                </a:solidFill>
              </a:rPr>
              <a:t>evaluarea gradului de </a:t>
            </a:r>
            <a:r>
              <a:rPr lang="en-US" dirty="0" smtClean="0">
                <a:solidFill>
                  <a:srgbClr val="0070C0"/>
                </a:solidFill>
              </a:rPr>
              <a:t>respectare a politicii de mediu </a:t>
            </a:r>
            <a:r>
              <a:rPr lang="en-US" dirty="0" smtClean="0">
                <a:solidFill>
                  <a:schemeClr val="tx1"/>
                </a:solidFill>
              </a:rPr>
              <a:t>stabilita la nivel national prin HG 870/2013 privind </a:t>
            </a:r>
            <a:r>
              <a:rPr lang="en-US" dirty="0">
                <a:solidFill>
                  <a:schemeClr val="tx1"/>
                </a:solidFill>
              </a:rPr>
              <a:t>aprobarea Strategiei naţionale de gestionare a deşeurilor </a:t>
            </a:r>
            <a:r>
              <a:rPr lang="en-US" dirty="0" smtClean="0">
                <a:solidFill>
                  <a:schemeClr val="tx1"/>
                </a:solidFill>
              </a:rPr>
              <a:t>2014 </a:t>
            </a:r>
            <a:r>
              <a:rPr lang="en-US" dirty="0">
                <a:solidFill>
                  <a:schemeClr val="tx1"/>
                </a:solidFill>
              </a:rPr>
              <a:t>- </a:t>
            </a:r>
            <a:r>
              <a:rPr lang="en-US" dirty="0" smtClean="0">
                <a:solidFill>
                  <a:schemeClr val="tx1"/>
                </a:solidFill>
              </a:rPr>
              <a:t>2020;</a:t>
            </a:r>
          </a:p>
          <a:p>
            <a:pPr algn="just">
              <a:buFontTx/>
              <a:buChar char="-"/>
            </a:pPr>
            <a:r>
              <a:rPr lang="en-US" dirty="0">
                <a:solidFill>
                  <a:schemeClr val="tx1"/>
                </a:solidFill>
              </a:rPr>
              <a:t>evaluarea gradului de </a:t>
            </a:r>
            <a:r>
              <a:rPr lang="en-US" dirty="0">
                <a:solidFill>
                  <a:srgbClr val="0070C0"/>
                </a:solidFill>
              </a:rPr>
              <a:t>respectare </a:t>
            </a:r>
            <a:r>
              <a:rPr lang="en-US" dirty="0" smtClean="0">
                <a:solidFill>
                  <a:srgbClr val="0070C0"/>
                </a:solidFill>
              </a:rPr>
              <a:t>a legislatieie europene si nationale privind deseurilor;</a:t>
            </a:r>
            <a:endParaRPr lang="en-US" dirty="0" smtClean="0">
              <a:solidFill>
                <a:schemeClr val="tx1"/>
              </a:solidFill>
            </a:endParaRPr>
          </a:p>
          <a:p>
            <a:pPr algn="just">
              <a:buFontTx/>
              <a:buChar char="-"/>
            </a:pPr>
            <a:r>
              <a:rPr lang="en-US" dirty="0" smtClean="0">
                <a:solidFill>
                  <a:schemeClr val="tx1"/>
                </a:solidFill>
              </a:rPr>
              <a:t>evaluarea </a:t>
            </a:r>
            <a:r>
              <a:rPr lang="en-US" dirty="0" smtClean="0">
                <a:solidFill>
                  <a:srgbClr val="0070C0"/>
                </a:solidFill>
              </a:rPr>
              <a:t>gradului de reducere a nocivitatii </a:t>
            </a:r>
            <a:r>
              <a:rPr lang="en-US" dirty="0" smtClean="0">
                <a:solidFill>
                  <a:schemeClr val="tx1"/>
                </a:solidFill>
              </a:rPr>
              <a:t>deseurilor generate;</a:t>
            </a:r>
          </a:p>
          <a:p>
            <a:pPr algn="just">
              <a:buFontTx/>
              <a:buChar char="-"/>
            </a:pPr>
            <a:r>
              <a:rPr lang="en-US" dirty="0" smtClean="0">
                <a:solidFill>
                  <a:schemeClr val="tx1"/>
                </a:solidFill>
              </a:rPr>
              <a:t>evaluarea </a:t>
            </a:r>
            <a:r>
              <a:rPr lang="en-US" dirty="0">
                <a:solidFill>
                  <a:schemeClr val="tx1"/>
                </a:solidFill>
              </a:rPr>
              <a:t>gradului de </a:t>
            </a:r>
            <a:r>
              <a:rPr lang="en-US" dirty="0">
                <a:solidFill>
                  <a:srgbClr val="0070C0"/>
                </a:solidFill>
              </a:rPr>
              <a:t>prevenire si reducere a generarii deseurilor </a:t>
            </a:r>
            <a:r>
              <a:rPr lang="en-US" dirty="0">
                <a:solidFill>
                  <a:schemeClr val="tx1"/>
                </a:solidFill>
              </a:rPr>
              <a:t>din propria activitate si a </a:t>
            </a:r>
            <a:r>
              <a:rPr lang="en-US" dirty="0" smtClean="0">
                <a:solidFill>
                  <a:srgbClr val="0070C0"/>
                </a:solidFill>
              </a:rPr>
              <a:t>indeplinirii obiectivelor</a:t>
            </a:r>
            <a:r>
              <a:rPr lang="en-US" dirty="0">
                <a:solidFill>
                  <a:schemeClr val="tx1"/>
                </a:solidFill>
              </a:rPr>
              <a:t>, </a:t>
            </a:r>
            <a:r>
              <a:rPr lang="en-US" dirty="0" smtClean="0">
                <a:solidFill>
                  <a:schemeClr val="tx1"/>
                </a:solidFill>
              </a:rPr>
              <a:t>precum si a modului de realizare, avand in vedere prevederile Planului </a:t>
            </a:r>
            <a:r>
              <a:rPr lang="en-US" dirty="0">
                <a:solidFill>
                  <a:schemeClr val="tx1"/>
                </a:solidFill>
              </a:rPr>
              <a:t>National de Gestionare a Deseurilor, care </a:t>
            </a:r>
            <a:r>
              <a:rPr lang="en-US" dirty="0" smtClean="0">
                <a:solidFill>
                  <a:schemeClr val="tx1"/>
                </a:solidFill>
              </a:rPr>
              <a:t>in cazul Romaniei include </a:t>
            </a:r>
            <a:r>
              <a:rPr lang="en-US" dirty="0">
                <a:solidFill>
                  <a:schemeClr val="tx1"/>
                </a:solidFill>
              </a:rPr>
              <a:t>si P</a:t>
            </a:r>
            <a:r>
              <a:rPr lang="en-US" dirty="0" smtClean="0">
                <a:solidFill>
                  <a:schemeClr val="tx1"/>
                </a:solidFill>
              </a:rPr>
              <a:t>rogramul </a:t>
            </a:r>
            <a:r>
              <a:rPr lang="en-US" dirty="0">
                <a:solidFill>
                  <a:schemeClr val="tx1"/>
                </a:solidFill>
              </a:rPr>
              <a:t>de prevenire a generării deşeurilor la nivel naţional;</a:t>
            </a:r>
          </a:p>
          <a:p>
            <a:pPr algn="just">
              <a:buFontTx/>
              <a:buChar char="-"/>
            </a:pPr>
            <a:endParaRPr lang="en-US" dirty="0" smtClean="0">
              <a:solidFill>
                <a:schemeClr val="tx1"/>
              </a:solidFill>
            </a:endParaRPr>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5040500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800" b="1" dirty="0" smtClean="0"/>
              <a:t>ETAPELE REALIZARII AUDITULUI DE DESEURI</a:t>
            </a:r>
            <a:r>
              <a:rPr lang="en-US" sz="2800" dirty="0"/>
              <a:t/>
            </a:r>
            <a:br>
              <a:rPr lang="en-US" sz="2800" dirty="0"/>
            </a:br>
            <a:endParaRPr lang="en-US" sz="2700" b="1" dirty="0"/>
          </a:p>
        </p:txBody>
      </p:sp>
      <p:sp>
        <p:nvSpPr>
          <p:cNvPr id="3" name="Content Placeholder 2"/>
          <p:cNvSpPr>
            <a:spLocks noGrp="1"/>
          </p:cNvSpPr>
          <p:nvPr>
            <p:ph idx="1"/>
          </p:nvPr>
        </p:nvSpPr>
        <p:spPr>
          <a:xfrm>
            <a:off x="691434" y="1543792"/>
            <a:ext cx="8596668" cy="4952011"/>
          </a:xfrm>
        </p:spPr>
        <p:txBody>
          <a:bodyPr>
            <a:normAutofit fontScale="92500" lnSpcReduction="20000"/>
          </a:bodyPr>
          <a:lstStyle/>
          <a:p>
            <a:pPr algn="just"/>
            <a:r>
              <a:rPr lang="en-US" b="1" dirty="0" smtClean="0">
                <a:solidFill>
                  <a:srgbClr val="0070C0"/>
                </a:solidFill>
              </a:rPr>
              <a:t>Scopul auditului de deseuri</a:t>
            </a:r>
          </a:p>
          <a:p>
            <a:pPr marL="0" indent="0" algn="just">
              <a:buNone/>
            </a:pPr>
            <a:endParaRPr lang="en-US" b="1" dirty="0" smtClean="0">
              <a:solidFill>
                <a:srgbClr val="0070C0"/>
              </a:solidFill>
            </a:endParaRPr>
          </a:p>
          <a:p>
            <a:pPr algn="just">
              <a:buFontTx/>
              <a:buChar char="-"/>
            </a:pPr>
            <a:r>
              <a:rPr lang="en-US" dirty="0" smtClean="0">
                <a:solidFill>
                  <a:schemeClr val="tx1"/>
                </a:solidFill>
              </a:rPr>
              <a:t>evaluarea gradului de </a:t>
            </a:r>
            <a:r>
              <a:rPr lang="en-US" dirty="0" smtClean="0">
                <a:solidFill>
                  <a:srgbClr val="0070C0"/>
                </a:solidFill>
              </a:rPr>
              <a:t>indeplinire a obiectivelor </a:t>
            </a:r>
            <a:r>
              <a:rPr lang="en-US" dirty="0" smtClean="0">
                <a:solidFill>
                  <a:schemeClr val="tx1"/>
                </a:solidFill>
              </a:rPr>
              <a:t>prevazute de Legea 211/2011*** Republicată privind </a:t>
            </a:r>
            <a:r>
              <a:rPr lang="en-US" dirty="0">
                <a:solidFill>
                  <a:schemeClr val="tx1"/>
                </a:solidFill>
              </a:rPr>
              <a:t>regimul </a:t>
            </a:r>
            <a:r>
              <a:rPr lang="en-US" dirty="0" smtClean="0">
                <a:solidFill>
                  <a:schemeClr val="tx1"/>
                </a:solidFill>
              </a:rPr>
              <a:t>deşeurilor la art. 17,(2) de reutilizare/reciclare </a:t>
            </a:r>
            <a:r>
              <a:rPr lang="en-US" dirty="0">
                <a:solidFill>
                  <a:schemeClr val="tx1"/>
                </a:solidFill>
              </a:rPr>
              <a:t>pentru deşeurile de hârtie, metal, plastic şi sticlă provenind din deşeurile menajere </a:t>
            </a:r>
            <a:r>
              <a:rPr lang="en-US" dirty="0" smtClean="0">
                <a:solidFill>
                  <a:schemeClr val="tx1"/>
                </a:solidFill>
              </a:rPr>
              <a:t>si la </a:t>
            </a:r>
            <a:r>
              <a:rPr lang="en-US" dirty="0">
                <a:solidFill>
                  <a:schemeClr val="tx1"/>
                </a:solidFill>
              </a:rPr>
              <a:t>art. 17</a:t>
            </a:r>
            <a:r>
              <a:rPr lang="en-US" dirty="0" smtClean="0">
                <a:solidFill>
                  <a:schemeClr val="tx1"/>
                </a:solidFill>
              </a:rPr>
              <a:t>,(3) </a:t>
            </a:r>
            <a:r>
              <a:rPr lang="en-US" dirty="0">
                <a:solidFill>
                  <a:schemeClr val="tx1"/>
                </a:solidFill>
              </a:rPr>
              <a:t>de </a:t>
            </a:r>
            <a:r>
              <a:rPr lang="en-US" dirty="0" smtClean="0">
                <a:solidFill>
                  <a:schemeClr val="tx1"/>
                </a:solidFill>
              </a:rPr>
              <a:t>reutilizare/reciclare</a:t>
            </a:r>
            <a:r>
              <a:rPr lang="en-US" dirty="0">
                <a:solidFill>
                  <a:schemeClr val="tx1"/>
                </a:solidFill>
              </a:rPr>
              <a:t> </a:t>
            </a:r>
            <a:r>
              <a:rPr lang="en-US" dirty="0" smtClean="0">
                <a:solidFill>
                  <a:schemeClr val="tx1"/>
                </a:solidFill>
              </a:rPr>
              <a:t>şi </a:t>
            </a:r>
            <a:r>
              <a:rPr lang="en-US" dirty="0">
                <a:solidFill>
                  <a:schemeClr val="tx1"/>
                </a:solidFill>
              </a:rPr>
              <a:t>alte operaţiuni de valorificare materială, inclusiv operaţiuni de umplere, </a:t>
            </a:r>
            <a:r>
              <a:rPr lang="en-US" dirty="0" smtClean="0">
                <a:solidFill>
                  <a:schemeClr val="tx1"/>
                </a:solidFill>
              </a:rPr>
              <a:t>rambleiere a deşeurilor </a:t>
            </a:r>
            <a:r>
              <a:rPr lang="en-US" dirty="0">
                <a:solidFill>
                  <a:schemeClr val="tx1"/>
                </a:solidFill>
              </a:rPr>
              <a:t>nepericuloase provenite din activităţi de construcţie şi </a:t>
            </a:r>
            <a:r>
              <a:rPr lang="en-US" dirty="0" smtClean="0">
                <a:solidFill>
                  <a:schemeClr val="tx1"/>
                </a:solidFill>
              </a:rPr>
              <a:t>desfiinţări, precum si </a:t>
            </a:r>
            <a:r>
              <a:rPr lang="en-US" dirty="0">
                <a:solidFill>
                  <a:schemeClr val="tx1"/>
                </a:solidFill>
              </a:rPr>
              <a:t>gradului de indeplinire a obiectivelor prevazute </a:t>
            </a:r>
            <a:r>
              <a:rPr lang="en-US" dirty="0" smtClean="0">
                <a:solidFill>
                  <a:schemeClr val="tx1"/>
                </a:solidFill>
              </a:rPr>
              <a:t>de legislatia aferenta fluxurilor speciale de deseuri (vehicule scoase din uz, deseuri de echipamente electrice si electronice, deseurilor de baterii si acumulatori, deseurilor de ambalaje, anvelope uzate si uleiuri uzate);</a:t>
            </a:r>
          </a:p>
          <a:p>
            <a:r>
              <a:rPr lang="en-US" dirty="0">
                <a:solidFill>
                  <a:schemeClr val="tx1"/>
                </a:solidFill>
              </a:rPr>
              <a:t>evaluarea gradului de </a:t>
            </a:r>
            <a:r>
              <a:rPr lang="en-US" dirty="0">
                <a:solidFill>
                  <a:srgbClr val="0070C0"/>
                </a:solidFill>
              </a:rPr>
              <a:t>indeplinire a obiectivelor </a:t>
            </a:r>
            <a:r>
              <a:rPr lang="en-US" dirty="0" smtClean="0">
                <a:solidFill>
                  <a:schemeClr val="tx1"/>
                </a:solidFill>
              </a:rPr>
              <a:t>prevazute de directivele aferente fluxurilor speciale de deseuri;</a:t>
            </a:r>
          </a:p>
          <a:p>
            <a:pPr marL="0" indent="0" algn="just">
              <a:buNone/>
            </a:pPr>
            <a:r>
              <a:rPr lang="en-US" b="1" dirty="0" smtClean="0">
                <a:solidFill>
                  <a:schemeClr val="tx1"/>
                </a:solidFill>
              </a:rPr>
              <a:t>(</a:t>
            </a:r>
            <a:r>
              <a:rPr lang="en-US" b="1" dirty="0" smtClean="0"/>
              <a:t>Directiva </a:t>
            </a:r>
            <a:r>
              <a:rPr lang="en-US" b="1" dirty="0"/>
              <a:t>94/62/CE </a:t>
            </a:r>
            <a:r>
              <a:rPr lang="en-US" b="1" dirty="0" smtClean="0"/>
              <a:t>privind </a:t>
            </a:r>
            <a:r>
              <a:rPr lang="en-US" b="1" dirty="0"/>
              <a:t>ambalajele și </a:t>
            </a:r>
            <a:r>
              <a:rPr lang="en-US" b="1" dirty="0">
                <a:solidFill>
                  <a:srgbClr val="0070C0"/>
                </a:solidFill>
              </a:rPr>
              <a:t>deșeurile de </a:t>
            </a:r>
            <a:r>
              <a:rPr lang="en-US" b="1" dirty="0" smtClean="0">
                <a:solidFill>
                  <a:srgbClr val="0070C0"/>
                </a:solidFill>
              </a:rPr>
              <a:t>ambalaje</a:t>
            </a:r>
            <a:r>
              <a:rPr lang="en-US" b="1" dirty="0" smtClean="0"/>
              <a:t>, cu modificarile si completarile ulterioare, Directiva </a:t>
            </a:r>
            <a:r>
              <a:rPr lang="en-US" b="1" dirty="0"/>
              <a:t>2000/53/CE </a:t>
            </a:r>
            <a:r>
              <a:rPr lang="en-US" b="1" dirty="0" smtClean="0"/>
              <a:t>privind </a:t>
            </a:r>
            <a:r>
              <a:rPr lang="en-US" b="1" dirty="0">
                <a:solidFill>
                  <a:srgbClr val="0070C0"/>
                </a:solidFill>
              </a:rPr>
              <a:t>vehiculele scoase din </a:t>
            </a:r>
            <a:r>
              <a:rPr lang="en-US" b="1" dirty="0" smtClean="0">
                <a:solidFill>
                  <a:srgbClr val="0070C0"/>
                </a:solidFill>
              </a:rPr>
              <a:t>uz</a:t>
            </a:r>
            <a:r>
              <a:rPr lang="en-US" b="1" dirty="0" smtClean="0"/>
              <a:t>, cu modificarile si completarile ulterioare, Directiva </a:t>
            </a:r>
            <a:r>
              <a:rPr lang="en-US" b="1" dirty="0"/>
              <a:t>2006/66/CE </a:t>
            </a:r>
            <a:r>
              <a:rPr lang="en-US" b="1" dirty="0" smtClean="0"/>
              <a:t>privind </a:t>
            </a:r>
            <a:r>
              <a:rPr lang="en-US" b="1" dirty="0"/>
              <a:t>bateriile și acumulatorii și </a:t>
            </a:r>
            <a:r>
              <a:rPr lang="en-US" b="1" dirty="0">
                <a:solidFill>
                  <a:srgbClr val="0070C0"/>
                </a:solidFill>
              </a:rPr>
              <a:t>deșeurile de baterii și acumulatori </a:t>
            </a:r>
            <a:r>
              <a:rPr lang="en-US" b="1" dirty="0" smtClean="0"/>
              <a:t>și </a:t>
            </a:r>
            <a:r>
              <a:rPr lang="en-US" b="1" dirty="0"/>
              <a:t>de abrogare a Directivei </a:t>
            </a:r>
            <a:r>
              <a:rPr lang="en-US" b="1" dirty="0" smtClean="0"/>
              <a:t>91/157/CEE</a:t>
            </a:r>
            <a:r>
              <a:rPr lang="en-US" b="1" dirty="0"/>
              <a:t> , cu modificarile si </a:t>
            </a:r>
            <a:r>
              <a:rPr lang="en-US" b="1" dirty="0" smtClean="0"/>
              <a:t>completarile ulterioare</a:t>
            </a:r>
            <a:r>
              <a:rPr lang="en-US" b="1" dirty="0"/>
              <a:t> </a:t>
            </a:r>
            <a:r>
              <a:rPr lang="en-US" b="1" dirty="0" smtClean="0"/>
              <a:t>si Directiva </a:t>
            </a:r>
            <a:r>
              <a:rPr lang="en-US" b="1" dirty="0"/>
              <a:t>2012/19/UE </a:t>
            </a:r>
            <a:r>
              <a:rPr lang="pt-BR" b="1" dirty="0" smtClean="0"/>
              <a:t>privind </a:t>
            </a:r>
            <a:r>
              <a:rPr lang="pt-BR" b="1" dirty="0">
                <a:solidFill>
                  <a:srgbClr val="0070C0"/>
                </a:solidFill>
              </a:rPr>
              <a:t>deșeurile de echipamente electrice și electronice </a:t>
            </a:r>
            <a:r>
              <a:rPr lang="pt-BR" b="1" dirty="0"/>
              <a:t>(DEEE</a:t>
            </a:r>
            <a:r>
              <a:rPr lang="pt-BR" b="1" dirty="0" smtClean="0"/>
              <a:t>))</a:t>
            </a:r>
            <a:endParaRPr lang="en-US" b="1" dirty="0"/>
          </a:p>
          <a:p>
            <a:endParaRPr lang="en-US" dirty="0"/>
          </a:p>
          <a:p>
            <a:endParaRPr lang="en-US"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566731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800" b="1" dirty="0"/>
              <a:t>ETAPELE REALIZARII AUDITULUI DE DESEURI</a:t>
            </a:r>
            <a:r>
              <a:rPr lang="en-US" sz="2800" dirty="0"/>
              <a:t/>
            </a:r>
            <a:br>
              <a:rPr lang="en-US" sz="2800" dirty="0"/>
            </a:b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pPr algn="just"/>
            <a:r>
              <a:rPr lang="en-US" sz="1600" b="1" dirty="0" smtClean="0">
                <a:solidFill>
                  <a:schemeClr val="tx1"/>
                </a:solidFill>
              </a:rPr>
              <a:t>OUG 195/2005 privind </a:t>
            </a:r>
            <a:r>
              <a:rPr lang="en-US" sz="1600" b="1" dirty="0">
                <a:solidFill>
                  <a:schemeClr val="tx1"/>
                </a:solidFill>
              </a:rPr>
              <a:t>protecţia </a:t>
            </a:r>
            <a:r>
              <a:rPr lang="en-US" sz="1600" b="1" dirty="0" smtClean="0">
                <a:solidFill>
                  <a:schemeClr val="tx1"/>
                </a:solidFill>
              </a:rPr>
              <a:t>mediului</a:t>
            </a:r>
            <a:r>
              <a:rPr lang="en-US" sz="1600" dirty="0" smtClean="0">
                <a:solidFill>
                  <a:schemeClr val="tx1"/>
                </a:solidFill>
              </a:rPr>
              <a:t>, cu modificarile si completarile ulterioare, prevede ca:</a:t>
            </a:r>
            <a:endParaRPr lang="en-US" sz="1600" dirty="0">
              <a:solidFill>
                <a:schemeClr val="tx1"/>
              </a:solidFill>
            </a:endParaRPr>
          </a:p>
          <a:p>
            <a:pPr algn="just"/>
            <a:r>
              <a:rPr lang="en-US" sz="1600" u="sng" dirty="0" smtClean="0">
                <a:solidFill>
                  <a:schemeClr val="tx1"/>
                </a:solidFill>
              </a:rPr>
              <a:t>ART</a:t>
            </a:r>
            <a:r>
              <a:rPr lang="en-US" sz="1600" u="sng" dirty="0">
                <a:solidFill>
                  <a:schemeClr val="tx1"/>
                </a:solidFill>
              </a:rPr>
              <a:t>. </a:t>
            </a:r>
            <a:r>
              <a:rPr lang="en-US" sz="1600" u="sng" dirty="0" smtClean="0">
                <a:solidFill>
                  <a:schemeClr val="tx1"/>
                </a:solidFill>
              </a:rPr>
              <a:t>2- </a:t>
            </a:r>
            <a:r>
              <a:rPr lang="en-US" sz="1600" dirty="0" smtClean="0">
                <a:solidFill>
                  <a:schemeClr val="tx1"/>
                </a:solidFill>
              </a:rPr>
              <a:t> </a:t>
            </a:r>
            <a:r>
              <a:rPr lang="en-US" sz="1600" dirty="0">
                <a:solidFill>
                  <a:schemeClr val="tx1"/>
                </a:solidFill>
              </a:rPr>
              <a:t>2. </a:t>
            </a:r>
            <a:r>
              <a:rPr lang="en-US" sz="1600" b="1" dirty="0">
                <a:solidFill>
                  <a:schemeClr val="tx1"/>
                </a:solidFill>
              </a:rPr>
              <a:t>acte de reglementare</a:t>
            </a:r>
            <a:r>
              <a:rPr lang="en-US" sz="1600" dirty="0">
                <a:solidFill>
                  <a:schemeClr val="tx1"/>
                </a:solidFill>
              </a:rPr>
              <a:t> - aviz de mediu, acord de mediu, aviz Natura 2000, autorizaţie de mediu, autorizaţie integrată de mediu, autorizaţie privind emisiile de gaze cu efect de seră, autorizaţie privind activităţi cu organisme modificate genetic;</a:t>
            </a:r>
            <a:endParaRPr lang="en-US" sz="1600" dirty="0" smtClean="0">
              <a:solidFill>
                <a:schemeClr val="tx1"/>
              </a:solidFill>
            </a:endParaRPr>
          </a:p>
          <a:p>
            <a:pPr algn="just"/>
            <a:r>
              <a:rPr lang="en-US" sz="1600" dirty="0">
                <a:solidFill>
                  <a:schemeClr val="tx1"/>
                </a:solidFill>
              </a:rPr>
              <a:t>ART. </a:t>
            </a:r>
            <a:r>
              <a:rPr lang="en-US" sz="1600" dirty="0" smtClean="0">
                <a:solidFill>
                  <a:schemeClr val="tx1"/>
                </a:solidFill>
              </a:rPr>
              <a:t>9-     </a:t>
            </a:r>
            <a:r>
              <a:rPr lang="en-US" sz="1600" dirty="0">
                <a:solidFill>
                  <a:schemeClr val="tx1"/>
                </a:solidFill>
              </a:rPr>
              <a:t>(1) Solicitarea şi obţinerea </a:t>
            </a:r>
            <a:r>
              <a:rPr lang="en-US" sz="1600" b="1" u="sng" dirty="0">
                <a:solidFill>
                  <a:schemeClr val="tx1"/>
                </a:solidFill>
              </a:rPr>
              <a:t>avizului de mediu </a:t>
            </a:r>
            <a:r>
              <a:rPr lang="en-US" sz="1600" dirty="0">
                <a:solidFill>
                  <a:schemeClr val="tx1"/>
                </a:solidFill>
              </a:rPr>
              <a:t>pentru </a:t>
            </a:r>
            <a:r>
              <a:rPr lang="en-US" sz="1600" u="sng" dirty="0">
                <a:solidFill>
                  <a:schemeClr val="tx1"/>
                </a:solidFill>
              </a:rPr>
              <a:t>planuri şi programe </a:t>
            </a:r>
            <a:r>
              <a:rPr lang="en-US" sz="1600" dirty="0">
                <a:solidFill>
                  <a:schemeClr val="tx1"/>
                </a:solidFill>
              </a:rPr>
              <a:t>sunt obligatorii pentru adoptarea planurilor şi programelor care pot avea efecte semnificative asupra mediului.</a:t>
            </a:r>
          </a:p>
          <a:p>
            <a:pPr algn="just"/>
            <a:r>
              <a:rPr lang="en-US" sz="1600" u="sng" dirty="0">
                <a:solidFill>
                  <a:schemeClr val="tx1"/>
                </a:solidFill>
              </a:rPr>
              <a:t>ART. 11</a:t>
            </a:r>
            <a:endParaRPr lang="en-US" sz="1600" dirty="0">
              <a:solidFill>
                <a:schemeClr val="tx1"/>
              </a:solidFill>
            </a:endParaRPr>
          </a:p>
          <a:p>
            <a:pPr algn="just"/>
            <a:r>
              <a:rPr lang="en-US" sz="1600" dirty="0">
                <a:solidFill>
                  <a:schemeClr val="tx1"/>
                </a:solidFill>
              </a:rPr>
              <a:t>    (1) Solicitarea şi obţinerea </a:t>
            </a:r>
            <a:r>
              <a:rPr lang="en-US" sz="1600" b="1" u="sng" dirty="0">
                <a:solidFill>
                  <a:schemeClr val="tx1"/>
                </a:solidFill>
              </a:rPr>
              <a:t>acordului de mediu </a:t>
            </a:r>
            <a:r>
              <a:rPr lang="en-US" sz="1600" dirty="0">
                <a:solidFill>
                  <a:schemeClr val="tx1"/>
                </a:solidFill>
              </a:rPr>
              <a:t>sunt obligatorii pentru </a:t>
            </a:r>
            <a:r>
              <a:rPr lang="en-US" sz="1600" u="sng" dirty="0">
                <a:solidFill>
                  <a:schemeClr val="tx1"/>
                </a:solidFill>
              </a:rPr>
              <a:t>proiecte</a:t>
            </a:r>
            <a:r>
              <a:rPr lang="en-US" sz="1600" dirty="0">
                <a:solidFill>
                  <a:schemeClr val="tx1"/>
                </a:solidFill>
              </a:rPr>
              <a:t> publice ori private sau pentru modificarea ori extinderea activităţilor existente, care pot avea impact semnificativ asupra mediului.</a:t>
            </a:r>
          </a:p>
          <a:p>
            <a:pPr algn="just"/>
            <a:r>
              <a:rPr lang="en-US" sz="1600" dirty="0">
                <a:solidFill>
                  <a:schemeClr val="tx1"/>
                </a:solidFill>
              </a:rPr>
              <a:t> </a:t>
            </a:r>
            <a:r>
              <a:rPr lang="en-US" sz="1600" u="sng" dirty="0">
                <a:solidFill>
                  <a:schemeClr val="tx1"/>
                </a:solidFill>
              </a:rPr>
              <a:t>ART. </a:t>
            </a:r>
            <a:r>
              <a:rPr lang="en-US" sz="1600" u="sng" dirty="0" smtClean="0">
                <a:solidFill>
                  <a:schemeClr val="tx1"/>
                </a:solidFill>
              </a:rPr>
              <a:t>12- </a:t>
            </a:r>
            <a:r>
              <a:rPr lang="en-US" sz="1600" dirty="0" smtClean="0">
                <a:solidFill>
                  <a:schemeClr val="tx1"/>
                </a:solidFill>
              </a:rPr>
              <a:t>    </a:t>
            </a:r>
            <a:r>
              <a:rPr lang="en-US" sz="1600" dirty="0">
                <a:solidFill>
                  <a:schemeClr val="tx1"/>
                </a:solidFill>
              </a:rPr>
              <a:t>(1) Desfăşurarea </a:t>
            </a:r>
            <a:r>
              <a:rPr lang="en-US" sz="1600" b="1" u="sng" dirty="0">
                <a:solidFill>
                  <a:schemeClr val="tx1"/>
                </a:solidFill>
              </a:rPr>
              <a:t>activităţilor existente </a:t>
            </a:r>
            <a:r>
              <a:rPr lang="en-US" sz="1600" dirty="0">
                <a:solidFill>
                  <a:schemeClr val="tx1"/>
                </a:solidFill>
              </a:rPr>
              <a:t>precum şi </a:t>
            </a:r>
            <a:r>
              <a:rPr lang="en-US" sz="1600" b="1" u="sng" dirty="0">
                <a:solidFill>
                  <a:schemeClr val="tx1"/>
                </a:solidFill>
              </a:rPr>
              <a:t>începerea activităţilor noi</a:t>
            </a:r>
            <a:r>
              <a:rPr lang="en-US" sz="1600" dirty="0">
                <a:solidFill>
                  <a:schemeClr val="tx1"/>
                </a:solidFill>
              </a:rPr>
              <a:t> cu posibil impact semnificativ asupra mediului se realizează numai în baza </a:t>
            </a:r>
            <a:r>
              <a:rPr lang="en-US" sz="1600" b="1" u="sng" dirty="0">
                <a:solidFill>
                  <a:schemeClr val="tx1"/>
                </a:solidFill>
              </a:rPr>
              <a:t>autorizaţiei/autorizaţiei integrate de mediu.</a:t>
            </a:r>
            <a:endParaRPr lang="en-US" sz="1600" b="1" u="sng" dirty="0" smtClean="0">
              <a:solidFill>
                <a:schemeClr val="tx1"/>
              </a:solidFill>
            </a:endParaRPr>
          </a:p>
          <a:p>
            <a:pPr marL="457200" lvl="1" indent="0">
              <a:buNone/>
            </a:pPr>
            <a:endParaRPr lang="en-US" b="1" u="sng" dirty="0" smtClean="0">
              <a:solidFill>
                <a:schemeClr val="tx1"/>
              </a:solidFill>
            </a:endParaRPr>
          </a:p>
          <a:p>
            <a:pPr lvl="1"/>
            <a:endParaRPr lang="en-US" dirty="0">
              <a:solidFill>
                <a:schemeClr val="tx1"/>
              </a:solidFill>
            </a:endParaRPr>
          </a:p>
          <a:p>
            <a:endParaRPr lang="en-US" dirty="0" smtClean="0">
              <a:solidFill>
                <a:schemeClr val="tx1"/>
              </a:solidFill>
            </a:endParaRPr>
          </a:p>
          <a:p>
            <a:endParaRPr lang="en-US" dirty="0" smtClean="0">
              <a:solidFill>
                <a:schemeClr val="tx1"/>
              </a:solidFill>
            </a:endParaRPr>
          </a:p>
          <a:p>
            <a:endParaRPr lang="en-GB" dirty="0"/>
          </a:p>
        </p:txBody>
      </p:sp>
      <p:sp>
        <p:nvSpPr>
          <p:cNvPr id="4" name="Content Placeholder 2"/>
          <p:cNvSpPr txBox="1">
            <a:spLocks/>
          </p:cNvSpPr>
          <p:nvPr/>
        </p:nvSpPr>
        <p:spPr>
          <a:xfrm>
            <a:off x="829734" y="2850306"/>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403324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800" b="1" dirty="0"/>
              <a:t>ETAPELE REALIZARII AUDITULUI DE DESEURI</a:t>
            </a:r>
            <a:r>
              <a:rPr lang="en-US" sz="2800" dirty="0"/>
              <a:t/>
            </a:r>
            <a:br>
              <a:rPr lang="en-US" sz="2800" dirty="0"/>
            </a:b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r>
              <a:rPr lang="en-US" b="1" dirty="0" smtClean="0">
                <a:solidFill>
                  <a:schemeClr val="tx1"/>
                </a:solidFill>
              </a:rPr>
              <a:t>Documentarea domeniului deseuri </a:t>
            </a:r>
            <a:r>
              <a:rPr lang="en-US" dirty="0" smtClean="0">
                <a:solidFill>
                  <a:schemeClr val="tx1"/>
                </a:solidFill>
              </a:rPr>
              <a:t>in cazul auditului de deseuri, consta in:</a:t>
            </a:r>
          </a:p>
          <a:p>
            <a:pPr lvl="1" algn="just"/>
            <a:r>
              <a:rPr lang="en-US" dirty="0">
                <a:solidFill>
                  <a:schemeClr val="tx1"/>
                </a:solidFill>
              </a:rPr>
              <a:t>i</a:t>
            </a:r>
            <a:r>
              <a:rPr lang="en-US" dirty="0" smtClean="0">
                <a:solidFill>
                  <a:schemeClr val="tx1"/>
                </a:solidFill>
              </a:rPr>
              <a:t>dentificarea in </a:t>
            </a:r>
            <a:r>
              <a:rPr lang="en-US" dirty="0">
                <a:solidFill>
                  <a:schemeClr val="tx1"/>
                </a:solidFill>
              </a:rPr>
              <a:t>AM/AIM </a:t>
            </a:r>
            <a:r>
              <a:rPr lang="en-US" dirty="0" smtClean="0">
                <a:solidFill>
                  <a:schemeClr val="tx1"/>
                </a:solidFill>
              </a:rPr>
              <a:t>detinuta a capitolului in care se inscrie politica de mediu a operatorului economic din cadrul politicii de mediu la nivel national;</a:t>
            </a:r>
          </a:p>
          <a:p>
            <a:pPr lvl="1" algn="just"/>
            <a:r>
              <a:rPr lang="en-US" dirty="0">
                <a:solidFill>
                  <a:schemeClr val="tx1"/>
                </a:solidFill>
              </a:rPr>
              <a:t>i</a:t>
            </a:r>
            <a:r>
              <a:rPr lang="en-US" dirty="0" smtClean="0">
                <a:solidFill>
                  <a:schemeClr val="tx1"/>
                </a:solidFill>
              </a:rPr>
              <a:t>dentificarea </a:t>
            </a:r>
            <a:r>
              <a:rPr lang="en-US" dirty="0">
                <a:solidFill>
                  <a:schemeClr val="tx1"/>
                </a:solidFill>
              </a:rPr>
              <a:t>legislatiei europene consolidate aferente domeniului deseuri, cat si a fluxului special de deseuri, dupa caz;</a:t>
            </a:r>
          </a:p>
          <a:p>
            <a:pPr lvl="1" algn="just"/>
            <a:r>
              <a:rPr lang="en-US" dirty="0">
                <a:solidFill>
                  <a:schemeClr val="tx1"/>
                </a:solidFill>
              </a:rPr>
              <a:t>identificarea</a:t>
            </a:r>
            <a:r>
              <a:rPr lang="en-US" dirty="0" smtClean="0">
                <a:solidFill>
                  <a:schemeClr val="tx1"/>
                </a:solidFill>
              </a:rPr>
              <a:t> legislatiei nationale actualizate </a:t>
            </a:r>
            <a:r>
              <a:rPr lang="en-US" dirty="0">
                <a:solidFill>
                  <a:schemeClr val="tx1"/>
                </a:solidFill>
              </a:rPr>
              <a:t>aferente domeniului deseuri, cat si a fluxului special de </a:t>
            </a:r>
            <a:r>
              <a:rPr lang="en-US" dirty="0" smtClean="0">
                <a:solidFill>
                  <a:schemeClr val="tx1"/>
                </a:solidFill>
              </a:rPr>
              <a:t>deseuri, dupa caz;</a:t>
            </a:r>
          </a:p>
          <a:p>
            <a:pPr lvl="1" algn="just"/>
            <a:r>
              <a:rPr lang="en-US" dirty="0">
                <a:solidFill>
                  <a:schemeClr val="tx1"/>
                </a:solidFill>
              </a:rPr>
              <a:t>identificarea in AM/AIM </a:t>
            </a:r>
            <a:r>
              <a:rPr lang="en-US" dirty="0" smtClean="0">
                <a:solidFill>
                  <a:schemeClr val="tx1"/>
                </a:solidFill>
              </a:rPr>
              <a:t>detinuta a tuturor materiilor prime, a produselor obtinute, a subproduselor si a deseurilor generate;</a:t>
            </a:r>
          </a:p>
          <a:p>
            <a:pPr lvl="1" algn="just"/>
            <a:r>
              <a:rPr lang="en-US" dirty="0">
                <a:solidFill>
                  <a:schemeClr val="tx1"/>
                </a:solidFill>
              </a:rPr>
              <a:t>identificarea in AM/AIM detinuta </a:t>
            </a:r>
            <a:r>
              <a:rPr lang="en-US" dirty="0" smtClean="0">
                <a:solidFill>
                  <a:schemeClr val="tx1"/>
                </a:solidFill>
              </a:rPr>
              <a:t>a modului de respectare a ierahiei deseurilor;</a:t>
            </a:r>
          </a:p>
          <a:p>
            <a:pPr lvl="1" algn="just"/>
            <a:r>
              <a:rPr lang="en-US" dirty="0">
                <a:solidFill>
                  <a:schemeClr val="tx1"/>
                </a:solidFill>
              </a:rPr>
              <a:t>identificarea in AM/AIM </a:t>
            </a:r>
            <a:r>
              <a:rPr lang="en-US" dirty="0" smtClean="0">
                <a:solidFill>
                  <a:schemeClr val="tx1"/>
                </a:solidFill>
              </a:rPr>
              <a:t>detinuta a obligatiilor privind indeplinirea obiectivelor privind reutilizarea/reciclarea/valorificarea deseurilor;</a:t>
            </a:r>
          </a:p>
          <a:p>
            <a:pPr lvl="1" algn="just"/>
            <a:r>
              <a:rPr lang="en-US" dirty="0" smtClean="0">
                <a:solidFill>
                  <a:schemeClr val="tx1"/>
                </a:solidFill>
              </a:rPr>
              <a:t>Identificarea </a:t>
            </a:r>
            <a:r>
              <a:rPr lang="en-US" dirty="0">
                <a:solidFill>
                  <a:schemeClr val="tx1"/>
                </a:solidFill>
              </a:rPr>
              <a:t>in AM/AIM detinuta </a:t>
            </a:r>
            <a:r>
              <a:rPr lang="en-US" dirty="0" smtClean="0">
                <a:solidFill>
                  <a:schemeClr val="tx1"/>
                </a:solidFill>
              </a:rPr>
              <a:t>a procesului tehnologic privind o eventuala identificare a modalitatilor de reducere a generarii deseurilor printr-o eventuala modernizare a procesului tehnologic avnd in vedere tehnicile enumerate in BAT sau tehnicile emergente;</a:t>
            </a:r>
          </a:p>
          <a:p>
            <a:pPr lvl="1"/>
            <a:endParaRPr lang="en-US" dirty="0" smtClean="0">
              <a:solidFill>
                <a:schemeClr val="tx1"/>
              </a:solidFill>
            </a:endParaRPr>
          </a:p>
          <a:p>
            <a:pPr lvl="1"/>
            <a:endParaRPr lang="en-US" dirty="0" smtClean="0">
              <a:solidFill>
                <a:schemeClr val="tx1"/>
              </a:solidFill>
            </a:endParaRPr>
          </a:p>
          <a:p>
            <a:pPr lvl="1"/>
            <a:endParaRPr lang="en-US" dirty="0">
              <a:solidFill>
                <a:schemeClr val="tx1"/>
              </a:solidFill>
            </a:endParaRPr>
          </a:p>
          <a:p>
            <a:endParaRPr lang="en-US" dirty="0" smtClean="0">
              <a:solidFill>
                <a:schemeClr val="tx1"/>
              </a:solidFill>
            </a:endParaRPr>
          </a:p>
          <a:p>
            <a:endParaRPr lang="en-US" dirty="0" smtClean="0">
              <a:solidFill>
                <a:schemeClr val="tx1"/>
              </a:solidFill>
            </a:endParaRPr>
          </a:p>
          <a:p>
            <a:endParaRPr lang="en-GB" dirty="0"/>
          </a:p>
        </p:txBody>
      </p:sp>
      <p:sp>
        <p:nvSpPr>
          <p:cNvPr id="4" name="Content Placeholder 2"/>
          <p:cNvSpPr txBox="1">
            <a:spLocks/>
          </p:cNvSpPr>
          <p:nvPr/>
        </p:nvSpPr>
        <p:spPr>
          <a:xfrm>
            <a:off x="829734" y="2850306"/>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4214337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800" b="1" dirty="0"/>
              <a:t>ETAPELE REALIZARII AUDITULUI DE DESEURI</a:t>
            </a:r>
            <a:r>
              <a:rPr lang="en-US" sz="2800" dirty="0"/>
              <a:t/>
            </a:r>
            <a:br>
              <a:rPr lang="en-US" sz="2800" dirty="0"/>
            </a:b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r>
              <a:rPr lang="en-US" b="1" dirty="0" smtClean="0">
                <a:solidFill>
                  <a:schemeClr val="tx1"/>
                </a:solidFill>
              </a:rPr>
              <a:t>Documentarea domeniului deseuri </a:t>
            </a:r>
            <a:r>
              <a:rPr lang="en-US" dirty="0" smtClean="0">
                <a:solidFill>
                  <a:schemeClr val="tx1"/>
                </a:solidFill>
              </a:rPr>
              <a:t>in cazul auditului de deseuri, consta in:</a:t>
            </a:r>
          </a:p>
          <a:p>
            <a:pPr lvl="1" algn="just"/>
            <a:r>
              <a:rPr lang="en-US" dirty="0" smtClean="0">
                <a:solidFill>
                  <a:schemeClr val="tx1"/>
                </a:solidFill>
              </a:rPr>
              <a:t>identificarea </a:t>
            </a:r>
            <a:r>
              <a:rPr lang="en-US" dirty="0">
                <a:solidFill>
                  <a:schemeClr val="tx1"/>
                </a:solidFill>
              </a:rPr>
              <a:t>in AM/AIM detinuta a obligatiilor privind indeplinirea obiectivelor de prevenire a generarii deseurilor;</a:t>
            </a:r>
          </a:p>
          <a:p>
            <a:pPr lvl="1" algn="just"/>
            <a:r>
              <a:rPr lang="en-US" dirty="0" smtClean="0">
                <a:solidFill>
                  <a:schemeClr val="tx1"/>
                </a:solidFill>
              </a:rPr>
              <a:t>identificarea </a:t>
            </a:r>
            <a:r>
              <a:rPr lang="en-US" dirty="0">
                <a:solidFill>
                  <a:schemeClr val="tx1"/>
                </a:solidFill>
              </a:rPr>
              <a:t>in AM/AIM detinuta </a:t>
            </a:r>
            <a:r>
              <a:rPr lang="en-US" dirty="0" smtClean="0">
                <a:solidFill>
                  <a:schemeClr val="tx1"/>
                </a:solidFill>
              </a:rPr>
              <a:t>a </a:t>
            </a:r>
            <a:r>
              <a:rPr lang="en-US" dirty="0">
                <a:solidFill>
                  <a:schemeClr val="tx1"/>
                </a:solidFill>
              </a:rPr>
              <a:t>conditiilor de stocare preliminara a deseurilor in vederea valorificarii/eliminarii</a:t>
            </a:r>
            <a:r>
              <a:rPr lang="en-US" dirty="0" smtClean="0">
                <a:solidFill>
                  <a:schemeClr val="tx1"/>
                </a:solidFill>
              </a:rPr>
              <a:t>.</a:t>
            </a:r>
          </a:p>
          <a:p>
            <a:pPr lvl="1" algn="just"/>
            <a:r>
              <a:rPr lang="en-US" dirty="0">
                <a:solidFill>
                  <a:schemeClr val="tx1"/>
                </a:solidFill>
              </a:rPr>
              <a:t>identificarea in AM/AIM detinuta </a:t>
            </a:r>
            <a:r>
              <a:rPr lang="en-US" dirty="0" smtClean="0">
                <a:solidFill>
                  <a:schemeClr val="tx1"/>
                </a:solidFill>
              </a:rPr>
              <a:t>a modulului de caracterizare a deseurilor generate;</a:t>
            </a:r>
          </a:p>
          <a:p>
            <a:pPr lvl="1" algn="just"/>
            <a:r>
              <a:rPr lang="en-US" dirty="0">
                <a:solidFill>
                  <a:schemeClr val="tx1"/>
                </a:solidFill>
              </a:rPr>
              <a:t>identificarea in AM/AIM </a:t>
            </a:r>
            <a:r>
              <a:rPr lang="en-US" dirty="0" smtClean="0">
                <a:solidFill>
                  <a:schemeClr val="tx1"/>
                </a:solidFill>
              </a:rPr>
              <a:t>detinuta a clasificarii deseurilor generate, conform Deciziei 2014/955/UE  si corelatia cu CLP cu precizarea pericolelor pentru fiecare tip de deseu periculos;</a:t>
            </a:r>
          </a:p>
          <a:p>
            <a:pPr lvl="1" algn="just"/>
            <a:r>
              <a:rPr lang="en-US" dirty="0">
                <a:solidFill>
                  <a:schemeClr val="tx1"/>
                </a:solidFill>
              </a:rPr>
              <a:t>identificarea in AM/AIM detinuta </a:t>
            </a:r>
            <a:r>
              <a:rPr lang="en-US" dirty="0" smtClean="0">
                <a:solidFill>
                  <a:schemeClr val="tx1"/>
                </a:solidFill>
              </a:rPr>
              <a:t>a modului de tinere a evidentei tipurilor si cantitatilor de deseuri generate si colectate (eventual) si evolutia acestora de la data ultimului audit;</a:t>
            </a:r>
          </a:p>
          <a:p>
            <a:pPr lvl="1" algn="just"/>
            <a:r>
              <a:rPr lang="en-US" dirty="0">
                <a:solidFill>
                  <a:schemeClr val="tx1"/>
                </a:solidFill>
              </a:rPr>
              <a:t>identificarea in AM/AIM detinuta </a:t>
            </a:r>
            <a:r>
              <a:rPr lang="en-US" dirty="0" smtClean="0">
                <a:solidFill>
                  <a:schemeClr val="tx1"/>
                </a:solidFill>
              </a:rPr>
              <a:t>a modului de receptie a deseurilor colectate;</a:t>
            </a:r>
          </a:p>
          <a:p>
            <a:pPr lvl="1" algn="just"/>
            <a:r>
              <a:rPr lang="en-US" dirty="0">
                <a:solidFill>
                  <a:schemeClr val="tx1"/>
                </a:solidFill>
              </a:rPr>
              <a:t>identificarea in AM/AIM detinuta a </a:t>
            </a:r>
            <a:r>
              <a:rPr lang="en-US" dirty="0" smtClean="0">
                <a:solidFill>
                  <a:schemeClr val="tx1"/>
                </a:solidFill>
              </a:rPr>
              <a:t>modului de gestionare a deseurilor generate;</a:t>
            </a:r>
          </a:p>
          <a:p>
            <a:pPr lvl="1"/>
            <a:endParaRPr lang="en-US" dirty="0" smtClean="0">
              <a:solidFill>
                <a:schemeClr val="tx1"/>
              </a:solidFill>
            </a:endParaRPr>
          </a:p>
          <a:p>
            <a:pPr lvl="1"/>
            <a:endParaRPr lang="en-US" dirty="0" smtClean="0">
              <a:solidFill>
                <a:schemeClr val="tx1"/>
              </a:solidFill>
            </a:endParaRPr>
          </a:p>
          <a:p>
            <a:pPr lvl="1"/>
            <a:endParaRPr lang="en-US" dirty="0">
              <a:solidFill>
                <a:schemeClr val="tx1"/>
              </a:solidFill>
            </a:endParaRPr>
          </a:p>
          <a:p>
            <a:endParaRPr lang="en-US" dirty="0" smtClean="0">
              <a:solidFill>
                <a:schemeClr val="tx1"/>
              </a:solidFill>
            </a:endParaRPr>
          </a:p>
          <a:p>
            <a:endParaRPr lang="en-US" dirty="0" smtClean="0">
              <a:solidFill>
                <a:schemeClr val="tx1"/>
              </a:solidFill>
            </a:endParaRPr>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397917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800" b="1" dirty="0"/>
              <a:t>ETAPELE REALIZARII AUDITULUI DE DESEURI</a:t>
            </a:r>
            <a:r>
              <a:rPr lang="en-US" sz="2800" dirty="0"/>
              <a:t/>
            </a:r>
            <a:br>
              <a:rPr lang="en-US" sz="2800" dirty="0"/>
            </a:b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r>
              <a:rPr lang="en-US" b="1" dirty="0" smtClean="0">
                <a:solidFill>
                  <a:schemeClr val="tx1"/>
                </a:solidFill>
              </a:rPr>
              <a:t>Documentarea domeniului deseuri </a:t>
            </a:r>
            <a:r>
              <a:rPr lang="en-US" dirty="0" smtClean="0">
                <a:solidFill>
                  <a:schemeClr val="tx1"/>
                </a:solidFill>
              </a:rPr>
              <a:t>in cazul auditului de deseuri, consta in:</a:t>
            </a:r>
          </a:p>
          <a:p>
            <a:pPr lvl="1" algn="just"/>
            <a:r>
              <a:rPr lang="en-US" dirty="0" smtClean="0">
                <a:solidFill>
                  <a:schemeClr val="tx1"/>
                </a:solidFill>
              </a:rPr>
              <a:t>identificarea </a:t>
            </a:r>
            <a:r>
              <a:rPr lang="en-US" dirty="0">
                <a:solidFill>
                  <a:schemeClr val="tx1"/>
                </a:solidFill>
              </a:rPr>
              <a:t>in AM/AIM detinuta </a:t>
            </a:r>
            <a:r>
              <a:rPr lang="en-US" dirty="0" smtClean="0">
                <a:solidFill>
                  <a:schemeClr val="tx1"/>
                </a:solidFill>
              </a:rPr>
              <a:t>daca este producătorul </a:t>
            </a:r>
            <a:r>
              <a:rPr lang="en-US" dirty="0">
                <a:solidFill>
                  <a:schemeClr val="tx1"/>
                </a:solidFill>
              </a:rPr>
              <a:t>produsului, persoana fizică autorizată sau persoana juridică ce, cu titlu profesional, proiectează, produce, prelucrează, tratează, vinde ori importă produse </a:t>
            </a:r>
            <a:r>
              <a:rPr lang="en-US" dirty="0" smtClean="0">
                <a:solidFill>
                  <a:schemeClr val="tx1"/>
                </a:solidFill>
              </a:rPr>
              <a:t>care sunt supuse </a:t>
            </a:r>
            <a:r>
              <a:rPr lang="en-US" dirty="0">
                <a:solidFill>
                  <a:schemeClr val="tx1"/>
                </a:solidFill>
              </a:rPr>
              <a:t>unui regim de </a:t>
            </a:r>
            <a:r>
              <a:rPr lang="en-US" b="1" u="sng" dirty="0">
                <a:solidFill>
                  <a:schemeClr val="tx1"/>
                </a:solidFill>
              </a:rPr>
              <a:t>răspundere extinsă a </a:t>
            </a:r>
            <a:r>
              <a:rPr lang="en-US" b="1" u="sng" dirty="0" smtClean="0">
                <a:solidFill>
                  <a:schemeClr val="tx1"/>
                </a:solidFill>
              </a:rPr>
              <a:t>producătorului si importatorului </a:t>
            </a:r>
            <a:r>
              <a:rPr lang="en-US" dirty="0" smtClean="0">
                <a:solidFill>
                  <a:schemeClr val="tx1"/>
                </a:solidFill>
              </a:rPr>
              <a:t>si precizarea modului prin care isi indeplinesc responsabilitatile, astfel:</a:t>
            </a:r>
            <a:endParaRPr lang="en-US" dirty="0">
              <a:solidFill>
                <a:schemeClr val="tx1"/>
              </a:solidFill>
            </a:endParaRPr>
          </a:p>
          <a:p>
            <a:pPr marL="457200" lvl="1" indent="0" algn="just">
              <a:buNone/>
            </a:pPr>
            <a:r>
              <a:rPr lang="en-US" dirty="0" smtClean="0">
                <a:solidFill>
                  <a:schemeClr val="tx1"/>
                </a:solidFill>
              </a:rPr>
              <a:t>a</a:t>
            </a:r>
            <a:r>
              <a:rPr lang="en-US" dirty="0">
                <a:solidFill>
                  <a:schemeClr val="tx1"/>
                </a:solidFill>
              </a:rPr>
              <a:t>) </a:t>
            </a:r>
            <a:r>
              <a:rPr lang="en-US" b="1" u="sng" dirty="0">
                <a:solidFill>
                  <a:schemeClr val="tx1"/>
                </a:solidFill>
              </a:rPr>
              <a:t>individual</a:t>
            </a:r>
            <a:r>
              <a:rPr lang="en-US" dirty="0">
                <a:solidFill>
                  <a:schemeClr val="tx1"/>
                </a:solidFill>
              </a:rPr>
              <a:t>, prin colectarea şi valorificarea </a:t>
            </a:r>
            <a:r>
              <a:rPr lang="en-US" dirty="0" smtClean="0">
                <a:solidFill>
                  <a:schemeClr val="tx1"/>
                </a:solidFill>
              </a:rPr>
              <a:t>deşeurilor </a:t>
            </a:r>
            <a:r>
              <a:rPr lang="en-US" dirty="0">
                <a:solidFill>
                  <a:schemeClr val="tx1"/>
                </a:solidFill>
              </a:rPr>
              <a:t>provenite din activitatea proprie sau preluate de la generatori sau deţinători de deşeuri, staţii de sortare, colectori autorizaţi, administrate prin intermediul operatorilor economici autorizaţi din punctul de vedere al protecţiei mediului pentru colectarea şi valorificarea </a:t>
            </a:r>
            <a:r>
              <a:rPr lang="en-US" dirty="0" smtClean="0">
                <a:solidFill>
                  <a:schemeClr val="tx1"/>
                </a:solidFill>
              </a:rPr>
              <a:t>deşeurilor;(descrierea modului de realizare si gradului de indeplinire a obiectivelor)</a:t>
            </a:r>
            <a:endParaRPr lang="en-US" sz="1200" dirty="0">
              <a:solidFill>
                <a:schemeClr val="tx1"/>
              </a:solidFill>
            </a:endParaRPr>
          </a:p>
          <a:p>
            <a:pPr marL="457200" lvl="1" indent="0" algn="just">
              <a:buNone/>
            </a:pPr>
            <a:r>
              <a:rPr lang="en-US" dirty="0" smtClean="0">
                <a:solidFill>
                  <a:schemeClr val="tx1"/>
                </a:solidFill>
              </a:rPr>
              <a:t>b</a:t>
            </a:r>
            <a:r>
              <a:rPr lang="en-US" dirty="0">
                <a:solidFill>
                  <a:schemeClr val="tx1"/>
                </a:solidFill>
              </a:rPr>
              <a:t>) </a:t>
            </a:r>
            <a:r>
              <a:rPr lang="en-US" b="1" u="sng" dirty="0">
                <a:solidFill>
                  <a:schemeClr val="tx1"/>
                </a:solidFill>
              </a:rPr>
              <a:t>prin transferarea responsabilităţilor</a:t>
            </a:r>
            <a:r>
              <a:rPr lang="en-US" dirty="0">
                <a:solidFill>
                  <a:schemeClr val="tx1"/>
                </a:solidFill>
              </a:rPr>
              <a:t>, pe bază de contract, către un operator economic autorizat de autoritatea publică centrală pentru protecţia mediului</a:t>
            </a:r>
            <a:r>
              <a:rPr lang="en-US" dirty="0" smtClean="0">
                <a:solidFill>
                  <a:schemeClr val="tx1"/>
                </a:solidFill>
              </a:rPr>
              <a:t>. (enumerarea contractelor si evaluarea </a:t>
            </a:r>
            <a:r>
              <a:rPr lang="en-US" dirty="0">
                <a:solidFill>
                  <a:schemeClr val="tx1"/>
                </a:solidFill>
              </a:rPr>
              <a:t>gradului de indeplinire a obiectivelor)</a:t>
            </a:r>
            <a:endParaRPr lang="en-US" sz="1200" dirty="0">
              <a:solidFill>
                <a:schemeClr val="tx1"/>
              </a:solidFill>
            </a:endParaRPr>
          </a:p>
          <a:p>
            <a:pPr marL="457200" lvl="1" indent="0">
              <a:buNone/>
            </a:pPr>
            <a:endParaRPr lang="en-US" dirty="0" smtClean="0">
              <a:solidFill>
                <a:schemeClr val="tx1"/>
              </a:solidFill>
            </a:endParaRPr>
          </a:p>
          <a:p>
            <a:pPr lvl="1"/>
            <a:endParaRPr lang="en-US" dirty="0" smtClean="0">
              <a:solidFill>
                <a:schemeClr val="tx1"/>
              </a:solidFill>
            </a:endParaRPr>
          </a:p>
          <a:p>
            <a:pPr lvl="1"/>
            <a:endParaRPr lang="en-US" dirty="0">
              <a:solidFill>
                <a:schemeClr val="tx1"/>
              </a:solidFill>
            </a:endParaRPr>
          </a:p>
          <a:p>
            <a:endParaRPr lang="en-US" dirty="0" smtClean="0">
              <a:solidFill>
                <a:schemeClr val="tx1"/>
              </a:solidFill>
            </a:endParaRPr>
          </a:p>
          <a:p>
            <a:endParaRPr lang="en-US" dirty="0" smtClean="0">
              <a:solidFill>
                <a:schemeClr val="tx1"/>
              </a:solidFill>
            </a:endParaRPr>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262193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4800" dirty="0"/>
              <a:t>VA MULTUMESC PENTRU ATENTIE !</a:t>
            </a:r>
            <a:endParaRPr lang="en-GB" sz="4800" dirty="0"/>
          </a:p>
        </p:txBody>
      </p:sp>
      <p:sp>
        <p:nvSpPr>
          <p:cNvPr id="3" name="Subtitle 2"/>
          <p:cNvSpPr>
            <a:spLocks noGrp="1"/>
          </p:cNvSpPr>
          <p:nvPr>
            <p:ph type="subTitle" idx="1"/>
          </p:nvPr>
        </p:nvSpPr>
        <p:spPr/>
        <p:txBody>
          <a:bodyPr>
            <a:noAutofit/>
          </a:bodyPr>
          <a:lstStyle/>
          <a:p>
            <a:r>
              <a:rPr lang="en-US" b="1" dirty="0">
                <a:solidFill>
                  <a:srgbClr val="002060"/>
                </a:solidFill>
                <a:latin typeface="Arial Black" pitchFamily="34" charset="0"/>
              </a:rPr>
              <a:t>AGENTIA NATIONALA PENTRU PROTECTIA MEDIULUI </a:t>
            </a:r>
            <a:br>
              <a:rPr lang="en-US" b="1" dirty="0">
                <a:solidFill>
                  <a:srgbClr val="002060"/>
                </a:solidFill>
                <a:latin typeface="Arial Black" pitchFamily="34" charset="0"/>
              </a:rPr>
            </a:br>
            <a:r>
              <a:rPr lang="en-US" b="1" dirty="0">
                <a:solidFill>
                  <a:srgbClr val="002060"/>
                </a:solidFill>
                <a:latin typeface="Arial Black" pitchFamily="34" charset="0"/>
              </a:rPr>
              <a:t>DIRECTIA DESEURI SI SUBSTANTE CHIMICE </a:t>
            </a:r>
            <a:r>
              <a:rPr lang="en-US" b="1" dirty="0" smtClean="0">
                <a:solidFill>
                  <a:srgbClr val="002060"/>
                </a:solidFill>
                <a:latin typeface="Arial Black" pitchFamily="34" charset="0"/>
              </a:rPr>
              <a:t>PERICULOASE</a:t>
            </a:r>
          </a:p>
          <a:p>
            <a:r>
              <a:rPr lang="en-US" b="1" dirty="0">
                <a:solidFill>
                  <a:srgbClr val="002060"/>
                </a:solidFill>
                <a:latin typeface="Arial Black" pitchFamily="34" charset="0"/>
              </a:rPr>
              <a:t/>
            </a:r>
            <a:br>
              <a:rPr lang="en-US" b="1" dirty="0">
                <a:solidFill>
                  <a:srgbClr val="002060"/>
                </a:solidFill>
                <a:latin typeface="Arial Black" pitchFamily="34" charset="0"/>
              </a:rPr>
            </a:br>
            <a:r>
              <a:rPr lang="en-US" b="1" dirty="0">
                <a:solidFill>
                  <a:srgbClr val="002060"/>
                </a:solidFill>
                <a:latin typeface="Arial Black" pitchFamily="34" charset="0"/>
              </a:rPr>
              <a:t>Claudia Pârvu</a:t>
            </a:r>
          </a:p>
          <a:p>
            <a:r>
              <a:rPr lang="en-US" sz="1600" b="1" dirty="0">
                <a:solidFill>
                  <a:srgbClr val="002060"/>
                </a:solidFill>
                <a:latin typeface="Arial Black" pitchFamily="34" charset="0"/>
              </a:rPr>
              <a:t>Tel. 021 207 11 </a:t>
            </a:r>
            <a:r>
              <a:rPr lang="en-US" sz="1600" b="1" dirty="0" smtClean="0">
                <a:solidFill>
                  <a:srgbClr val="002060"/>
                </a:solidFill>
                <a:latin typeface="Arial Black" pitchFamily="34" charset="0"/>
              </a:rPr>
              <a:t>08 (ANPM)</a:t>
            </a:r>
            <a:endParaRPr lang="en-US" sz="1600" b="1" dirty="0">
              <a:solidFill>
                <a:srgbClr val="002060"/>
              </a:solidFill>
              <a:latin typeface="Arial Black" pitchFamily="34" charset="0"/>
            </a:endParaRPr>
          </a:p>
          <a:p>
            <a:r>
              <a:rPr lang="en-US" sz="1600" b="1" dirty="0" smtClean="0">
                <a:solidFill>
                  <a:srgbClr val="7030A0"/>
                </a:solidFill>
                <a:latin typeface="Arial Black" pitchFamily="34" charset="0"/>
                <a:hlinkClick r:id="rId2"/>
              </a:rPr>
              <a:t>claudia.babescu@anpm.ro</a:t>
            </a:r>
            <a:endParaRPr lang="en-US" sz="1600" b="1" dirty="0">
              <a:solidFill>
                <a:srgbClr val="7030A0"/>
              </a:solidFill>
              <a:latin typeface="Arial Black" pitchFamily="34" charset="0"/>
            </a:endParaRPr>
          </a:p>
          <a:p>
            <a:r>
              <a:rPr lang="en-US" sz="1600" b="1" dirty="0">
                <a:solidFill>
                  <a:srgbClr val="7030A0"/>
                </a:solidFill>
                <a:latin typeface="Arial Black" pitchFamily="34" charset="0"/>
              </a:rPr>
              <a:t>b</a:t>
            </a:r>
            <a:r>
              <a:rPr lang="en-US" sz="1600" b="1" dirty="0" smtClean="0">
                <a:solidFill>
                  <a:srgbClr val="7030A0"/>
                </a:solidFill>
                <a:latin typeface="Arial Black" pitchFamily="34" charset="0"/>
              </a:rPr>
              <a:t>abescu.claudia @gmail.com</a:t>
            </a:r>
          </a:p>
          <a:p>
            <a:r>
              <a:rPr lang="en-US" sz="1600" b="1" dirty="0" smtClean="0">
                <a:solidFill>
                  <a:srgbClr val="7030A0"/>
                </a:solidFill>
                <a:latin typeface="Arial Black" pitchFamily="34" charset="0"/>
              </a:rPr>
              <a:t>Tel. 0767 979 529</a:t>
            </a:r>
            <a:endParaRPr lang="en-GB" sz="1600" dirty="0">
              <a:solidFill>
                <a:srgbClr val="7030A0"/>
              </a:solidFill>
            </a:endParaRPr>
          </a:p>
        </p:txBody>
      </p:sp>
    </p:spTree>
    <p:extLst>
      <p:ext uri="{BB962C8B-B14F-4D97-AF65-F5344CB8AC3E}">
        <p14:creationId xmlns:p14="http://schemas.microsoft.com/office/powerpoint/2010/main" val="4231073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pPr algn="just"/>
            <a:endParaRPr lang="en-US" dirty="0">
              <a:solidFill>
                <a:schemeClr val="tx1"/>
              </a:solidFill>
            </a:endParaRPr>
          </a:p>
          <a:p>
            <a:r>
              <a:rPr lang="en-US" b="1" u="sng" dirty="0" smtClean="0">
                <a:solidFill>
                  <a:schemeClr val="tx1"/>
                </a:solidFill>
                <a:latin typeface="Arial" panose="020B0604020202020204" pitchFamily="34" charset="0"/>
                <a:cs typeface="Arial" panose="020B0604020202020204" pitchFamily="34" charset="0"/>
              </a:rPr>
              <a:t>Legea 211/2011 defineste in ANEXA 1- </a:t>
            </a:r>
            <a:r>
              <a:rPr lang="en-US" b="1" dirty="0" smtClean="0">
                <a:solidFill>
                  <a:schemeClr val="tx1"/>
                </a:solidFill>
                <a:latin typeface="Arial" panose="020B0604020202020204" pitchFamily="34" charset="0"/>
                <a:cs typeface="Arial" panose="020B0604020202020204" pitchFamily="34" charset="0"/>
              </a:rPr>
              <a:t>Semnificaţia </a:t>
            </a:r>
            <a:r>
              <a:rPr lang="en-US" b="1" dirty="0">
                <a:solidFill>
                  <a:schemeClr val="tx1"/>
                </a:solidFill>
                <a:latin typeface="Arial" panose="020B0604020202020204" pitchFamily="34" charset="0"/>
                <a:cs typeface="Arial" panose="020B0604020202020204" pitchFamily="34" charset="0"/>
              </a:rPr>
              <a:t>unor termeni în sensul prezentei legi</a:t>
            </a:r>
            <a:endParaRPr lang="en-US" dirty="0">
              <a:solidFill>
                <a:schemeClr val="tx1"/>
              </a:solidFill>
              <a:latin typeface="Arial" panose="020B0604020202020204" pitchFamily="34" charset="0"/>
              <a:cs typeface="Arial" panose="020B0604020202020204" pitchFamily="34" charset="0"/>
            </a:endParaRPr>
          </a:p>
          <a:p>
            <a:pPr marL="0" indent="0" algn="just">
              <a:buNone/>
            </a:pPr>
            <a:r>
              <a:rPr lang="en-US" dirty="0">
                <a:latin typeface="Arial" panose="020B0604020202020204" pitchFamily="34" charset="0"/>
                <a:cs typeface="Arial" panose="020B0604020202020204" pitchFamily="34" charset="0"/>
              </a:rPr>
              <a:t> </a:t>
            </a:r>
            <a:r>
              <a:rPr lang="en-US" b="1" dirty="0" smtClean="0">
                <a:solidFill>
                  <a:srgbClr val="0070C0"/>
                </a:solidFill>
                <a:latin typeface="Arial" panose="020B0604020202020204" pitchFamily="34" charset="0"/>
                <a:cs typeface="Arial" panose="020B0604020202020204" pitchFamily="34" charset="0"/>
              </a:rPr>
              <a:t>1</a:t>
            </a:r>
            <a:r>
              <a:rPr lang="en-US" b="1" dirty="0">
                <a:solidFill>
                  <a:srgbClr val="0070C0"/>
                </a:solidFill>
                <a:latin typeface="Arial" panose="020B0604020202020204" pitchFamily="34" charset="0"/>
                <a:cs typeface="Arial" panose="020B0604020202020204" pitchFamily="34" charset="0"/>
              </a:rPr>
              <a:t>. audit de deşeuri </a:t>
            </a:r>
            <a:r>
              <a:rPr lang="en-US" dirty="0">
                <a:solidFill>
                  <a:schemeClr val="tx1"/>
                </a:solidFill>
                <a:latin typeface="Arial" panose="020B0604020202020204" pitchFamily="34" charset="0"/>
                <a:cs typeface="Arial" panose="020B0604020202020204" pitchFamily="34" charset="0"/>
              </a:rPr>
              <a:t>- o evaluare sistematică, documentată, periodică şi obiectivă a performanţei sistemului de management şi a proceselor de gestiune a deşeurilor cu scopul de a facilita controlul managementului deşeurilor şi al valorificării deşeurilor generate, precum şi de a evalua respectarea politicii de mediu, inclusiv realizarea obiectivelor, performanţa întreprinderii referitoare la prevenirea şi reducerea producerii de deşeuri din propria activitate şi performanţa întreprinderii referitoare la reducerea nocivităţii deşeurilor;</a:t>
            </a:r>
          </a:p>
          <a:p>
            <a:endParaRPr lang="en-US" dirty="0"/>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43011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fontScale="92500" lnSpcReduction="20000"/>
          </a:bodyPr>
          <a:lstStyle/>
          <a:p>
            <a:endParaRPr lang="en-US" dirty="0" smtClean="0"/>
          </a:p>
          <a:p>
            <a:pPr algn="just"/>
            <a:r>
              <a:rPr lang="en-US" b="1" dirty="0" smtClean="0">
                <a:solidFill>
                  <a:srgbClr val="7030A0"/>
                </a:solidFill>
                <a:latin typeface="Arial" panose="020B0604020202020204" pitchFamily="34" charset="0"/>
                <a:cs typeface="Arial" panose="020B0604020202020204" pitchFamily="34" charset="0"/>
              </a:rPr>
              <a:t>Comparatie dintre definitia ,,auditul de deseuri” prevazuta de                                 Legea 211/2011 si a definitiei ,,auditul” prevazuta de  </a:t>
            </a:r>
            <a:r>
              <a:rPr lang="en-US" b="1" dirty="0">
                <a:solidFill>
                  <a:srgbClr val="7030A0"/>
                </a:solidFill>
                <a:latin typeface="Arial" panose="020B0604020202020204" pitchFamily="34" charset="0"/>
                <a:cs typeface="Arial" panose="020B0604020202020204" pitchFamily="34" charset="0"/>
              </a:rPr>
              <a:t>ISO </a:t>
            </a:r>
            <a:r>
              <a:rPr lang="en-US" b="1" dirty="0" smtClean="0">
                <a:solidFill>
                  <a:srgbClr val="7030A0"/>
                </a:solidFill>
                <a:latin typeface="Arial" panose="020B0604020202020204" pitchFamily="34" charset="0"/>
                <a:cs typeface="Arial" panose="020B0604020202020204" pitchFamily="34" charset="0"/>
              </a:rPr>
              <a:t>14001:2015 </a:t>
            </a:r>
            <a:r>
              <a:rPr lang="en-US" b="1" dirty="0">
                <a:solidFill>
                  <a:srgbClr val="7030A0"/>
                </a:solidFill>
                <a:latin typeface="Arial" panose="020B0604020202020204" pitchFamily="34" charset="0"/>
                <a:cs typeface="Arial" panose="020B0604020202020204" pitchFamily="34" charset="0"/>
              </a:rPr>
              <a:t>Environmental management </a:t>
            </a:r>
            <a:r>
              <a:rPr lang="en-US" b="1" dirty="0" smtClean="0">
                <a:solidFill>
                  <a:srgbClr val="7030A0"/>
                </a:solidFill>
                <a:latin typeface="Arial" panose="020B0604020202020204" pitchFamily="34" charset="0"/>
                <a:cs typeface="Arial" panose="020B0604020202020204" pitchFamily="34" charset="0"/>
              </a:rPr>
              <a:t>systems </a:t>
            </a:r>
          </a:p>
          <a:p>
            <a:pPr algn="just"/>
            <a:endParaRPr lang="en-US" b="1" dirty="0" smtClean="0">
              <a:solidFill>
                <a:srgbClr val="7030A0"/>
              </a:solidFill>
              <a:latin typeface="Arial" panose="020B0604020202020204" pitchFamily="34" charset="0"/>
              <a:cs typeface="Arial" panose="020B0604020202020204" pitchFamily="34" charset="0"/>
            </a:endParaRPr>
          </a:p>
          <a:p>
            <a:pPr algn="just"/>
            <a:r>
              <a:rPr lang="vi-VN" b="1" dirty="0" smtClean="0">
                <a:latin typeface="Arial" panose="020B0604020202020204" pitchFamily="34" charset="0"/>
                <a:cs typeface="Arial" panose="020B0604020202020204" pitchFamily="34" charset="0"/>
              </a:rPr>
              <a:t>ISO </a:t>
            </a:r>
            <a:r>
              <a:rPr lang="vi-VN" b="1" dirty="0">
                <a:latin typeface="Arial" panose="020B0604020202020204" pitchFamily="34" charset="0"/>
                <a:cs typeface="Arial" panose="020B0604020202020204" pitchFamily="34" charset="0"/>
              </a:rPr>
              <a:t>14001 este un standard acceptat la nivel internațional care stabilește cerințele </a:t>
            </a:r>
            <a:r>
              <a:rPr lang="en-US" b="1" dirty="0" smtClean="0">
                <a:latin typeface="Arial" panose="020B0604020202020204" pitchFamily="34" charset="0"/>
                <a:cs typeface="Arial" panose="020B0604020202020204" pitchFamily="34" charset="0"/>
              </a:rPr>
              <a:t>specifice unui</a:t>
            </a:r>
            <a:r>
              <a:rPr lang="vi-VN" b="1" dirty="0" smtClean="0">
                <a:latin typeface="Arial" panose="020B0604020202020204" pitchFamily="34" charset="0"/>
                <a:cs typeface="Arial" panose="020B0604020202020204" pitchFamily="34" charset="0"/>
              </a:rPr>
              <a:t> sistem </a:t>
            </a:r>
            <a:r>
              <a:rPr lang="vi-VN" b="1" dirty="0">
                <a:latin typeface="Arial" panose="020B0604020202020204" pitchFamily="34" charset="0"/>
                <a:cs typeface="Arial" panose="020B0604020202020204" pitchFamily="34" charset="0"/>
              </a:rPr>
              <a:t>de management de mediu</a:t>
            </a:r>
            <a:r>
              <a:rPr lang="vi-VN" b="1" dirty="0" smtClean="0">
                <a:latin typeface="Arial" panose="020B0604020202020204" pitchFamily="34" charset="0"/>
                <a:cs typeface="Arial" panose="020B0604020202020204" pitchFamily="34" charset="0"/>
              </a:rPr>
              <a:t>.</a:t>
            </a:r>
            <a:endParaRPr lang="en-US" b="1" dirty="0" smtClean="0">
              <a:latin typeface="Arial" panose="020B0604020202020204" pitchFamily="34" charset="0"/>
              <a:cs typeface="Arial" panose="020B0604020202020204" pitchFamily="34" charset="0"/>
            </a:endParaRPr>
          </a:p>
          <a:p>
            <a:pPr algn="just"/>
            <a:r>
              <a:rPr lang="vi-VN" b="1" dirty="0" smtClean="0">
                <a:latin typeface="Arial" panose="020B0604020202020204" pitchFamily="34" charset="0"/>
                <a:cs typeface="Arial" panose="020B0604020202020204" pitchFamily="34" charset="0"/>
              </a:rPr>
              <a:t>ISO </a:t>
            </a:r>
            <a:r>
              <a:rPr lang="vi-VN" b="1" dirty="0">
                <a:latin typeface="Arial" panose="020B0604020202020204" pitchFamily="34" charset="0"/>
                <a:cs typeface="Arial" panose="020B0604020202020204" pitchFamily="34" charset="0"/>
              </a:rPr>
              <a:t>14001 este </a:t>
            </a:r>
            <a:r>
              <a:rPr lang="en-US" b="1" dirty="0" smtClean="0">
                <a:latin typeface="Arial" panose="020B0604020202020204" pitchFamily="34" charset="0"/>
                <a:cs typeface="Arial" panose="020B0604020202020204" pitchFamily="34" charset="0"/>
              </a:rPr>
              <a:t>necesar</a:t>
            </a:r>
            <a:r>
              <a:rPr lang="vi-VN" b="1" dirty="0" smtClean="0">
                <a:latin typeface="Arial" panose="020B0604020202020204" pitchFamily="34" charset="0"/>
                <a:cs typeface="Arial" panose="020B0604020202020204" pitchFamily="34" charset="0"/>
              </a:rPr>
              <a:t> organizații</a:t>
            </a:r>
            <a:r>
              <a:rPr lang="en-US" b="1" dirty="0" err="1" smtClean="0">
                <a:latin typeface="Arial" panose="020B0604020202020204" pitchFamily="34" charset="0"/>
                <a:cs typeface="Arial" panose="020B0604020202020204" pitchFamily="34" charset="0"/>
              </a:rPr>
              <a:t>lor</a:t>
            </a:r>
            <a:r>
              <a:rPr lang="vi-VN" b="1" dirty="0" smtClean="0">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de toate tipurile și </a:t>
            </a:r>
            <a:r>
              <a:rPr lang="vi-VN" b="1" dirty="0" smtClean="0">
                <a:latin typeface="Arial" panose="020B0604020202020204" pitchFamily="34" charset="0"/>
                <a:cs typeface="Arial" panose="020B0604020202020204" pitchFamily="34" charset="0"/>
              </a:rPr>
              <a:t>dimensiuni</a:t>
            </a:r>
            <a:r>
              <a:rPr lang="en-US" b="1" dirty="0" smtClean="0">
                <a:latin typeface="Arial" panose="020B0604020202020204" pitchFamily="34" charset="0"/>
                <a:cs typeface="Arial" panose="020B0604020202020204" pitchFamily="34" charset="0"/>
              </a:rPr>
              <a:t>le</a:t>
            </a:r>
            <a:r>
              <a:rPr lang="vi-VN" b="1" dirty="0" smtClean="0">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fie ele private, non-profit sau guvernamentale.</a:t>
            </a:r>
          </a:p>
          <a:p>
            <a:pPr algn="just"/>
            <a:r>
              <a:rPr lang="en-US" b="1" dirty="0" smtClean="0">
                <a:latin typeface="Arial" panose="020B0604020202020204" pitchFamily="34" charset="0"/>
                <a:cs typeface="Arial" panose="020B0604020202020204" pitchFamily="34" charset="0"/>
              </a:rPr>
              <a:t>Acest standard</a:t>
            </a:r>
            <a:r>
              <a:rPr lang="vi-VN" b="1" dirty="0" smtClean="0">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cere </a:t>
            </a:r>
            <a:r>
              <a:rPr lang="en-US" b="1" dirty="0" smtClean="0">
                <a:latin typeface="Arial" panose="020B0604020202020204" pitchFamily="34" charset="0"/>
                <a:cs typeface="Arial" panose="020B0604020202020204" pitchFamily="34" charset="0"/>
              </a:rPr>
              <a:t>unei</a:t>
            </a:r>
            <a:r>
              <a:rPr lang="vi-VN" b="1" dirty="0" smtClean="0">
                <a:latin typeface="Arial" panose="020B0604020202020204" pitchFamily="34" charset="0"/>
                <a:cs typeface="Arial" panose="020B0604020202020204" pitchFamily="34" charset="0"/>
              </a:rPr>
              <a:t> organizați</a:t>
            </a:r>
            <a:r>
              <a:rPr lang="en-US" b="1" dirty="0" err="1" smtClean="0">
                <a:latin typeface="Arial" panose="020B0604020202020204" pitchFamily="34" charset="0"/>
                <a:cs typeface="Arial" panose="020B0604020202020204" pitchFamily="34" charset="0"/>
              </a:rPr>
              <a:t>i</a:t>
            </a:r>
            <a:r>
              <a:rPr lang="vi-VN" b="1" dirty="0" smtClean="0">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să ia în considerare </a:t>
            </a:r>
            <a:r>
              <a:rPr lang="vi-VN" b="1" dirty="0">
                <a:solidFill>
                  <a:srgbClr val="0070C0"/>
                </a:solidFill>
                <a:latin typeface="Arial" panose="020B0604020202020204" pitchFamily="34" charset="0"/>
                <a:cs typeface="Arial" panose="020B0604020202020204" pitchFamily="34" charset="0"/>
              </a:rPr>
              <a:t>toate aspectele legate de mediu</a:t>
            </a:r>
            <a:r>
              <a:rPr lang="vi-VN" b="1" dirty="0">
                <a:latin typeface="Arial" panose="020B0604020202020204" pitchFamily="34" charset="0"/>
                <a:cs typeface="Arial" panose="020B0604020202020204" pitchFamily="34" charset="0"/>
              </a:rPr>
              <a:t>, relevante pentru </a:t>
            </a:r>
            <a:r>
              <a:rPr lang="en-US" b="1" dirty="0" smtClean="0">
                <a:latin typeface="Arial" panose="020B0604020202020204" pitchFamily="34" charset="0"/>
                <a:cs typeface="Arial" panose="020B0604020202020204" pitchFamily="34" charset="0"/>
              </a:rPr>
              <a:t>activitatea pe care o desfasoara</a:t>
            </a:r>
            <a:r>
              <a:rPr lang="vi-VN" b="1" dirty="0" smtClean="0">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cum ar </a:t>
            </a:r>
            <a:r>
              <a:rPr lang="vi-VN" b="1" dirty="0" smtClean="0">
                <a:latin typeface="Arial" panose="020B0604020202020204" pitchFamily="34" charset="0"/>
                <a:cs typeface="Arial" panose="020B0604020202020204" pitchFamily="34" charset="0"/>
              </a:rPr>
              <a:t>fi</a:t>
            </a:r>
            <a:r>
              <a:rPr lang="en-US" b="1" dirty="0" smtClean="0">
                <a:latin typeface="Arial" panose="020B0604020202020204" pitchFamily="34" charset="0"/>
                <a:cs typeface="Arial" panose="020B0604020202020204" pitchFamily="34" charset="0"/>
              </a:rPr>
              <a:t>:</a:t>
            </a:r>
            <a:r>
              <a:rPr lang="vi-VN" b="1" dirty="0" smtClean="0">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poluarea aerului, </a:t>
            </a:r>
            <a:r>
              <a:rPr lang="vi-VN" b="1" dirty="0" smtClean="0">
                <a:latin typeface="Arial" panose="020B0604020202020204" pitchFamily="34" charset="0"/>
                <a:cs typeface="Arial" panose="020B0604020202020204" pitchFamily="34" charset="0"/>
              </a:rPr>
              <a:t>problemele legate de ap</a:t>
            </a:r>
            <a:r>
              <a:rPr lang="en-US" b="1" dirty="0" smtClean="0">
                <a:latin typeface="Arial" panose="020B0604020202020204" pitchFamily="34" charset="0"/>
                <a:cs typeface="Arial" panose="020B0604020202020204" pitchFamily="34" charset="0"/>
              </a:rPr>
              <a:t>ele uzate generate, namolul generat de la epurarea apelor uzate</a:t>
            </a:r>
            <a:r>
              <a:rPr lang="vi-VN" b="1" dirty="0" smtClean="0">
                <a:latin typeface="Arial" panose="020B0604020202020204" pitchFamily="34" charset="0"/>
                <a:cs typeface="Arial" panose="020B0604020202020204" pitchFamily="34" charset="0"/>
              </a:rPr>
              <a:t>, </a:t>
            </a:r>
            <a:r>
              <a:rPr lang="vi-VN" b="1" u="sng" dirty="0">
                <a:solidFill>
                  <a:srgbClr val="0070C0"/>
                </a:solidFill>
                <a:latin typeface="Arial" panose="020B0604020202020204" pitchFamily="34" charset="0"/>
                <a:cs typeface="Arial" panose="020B0604020202020204" pitchFamily="34" charset="0"/>
              </a:rPr>
              <a:t>gestionarea deșeurilor</a:t>
            </a:r>
            <a:r>
              <a:rPr lang="vi-VN" b="1" dirty="0">
                <a:latin typeface="Arial" panose="020B0604020202020204" pitchFamily="34" charset="0"/>
                <a:cs typeface="Arial" panose="020B0604020202020204" pitchFamily="34" charset="0"/>
              </a:rPr>
              <a:t>, contaminarea solului, atenuarea și adaptarea la schimbările </a:t>
            </a:r>
            <a:r>
              <a:rPr lang="vi-VN" b="1" dirty="0" smtClean="0">
                <a:latin typeface="Arial" panose="020B0604020202020204" pitchFamily="34" charset="0"/>
                <a:cs typeface="Arial" panose="020B0604020202020204" pitchFamily="34" charset="0"/>
              </a:rPr>
              <a:t>climatice</a:t>
            </a:r>
            <a:r>
              <a:rPr lang="en-US" b="1" dirty="0" smtClean="0">
                <a:latin typeface="Arial" panose="020B0604020202020204" pitchFamily="34" charset="0"/>
                <a:cs typeface="Arial" panose="020B0604020202020204" pitchFamily="34" charset="0"/>
              </a:rPr>
              <a:t> si</a:t>
            </a:r>
            <a:r>
              <a:rPr lang="vi-VN" b="1" dirty="0" smtClean="0">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utilizarea </a:t>
            </a:r>
            <a:r>
              <a:rPr lang="vi-VN" b="1" dirty="0" smtClean="0">
                <a:latin typeface="Arial" panose="020B0604020202020204" pitchFamily="34" charset="0"/>
                <a:cs typeface="Arial" panose="020B0604020202020204" pitchFamily="34" charset="0"/>
              </a:rPr>
              <a:t>eficien</a:t>
            </a:r>
            <a:r>
              <a:rPr lang="en-US" b="1" dirty="0" smtClean="0">
                <a:latin typeface="Arial" panose="020B0604020202020204" pitchFamily="34" charset="0"/>
                <a:cs typeface="Arial" panose="020B0604020202020204" pitchFamily="34" charset="0"/>
              </a:rPr>
              <a:t>t</a:t>
            </a:r>
            <a:r>
              <a:rPr lang="vi-VN" b="1" dirty="0" smtClean="0">
                <a:latin typeface="Arial" panose="020B0604020202020204" pitchFamily="34" charset="0"/>
                <a:cs typeface="Arial" panose="020B0604020202020204" pitchFamily="34" charset="0"/>
              </a:rPr>
              <a:t>a </a:t>
            </a:r>
            <a:r>
              <a:rPr lang="en-US" b="1" dirty="0" smtClean="0">
                <a:latin typeface="Arial" panose="020B0604020202020204" pitchFamily="34" charset="0"/>
                <a:cs typeface="Arial" panose="020B0604020202020204" pitchFamily="34" charset="0"/>
              </a:rPr>
              <a:t>a </a:t>
            </a:r>
            <a:r>
              <a:rPr lang="vi-VN" b="1" dirty="0" smtClean="0">
                <a:latin typeface="Arial" panose="020B0604020202020204" pitchFamily="34" charset="0"/>
                <a:cs typeface="Arial" panose="020B0604020202020204" pitchFamily="34" charset="0"/>
              </a:rPr>
              <a:t>resurselor.</a:t>
            </a:r>
            <a:endParaRPr lang="en-US" b="1" dirty="0" smtClean="0">
              <a:latin typeface="Arial" panose="020B0604020202020204" pitchFamily="34" charset="0"/>
              <a:cs typeface="Arial" panose="020B0604020202020204" pitchFamily="34" charset="0"/>
            </a:endParaRPr>
          </a:p>
          <a:p>
            <a:pPr algn="just"/>
            <a:r>
              <a:rPr lang="en-US" b="1" dirty="0" smtClean="0">
                <a:latin typeface="Arial" panose="020B0604020202020204" pitchFamily="34" charset="0"/>
                <a:cs typeface="Arial" panose="020B0604020202020204" pitchFamily="34" charset="0"/>
              </a:rPr>
              <a:t>In concluzie acest standard ofera suportul </a:t>
            </a:r>
            <a:r>
              <a:rPr lang="vi-VN" b="1" dirty="0" smtClean="0">
                <a:latin typeface="Arial" panose="020B0604020202020204" pitchFamily="34" charset="0"/>
                <a:cs typeface="Arial" panose="020B0604020202020204" pitchFamily="34" charset="0"/>
              </a:rPr>
              <a:t>organizațiil</a:t>
            </a:r>
            <a:r>
              <a:rPr lang="en-US" b="1" dirty="0" smtClean="0">
                <a:latin typeface="Arial" panose="020B0604020202020204" pitchFamily="34" charset="0"/>
                <a:cs typeface="Arial" panose="020B0604020202020204" pitchFamily="34" charset="0"/>
              </a:rPr>
              <a:t>or</a:t>
            </a:r>
            <a:r>
              <a:rPr lang="vi-VN" b="1" dirty="0" smtClean="0">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să-și îmbunătățească performanțele de mediu </a:t>
            </a:r>
            <a:r>
              <a:rPr lang="vi-VN" b="1" dirty="0" smtClean="0">
                <a:latin typeface="Arial" panose="020B0604020202020204" pitchFamily="34" charset="0"/>
                <a:cs typeface="Arial" panose="020B0604020202020204" pitchFamily="34" charset="0"/>
              </a:rPr>
              <a:t>câștig</a:t>
            </a:r>
            <a:r>
              <a:rPr lang="en-US" b="1" dirty="0">
                <a:latin typeface="Arial" panose="020B0604020202020204" pitchFamily="34" charset="0"/>
                <a:cs typeface="Arial" panose="020B0604020202020204" pitchFamily="34" charset="0"/>
              </a:rPr>
              <a:t>and astfel</a:t>
            </a:r>
            <a:r>
              <a:rPr lang="vi-VN" b="1" dirty="0">
                <a:latin typeface="Arial" panose="020B0604020202020204" pitchFamily="34" charset="0"/>
                <a:cs typeface="Arial" panose="020B0604020202020204" pitchFamily="34" charset="0"/>
              </a:rPr>
              <a:t> un avantaj competitiv</a:t>
            </a:r>
            <a:r>
              <a:rPr lang="en-US" b="1" dirty="0">
                <a:latin typeface="Arial" panose="020B0604020202020204" pitchFamily="34" charset="0"/>
                <a:cs typeface="Arial" panose="020B0604020202020204" pitchFamily="34" charset="0"/>
              </a:rPr>
              <a:t>, precum</a:t>
            </a:r>
            <a:r>
              <a:rPr lang="vi-VN" b="1" dirty="0">
                <a:latin typeface="Arial" panose="020B0604020202020204" pitchFamily="34" charset="0"/>
                <a:cs typeface="Arial" panose="020B0604020202020204" pitchFamily="34" charset="0"/>
              </a:rPr>
              <a:t> și încrederea părților interesate.</a:t>
            </a:r>
            <a:endParaRPr lang="en-US" b="1" dirty="0">
              <a:latin typeface="Arial" panose="020B0604020202020204" pitchFamily="34" charset="0"/>
              <a:cs typeface="Arial" panose="020B0604020202020204" pitchFamily="34" charset="0"/>
            </a:endParaRPr>
          </a:p>
          <a:p>
            <a:pPr algn="just"/>
            <a:endParaRPr lang="en-GB" b="1"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GB" dirty="0"/>
          </a:p>
        </p:txBody>
      </p:sp>
    </p:spTree>
    <p:extLst>
      <p:ext uri="{BB962C8B-B14F-4D97-AF65-F5344CB8AC3E}">
        <p14:creationId xmlns:p14="http://schemas.microsoft.com/office/powerpoint/2010/main" val="3318004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fontScale="85000" lnSpcReduction="10000"/>
          </a:bodyPr>
          <a:lstStyle/>
          <a:p>
            <a:endParaRPr lang="en-US" dirty="0" smtClean="0"/>
          </a:p>
          <a:p>
            <a:pPr algn="just"/>
            <a:r>
              <a:rPr lang="vi-VN" b="1" dirty="0" smtClean="0">
                <a:latin typeface="Arial" panose="020B0604020202020204" pitchFamily="34" charset="0"/>
                <a:cs typeface="Arial" panose="020B0604020202020204" pitchFamily="34" charset="0"/>
              </a:rPr>
              <a:t>ISO </a:t>
            </a:r>
            <a:r>
              <a:rPr lang="vi-VN" b="1" dirty="0">
                <a:latin typeface="Arial" panose="020B0604020202020204" pitchFamily="34" charset="0"/>
                <a:cs typeface="Arial" panose="020B0604020202020204" pitchFamily="34" charset="0"/>
              </a:rPr>
              <a:t>14001 face parte dintr-o </a:t>
            </a:r>
            <a:r>
              <a:rPr lang="vi-VN" b="1" dirty="0">
                <a:solidFill>
                  <a:srgbClr val="0070C0"/>
                </a:solidFill>
                <a:latin typeface="Arial" panose="020B0604020202020204" pitchFamily="34" charset="0"/>
                <a:cs typeface="Arial" panose="020B0604020202020204" pitchFamily="34" charset="0"/>
              </a:rPr>
              <a:t>familie </a:t>
            </a:r>
            <a:r>
              <a:rPr lang="en-US" b="1" dirty="0" smtClean="0">
                <a:solidFill>
                  <a:srgbClr val="0070C0"/>
                </a:solidFill>
                <a:latin typeface="Arial" panose="020B0604020202020204" pitchFamily="34" charset="0"/>
                <a:cs typeface="Arial" panose="020B0604020202020204" pitchFamily="34" charset="0"/>
              </a:rPr>
              <a:t>de standarde privind managementul durabil de mediu.</a:t>
            </a:r>
            <a:r>
              <a:rPr lang="en-US" b="1" dirty="0" smtClean="0">
                <a:latin typeface="Arial" panose="020B0604020202020204" pitchFamily="34" charset="0"/>
                <a:cs typeface="Arial" panose="020B0604020202020204" pitchFamily="34" charset="0"/>
              </a:rPr>
              <a:t> In acest sens va recomandam consultarea urmatoarelor standarde:</a:t>
            </a:r>
          </a:p>
          <a:p>
            <a:pPr algn="just"/>
            <a:r>
              <a:rPr lang="en-US" b="1" dirty="0" smtClean="0">
                <a:latin typeface="Arial" panose="020B0604020202020204" pitchFamily="34" charset="0"/>
                <a:cs typeface="Arial" panose="020B0604020202020204" pitchFamily="34" charset="0"/>
              </a:rPr>
              <a:t>1 </a:t>
            </a:r>
            <a:r>
              <a:rPr lang="en-US" b="1" dirty="0">
                <a:latin typeface="Arial" panose="020B0604020202020204" pitchFamily="34" charset="0"/>
                <a:cs typeface="Arial" panose="020B0604020202020204" pitchFamily="34" charset="0"/>
              </a:rPr>
              <a:t>ISO 14004:2015, Environmental Management Systems –</a:t>
            </a:r>
            <a:r>
              <a:rPr lang="en-US" b="1" dirty="0" smtClean="0">
                <a:latin typeface="Arial" panose="020B0604020202020204" pitchFamily="34" charset="0"/>
                <a:cs typeface="Arial" panose="020B0604020202020204" pitchFamily="34" charset="0"/>
              </a:rPr>
              <a:t>General guidelines </a:t>
            </a:r>
            <a:r>
              <a:rPr lang="en-US" b="1" dirty="0">
                <a:latin typeface="Arial" panose="020B0604020202020204" pitchFamily="34" charset="0"/>
                <a:cs typeface="Arial" panose="020B0604020202020204" pitchFamily="34" charset="0"/>
              </a:rPr>
              <a:t>on principles, </a:t>
            </a:r>
            <a:r>
              <a:rPr lang="en-US" b="1" dirty="0">
                <a:solidFill>
                  <a:schemeClr val="tx1"/>
                </a:solidFill>
                <a:latin typeface="Arial" panose="020B0604020202020204" pitchFamily="34" charset="0"/>
                <a:cs typeface="Arial" panose="020B0604020202020204" pitchFamily="34" charset="0"/>
              </a:rPr>
              <a:t>systems and supporting techniques</a:t>
            </a:r>
          </a:p>
          <a:p>
            <a:pPr algn="just"/>
            <a:r>
              <a:rPr lang="en-US" b="1" dirty="0">
                <a:solidFill>
                  <a:schemeClr val="tx1"/>
                </a:solidFill>
                <a:latin typeface="Arial" panose="020B0604020202020204" pitchFamily="34" charset="0"/>
                <a:cs typeface="Arial" panose="020B0604020202020204" pitchFamily="34" charset="0"/>
              </a:rPr>
              <a:t>2 ISO 14006:2011, Environmental Management Systems </a:t>
            </a:r>
            <a:r>
              <a:rPr lang="en-US" b="1" dirty="0" smtClean="0">
                <a:solidFill>
                  <a:schemeClr val="tx1"/>
                </a:solidFill>
                <a:latin typeface="Arial" panose="020B0604020202020204" pitchFamily="34" charset="0"/>
                <a:cs typeface="Arial" panose="020B0604020202020204" pitchFamily="34" charset="0"/>
              </a:rPr>
              <a:t>– Guidelines </a:t>
            </a:r>
            <a:r>
              <a:rPr lang="en-US" b="1" dirty="0">
                <a:solidFill>
                  <a:schemeClr val="tx1"/>
                </a:solidFill>
                <a:latin typeface="Arial" panose="020B0604020202020204" pitchFamily="34" charset="0"/>
                <a:cs typeface="Arial" panose="020B0604020202020204" pitchFamily="34" charset="0"/>
              </a:rPr>
              <a:t>for incorporating ecodesign</a:t>
            </a:r>
          </a:p>
          <a:p>
            <a:pPr algn="just"/>
            <a:r>
              <a:rPr lang="fr-FR" b="1" dirty="0">
                <a:solidFill>
                  <a:schemeClr val="tx1"/>
                </a:solidFill>
                <a:latin typeface="Arial" panose="020B0604020202020204" pitchFamily="34" charset="0"/>
                <a:cs typeface="Arial" panose="020B0604020202020204" pitchFamily="34" charset="0"/>
              </a:rPr>
              <a:t>3 ISO 14031:2013, Environmental Management – </a:t>
            </a:r>
            <a:r>
              <a:rPr lang="fr-FR" b="1" dirty="0" smtClean="0">
                <a:solidFill>
                  <a:schemeClr val="tx1"/>
                </a:solidFill>
                <a:latin typeface="Arial" panose="020B0604020202020204" pitchFamily="34" charset="0"/>
                <a:cs typeface="Arial" panose="020B0604020202020204" pitchFamily="34" charset="0"/>
              </a:rPr>
              <a:t>Environmental </a:t>
            </a:r>
            <a:r>
              <a:rPr lang="en-US" b="1" dirty="0" smtClean="0">
                <a:solidFill>
                  <a:schemeClr val="tx1"/>
                </a:solidFill>
                <a:latin typeface="Arial" panose="020B0604020202020204" pitchFamily="34" charset="0"/>
                <a:cs typeface="Arial" panose="020B0604020202020204" pitchFamily="34" charset="0"/>
              </a:rPr>
              <a:t>performance </a:t>
            </a:r>
            <a:r>
              <a:rPr lang="en-US" b="1" dirty="0">
                <a:solidFill>
                  <a:schemeClr val="tx1"/>
                </a:solidFill>
                <a:latin typeface="Arial" panose="020B0604020202020204" pitchFamily="34" charset="0"/>
                <a:cs typeface="Arial" panose="020B0604020202020204" pitchFamily="34" charset="0"/>
              </a:rPr>
              <a:t>evaluation guidelines</a:t>
            </a:r>
          </a:p>
          <a:p>
            <a:pPr algn="just"/>
            <a:r>
              <a:rPr lang="fr-FR" b="1" dirty="0">
                <a:solidFill>
                  <a:schemeClr val="tx1"/>
                </a:solidFill>
                <a:latin typeface="Arial" panose="020B0604020202020204" pitchFamily="34" charset="0"/>
                <a:cs typeface="Arial" panose="020B0604020202020204" pitchFamily="34" charset="0"/>
              </a:rPr>
              <a:t>4 ISO 14044:2006, Environmental management </a:t>
            </a:r>
            <a:r>
              <a:rPr lang="fr-FR" b="1" dirty="0" smtClean="0">
                <a:solidFill>
                  <a:schemeClr val="tx1"/>
                </a:solidFill>
                <a:latin typeface="Arial" panose="020B0604020202020204" pitchFamily="34" charset="0"/>
                <a:cs typeface="Arial" panose="020B0604020202020204" pitchFamily="34" charset="0"/>
              </a:rPr>
              <a:t>- </a:t>
            </a:r>
            <a:r>
              <a:rPr lang="fr-FR" b="1" dirty="0">
                <a:solidFill>
                  <a:schemeClr val="tx1"/>
                </a:solidFill>
                <a:latin typeface="Arial" panose="020B0604020202020204" pitchFamily="34" charset="0"/>
                <a:cs typeface="Arial" panose="020B0604020202020204" pitchFamily="34" charset="0"/>
              </a:rPr>
              <a:t>Life </a:t>
            </a:r>
            <a:r>
              <a:rPr lang="fr-FR" b="1" dirty="0" smtClean="0">
                <a:solidFill>
                  <a:schemeClr val="tx1"/>
                </a:solidFill>
                <a:latin typeface="Arial" panose="020B0604020202020204" pitchFamily="34" charset="0"/>
                <a:cs typeface="Arial" panose="020B0604020202020204" pitchFamily="34" charset="0"/>
              </a:rPr>
              <a:t>cycle </a:t>
            </a:r>
            <a:r>
              <a:rPr lang="en-US" b="1" dirty="0" smtClean="0">
                <a:solidFill>
                  <a:schemeClr val="tx1"/>
                </a:solidFill>
                <a:latin typeface="Arial" panose="020B0604020202020204" pitchFamily="34" charset="0"/>
                <a:cs typeface="Arial" panose="020B0604020202020204" pitchFamily="34" charset="0"/>
              </a:rPr>
              <a:t>assessment - </a:t>
            </a:r>
            <a:r>
              <a:rPr lang="en-US" b="1" dirty="0">
                <a:solidFill>
                  <a:schemeClr val="tx1"/>
                </a:solidFill>
                <a:latin typeface="Arial" panose="020B0604020202020204" pitchFamily="34" charset="0"/>
                <a:cs typeface="Arial" panose="020B0604020202020204" pitchFamily="34" charset="0"/>
              </a:rPr>
              <a:t>Requirements and </a:t>
            </a:r>
            <a:r>
              <a:rPr lang="en-US" b="1" dirty="0" smtClean="0">
                <a:solidFill>
                  <a:schemeClr val="tx1"/>
                </a:solidFill>
                <a:latin typeface="Arial" panose="020B0604020202020204" pitchFamily="34" charset="0"/>
                <a:cs typeface="Arial" panose="020B0604020202020204" pitchFamily="34" charset="0"/>
              </a:rPr>
              <a:t>guidelines</a:t>
            </a:r>
          </a:p>
          <a:p>
            <a:pPr algn="just"/>
            <a:r>
              <a:rPr lang="en-US" b="1" dirty="0">
                <a:solidFill>
                  <a:schemeClr val="tx1"/>
                </a:solidFill>
                <a:latin typeface="Arial" panose="020B0604020202020204" pitchFamily="34" charset="0"/>
                <a:cs typeface="Arial" panose="020B0604020202020204" pitchFamily="34" charset="0"/>
              </a:rPr>
              <a:t>4 ISO 50001:2011, Energy Management - Requirements </a:t>
            </a:r>
            <a:r>
              <a:rPr lang="en-US" b="1" dirty="0" smtClean="0">
                <a:solidFill>
                  <a:schemeClr val="tx1"/>
                </a:solidFill>
                <a:latin typeface="Arial" panose="020B0604020202020204" pitchFamily="34" charset="0"/>
                <a:cs typeface="Arial" panose="020B0604020202020204" pitchFamily="34" charset="0"/>
              </a:rPr>
              <a:t>with guidance </a:t>
            </a:r>
            <a:r>
              <a:rPr lang="en-US" b="1" dirty="0">
                <a:solidFill>
                  <a:schemeClr val="tx1"/>
                </a:solidFill>
                <a:latin typeface="Arial" panose="020B0604020202020204" pitchFamily="34" charset="0"/>
                <a:cs typeface="Arial" panose="020B0604020202020204" pitchFamily="34" charset="0"/>
              </a:rPr>
              <a:t>for use</a:t>
            </a:r>
          </a:p>
          <a:p>
            <a:pPr algn="just"/>
            <a:r>
              <a:rPr lang="en-US" b="1" dirty="0">
                <a:solidFill>
                  <a:schemeClr val="tx1"/>
                </a:solidFill>
                <a:latin typeface="Arial" panose="020B0604020202020204" pitchFamily="34" charset="0"/>
                <a:cs typeface="Arial" panose="020B0604020202020204" pitchFamily="34" charset="0"/>
              </a:rPr>
              <a:t>5 ISO 20121:2012, Event Sustainability Management Systems </a:t>
            </a:r>
            <a:r>
              <a:rPr lang="en-US" b="1" dirty="0" smtClean="0">
                <a:solidFill>
                  <a:schemeClr val="tx1"/>
                </a:solidFill>
                <a:latin typeface="Arial" panose="020B0604020202020204" pitchFamily="34" charset="0"/>
                <a:cs typeface="Arial" panose="020B0604020202020204" pitchFamily="34" charset="0"/>
              </a:rPr>
              <a:t>- Requirements </a:t>
            </a:r>
            <a:r>
              <a:rPr lang="en-US" b="1" dirty="0">
                <a:solidFill>
                  <a:schemeClr val="tx1"/>
                </a:solidFill>
                <a:latin typeface="Arial" panose="020B0604020202020204" pitchFamily="34" charset="0"/>
                <a:cs typeface="Arial" panose="020B0604020202020204" pitchFamily="34" charset="0"/>
              </a:rPr>
              <a:t>with guidance for use</a:t>
            </a:r>
          </a:p>
          <a:p>
            <a:pPr algn="just"/>
            <a:r>
              <a:rPr lang="en-US" b="1" dirty="0">
                <a:solidFill>
                  <a:schemeClr val="tx1"/>
                </a:solidFill>
                <a:latin typeface="Arial" panose="020B0604020202020204" pitchFamily="34" charset="0"/>
                <a:cs typeface="Arial" panose="020B0604020202020204" pitchFamily="34" charset="0"/>
              </a:rPr>
              <a:t>6 PAS 2050:2011, Specification for the assessment of the life </a:t>
            </a:r>
            <a:r>
              <a:rPr lang="en-US" b="1" dirty="0" smtClean="0">
                <a:solidFill>
                  <a:schemeClr val="tx1"/>
                </a:solidFill>
                <a:latin typeface="Arial" panose="020B0604020202020204" pitchFamily="34" charset="0"/>
                <a:cs typeface="Arial" panose="020B0604020202020204" pitchFamily="34" charset="0"/>
              </a:rPr>
              <a:t>cycle greenhouse </a:t>
            </a:r>
            <a:r>
              <a:rPr lang="en-US" b="1" dirty="0">
                <a:solidFill>
                  <a:schemeClr val="tx1"/>
                </a:solidFill>
                <a:latin typeface="Arial" panose="020B0604020202020204" pitchFamily="34" charset="0"/>
                <a:cs typeface="Arial" panose="020B0604020202020204" pitchFamily="34" charset="0"/>
              </a:rPr>
              <a:t>gas emissions of goods and services</a:t>
            </a:r>
          </a:p>
          <a:p>
            <a:pPr algn="just"/>
            <a:r>
              <a:rPr lang="en-US" b="1" dirty="0">
                <a:solidFill>
                  <a:schemeClr val="tx1"/>
                </a:solidFill>
                <a:latin typeface="Arial" panose="020B0604020202020204" pitchFamily="34" charset="0"/>
                <a:cs typeface="Arial" panose="020B0604020202020204" pitchFamily="34" charset="0"/>
              </a:rPr>
              <a:t>7 PAS 2060:2014, Specification for the demonstration of </a:t>
            </a:r>
            <a:r>
              <a:rPr lang="en-US" b="1" dirty="0" smtClean="0">
                <a:solidFill>
                  <a:schemeClr val="tx1"/>
                </a:solidFill>
                <a:latin typeface="Arial" panose="020B0604020202020204" pitchFamily="34" charset="0"/>
                <a:cs typeface="Arial" panose="020B0604020202020204" pitchFamily="34" charset="0"/>
              </a:rPr>
              <a:t>carbon neutrality</a:t>
            </a:r>
            <a:r>
              <a:rPr lang="en-US" b="1" dirty="0">
                <a:solidFill>
                  <a:schemeClr val="tx1"/>
                </a:solidFill>
                <a:latin typeface="Arial" panose="020B0604020202020204" pitchFamily="34" charset="0"/>
                <a:cs typeface="Arial" panose="020B0604020202020204" pitchFamily="34" charset="0"/>
              </a:rPr>
              <a:t>.</a:t>
            </a:r>
            <a:endParaRPr lang="en-US" b="1" dirty="0" smtClean="0">
              <a:solidFill>
                <a:schemeClr val="tx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79201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pPr algn="just"/>
            <a:r>
              <a:rPr lang="en-US" sz="1600" b="1" dirty="0">
                <a:solidFill>
                  <a:srgbClr val="7030A0"/>
                </a:solidFill>
                <a:latin typeface="Arial" panose="020B0604020202020204" pitchFamily="34" charset="0"/>
                <a:cs typeface="Arial" panose="020B0604020202020204" pitchFamily="34" charset="0"/>
              </a:rPr>
              <a:t>Vechiul standard ISO </a:t>
            </a:r>
            <a:r>
              <a:rPr lang="en-US" sz="1600" b="1" dirty="0" smtClean="0">
                <a:solidFill>
                  <a:srgbClr val="7030A0"/>
                </a:solidFill>
                <a:latin typeface="Arial" panose="020B0604020202020204" pitchFamily="34" charset="0"/>
                <a:cs typeface="Arial" panose="020B0604020202020204" pitchFamily="34" charset="0"/>
              </a:rPr>
              <a:t>14001:2004 </a:t>
            </a:r>
            <a:r>
              <a:rPr lang="en-US" sz="1600" b="1" dirty="0">
                <a:solidFill>
                  <a:srgbClr val="7030A0"/>
                </a:solidFill>
                <a:latin typeface="Arial" panose="020B0604020202020204" pitchFamily="34" charset="0"/>
                <a:cs typeface="Arial" panose="020B0604020202020204" pitchFamily="34" charset="0"/>
              </a:rPr>
              <a:t>a fost modificat si completat prin noul </a:t>
            </a:r>
            <a:r>
              <a:rPr lang="en-US" sz="1600" b="1" dirty="0" smtClean="0">
                <a:solidFill>
                  <a:srgbClr val="7030A0"/>
                </a:solidFill>
                <a:latin typeface="Arial" panose="020B0604020202020204" pitchFamily="34" charset="0"/>
                <a:cs typeface="Arial" panose="020B0604020202020204" pitchFamily="34" charset="0"/>
              </a:rPr>
              <a:t>standard </a:t>
            </a:r>
            <a:r>
              <a:rPr lang="en-US" sz="1600" b="1" dirty="0">
                <a:solidFill>
                  <a:srgbClr val="7030A0"/>
                </a:solidFill>
                <a:latin typeface="Arial" panose="020B0604020202020204" pitchFamily="34" charset="0"/>
                <a:cs typeface="Arial" panose="020B0604020202020204" pitchFamily="34" charset="0"/>
              </a:rPr>
              <a:t>ISO </a:t>
            </a:r>
            <a:r>
              <a:rPr lang="en-US" sz="1600" b="1" dirty="0" smtClean="0">
                <a:solidFill>
                  <a:srgbClr val="7030A0"/>
                </a:solidFill>
                <a:latin typeface="Arial" panose="020B0604020202020204" pitchFamily="34" charset="0"/>
                <a:cs typeface="Arial" panose="020B0604020202020204" pitchFamily="34" charset="0"/>
              </a:rPr>
              <a:t>14001:2015</a:t>
            </a:r>
            <a:endParaRPr lang="en-US" sz="1600" b="1" dirty="0">
              <a:solidFill>
                <a:srgbClr val="7030A0"/>
              </a:solidFill>
              <a:latin typeface="Arial" panose="020B0604020202020204" pitchFamily="34" charset="0"/>
              <a:cs typeface="Arial" panose="020B0604020202020204" pitchFamily="34" charset="0"/>
            </a:endParaRPr>
          </a:p>
          <a:p>
            <a:pPr algn="just"/>
            <a:r>
              <a:rPr lang="en-US" sz="1600" b="1" dirty="0" smtClean="0">
                <a:solidFill>
                  <a:schemeClr val="tx1"/>
                </a:solidFill>
                <a:latin typeface="Arial" panose="020B0604020202020204" pitchFamily="34" charset="0"/>
                <a:cs typeface="Arial" panose="020B0604020202020204" pitchFamily="34" charset="0"/>
              </a:rPr>
              <a:t>Pentru </a:t>
            </a:r>
            <a:r>
              <a:rPr lang="en-US" sz="1600" b="1" dirty="0">
                <a:solidFill>
                  <a:schemeClr val="tx1"/>
                </a:solidFill>
                <a:latin typeface="Arial" panose="020B0604020202020204" pitchFamily="34" charset="0"/>
                <a:cs typeface="Arial" panose="020B0604020202020204" pitchFamily="34" charset="0"/>
              </a:rPr>
              <a:t>i</a:t>
            </a:r>
            <a:r>
              <a:rPr lang="en-US" sz="1600" b="1" dirty="0" smtClean="0">
                <a:solidFill>
                  <a:schemeClr val="tx1"/>
                </a:solidFill>
                <a:latin typeface="Arial" panose="020B0604020202020204" pitchFamily="34" charset="0"/>
                <a:cs typeface="Arial" panose="020B0604020202020204" pitchFamily="34" charset="0"/>
              </a:rPr>
              <a:t>mplementarea </a:t>
            </a:r>
            <a:r>
              <a:rPr lang="en-US" sz="1600" b="1" dirty="0">
                <a:solidFill>
                  <a:schemeClr val="tx1"/>
                </a:solidFill>
                <a:latin typeface="Arial" panose="020B0604020202020204" pitchFamily="34" charset="0"/>
                <a:cs typeface="Arial" panose="020B0604020202020204" pitchFamily="34" charset="0"/>
              </a:rPr>
              <a:t>standardului </a:t>
            </a:r>
            <a:r>
              <a:rPr lang="vi-VN" sz="1600" b="1" dirty="0">
                <a:solidFill>
                  <a:schemeClr val="tx1"/>
                </a:solidFill>
                <a:latin typeface="Arial" panose="020B0604020202020204" pitchFamily="34" charset="0"/>
                <a:cs typeface="Arial" panose="020B0604020202020204" pitchFamily="34" charset="0"/>
              </a:rPr>
              <a:t>ISO </a:t>
            </a:r>
            <a:r>
              <a:rPr lang="vi-VN" sz="1600" b="1" dirty="0" smtClean="0">
                <a:solidFill>
                  <a:schemeClr val="tx1"/>
                </a:solidFill>
                <a:latin typeface="Arial" panose="020B0604020202020204" pitchFamily="34" charset="0"/>
                <a:cs typeface="Arial" panose="020B0604020202020204" pitchFamily="34" charset="0"/>
              </a:rPr>
              <a:t>14001:2015 </a:t>
            </a:r>
            <a:r>
              <a:rPr lang="en-US" sz="1600" b="1" dirty="0" smtClean="0">
                <a:solidFill>
                  <a:schemeClr val="tx1"/>
                </a:solidFill>
                <a:latin typeface="Arial" panose="020B0604020202020204" pitchFamily="34" charset="0"/>
                <a:cs typeface="Arial" panose="020B0604020202020204" pitchFamily="34" charset="0"/>
              </a:rPr>
              <a:t>a fost prevezuta o </a:t>
            </a:r>
            <a:r>
              <a:rPr lang="en-US" sz="1600" b="1" dirty="0">
                <a:solidFill>
                  <a:schemeClr val="tx1"/>
                </a:solidFill>
                <a:latin typeface="Arial" panose="020B0604020202020204" pitchFamily="34" charset="0"/>
                <a:cs typeface="Arial" panose="020B0604020202020204" pitchFamily="34" charset="0"/>
              </a:rPr>
              <a:t>perioada</a:t>
            </a:r>
            <a:r>
              <a:rPr lang="vi-VN" sz="1600" b="1" dirty="0">
                <a:solidFill>
                  <a:schemeClr val="tx1"/>
                </a:solidFill>
                <a:latin typeface="Arial" panose="020B0604020202020204" pitchFamily="34" charset="0"/>
                <a:cs typeface="Arial" panose="020B0604020202020204" pitchFamily="34" charset="0"/>
              </a:rPr>
              <a:t> de </a:t>
            </a:r>
            <a:r>
              <a:rPr lang="vi-VN" sz="1600" b="1" dirty="0" smtClean="0">
                <a:solidFill>
                  <a:schemeClr val="tx1"/>
                </a:solidFill>
                <a:latin typeface="Arial" panose="020B0604020202020204" pitchFamily="34" charset="0"/>
                <a:cs typeface="Arial" panose="020B0604020202020204" pitchFamily="34" charset="0"/>
              </a:rPr>
              <a:t>tranziție</a:t>
            </a:r>
            <a:r>
              <a:rPr lang="en-US" sz="1600" b="1" dirty="0" smtClean="0">
                <a:solidFill>
                  <a:schemeClr val="tx1"/>
                </a:solidFill>
                <a:latin typeface="Arial" panose="020B0604020202020204" pitchFamily="34" charset="0"/>
                <a:cs typeface="Arial" panose="020B0604020202020204" pitchFamily="34" charset="0"/>
              </a:rPr>
              <a:t> </a:t>
            </a:r>
            <a:r>
              <a:rPr lang="en-US" sz="1600" b="1" dirty="0">
                <a:solidFill>
                  <a:schemeClr val="tx1"/>
                </a:solidFill>
                <a:latin typeface="Arial" panose="020B0604020202020204" pitchFamily="34" charset="0"/>
                <a:cs typeface="Arial" panose="020B0604020202020204" pitchFamily="34" charset="0"/>
              </a:rPr>
              <a:t>de 3 ani din septembrie </a:t>
            </a:r>
            <a:r>
              <a:rPr lang="vi-VN" sz="1600" b="1" dirty="0">
                <a:solidFill>
                  <a:schemeClr val="tx1"/>
                </a:solidFill>
                <a:latin typeface="Arial" panose="020B0604020202020204" pitchFamily="34" charset="0"/>
                <a:cs typeface="Arial" panose="020B0604020202020204" pitchFamily="34" charset="0"/>
              </a:rPr>
              <a:t>2015</a:t>
            </a:r>
            <a:r>
              <a:rPr lang="en-US" sz="1600" b="1" dirty="0">
                <a:solidFill>
                  <a:schemeClr val="tx1"/>
                </a:solidFill>
                <a:latin typeface="Arial" panose="020B0604020202020204" pitchFamily="34" charset="0"/>
                <a:cs typeface="Arial" panose="020B0604020202020204" pitchFamily="34" charset="0"/>
              </a:rPr>
              <a:t>, </a:t>
            </a:r>
            <a:r>
              <a:rPr lang="en-US" sz="1600" b="1" dirty="0" smtClean="0">
                <a:solidFill>
                  <a:schemeClr val="tx1"/>
                </a:solidFill>
                <a:latin typeface="Arial" panose="020B0604020202020204" pitchFamily="34" charset="0"/>
                <a:cs typeface="Arial" panose="020B0604020202020204" pitchFamily="34" charset="0"/>
              </a:rPr>
              <a:t>data publicarii acestuia </a:t>
            </a:r>
            <a:r>
              <a:rPr lang="vi-VN" sz="1600" b="1" dirty="0">
                <a:solidFill>
                  <a:schemeClr val="tx1"/>
                </a:solidFill>
                <a:latin typeface="Arial" panose="020B0604020202020204" pitchFamily="34" charset="0"/>
                <a:cs typeface="Arial" panose="020B0604020202020204" pitchFamily="34" charset="0"/>
              </a:rPr>
              <a:t>–</a:t>
            </a:r>
            <a:r>
              <a:rPr lang="en-US" sz="1600" b="1" dirty="0">
                <a:solidFill>
                  <a:schemeClr val="tx1"/>
                </a:solidFill>
                <a:latin typeface="Arial" panose="020B0604020202020204" pitchFamily="34" charset="0"/>
                <a:cs typeface="Arial" panose="020B0604020202020204" pitchFamily="34" charset="0"/>
              </a:rPr>
              <a:t> pana in </a:t>
            </a:r>
            <a:r>
              <a:rPr lang="en-US" sz="1600" b="1" dirty="0" smtClean="0">
                <a:solidFill>
                  <a:schemeClr val="tx1"/>
                </a:solidFill>
                <a:latin typeface="Arial" panose="020B0604020202020204" pitchFamily="34" charset="0"/>
                <a:cs typeface="Arial" panose="020B0604020202020204" pitchFamily="34" charset="0"/>
              </a:rPr>
              <a:t>septembrie </a:t>
            </a:r>
            <a:r>
              <a:rPr lang="vi-VN" sz="1600" b="1" dirty="0">
                <a:solidFill>
                  <a:schemeClr val="tx1"/>
                </a:solidFill>
                <a:latin typeface="Arial" panose="020B0604020202020204" pitchFamily="34" charset="0"/>
                <a:cs typeface="Arial" panose="020B0604020202020204" pitchFamily="34" charset="0"/>
              </a:rPr>
              <a:t>2018</a:t>
            </a:r>
          </a:p>
          <a:p>
            <a:pPr algn="just"/>
            <a:r>
              <a:rPr lang="en-US" sz="1600" b="1" dirty="0" smtClean="0">
                <a:solidFill>
                  <a:schemeClr val="tx1"/>
                </a:solidFill>
                <a:latin typeface="Arial" panose="020B0604020202020204" pitchFamily="34" charset="0"/>
                <a:cs typeface="Arial" panose="020B0604020202020204" pitchFamily="34" charset="0"/>
              </a:rPr>
              <a:t>Diferențele </a:t>
            </a:r>
            <a:r>
              <a:rPr lang="en-US" sz="1600" b="1" dirty="0">
                <a:solidFill>
                  <a:schemeClr val="tx1"/>
                </a:solidFill>
                <a:latin typeface="Arial" panose="020B0604020202020204" pitchFamily="34" charset="0"/>
                <a:cs typeface="Arial" panose="020B0604020202020204" pitchFamily="34" charset="0"/>
              </a:rPr>
              <a:t>majore în terminologia </a:t>
            </a:r>
            <a:r>
              <a:rPr lang="en-US" sz="1600" b="1" dirty="0" smtClean="0">
                <a:solidFill>
                  <a:schemeClr val="tx1"/>
                </a:solidFill>
                <a:latin typeface="Arial" panose="020B0604020202020204" pitchFamily="34" charset="0"/>
                <a:cs typeface="Arial" panose="020B0604020202020204" pitchFamily="34" charset="0"/>
              </a:rPr>
              <a:t>dintre vechiul standard  </a:t>
            </a:r>
          </a:p>
          <a:p>
            <a:pPr marL="0" indent="0" algn="just">
              <a:buNone/>
            </a:pPr>
            <a:r>
              <a:rPr lang="en-US" sz="1600" b="1" dirty="0">
                <a:solidFill>
                  <a:schemeClr val="tx1"/>
                </a:solidFill>
                <a:latin typeface="Arial" panose="020B0604020202020204" pitchFamily="34" charset="0"/>
                <a:cs typeface="Arial" panose="020B0604020202020204" pitchFamily="34" charset="0"/>
              </a:rPr>
              <a:t>	</a:t>
            </a:r>
            <a:r>
              <a:rPr lang="en-US" sz="1600" b="1" dirty="0" smtClean="0">
                <a:solidFill>
                  <a:schemeClr val="tx1"/>
                </a:solidFill>
                <a:latin typeface="Arial" panose="020B0604020202020204" pitchFamily="34" charset="0"/>
                <a:cs typeface="Arial" panose="020B0604020202020204" pitchFamily="34" charset="0"/>
              </a:rPr>
              <a:t>ISO 14001</a:t>
            </a:r>
            <a:r>
              <a:rPr lang="en-US" sz="1600" b="1" dirty="0">
                <a:solidFill>
                  <a:schemeClr val="tx1"/>
                </a:solidFill>
                <a:latin typeface="Arial" panose="020B0604020202020204" pitchFamily="34" charset="0"/>
                <a:cs typeface="Arial" panose="020B0604020202020204" pitchFamily="34" charset="0"/>
              </a:rPr>
              <a:t>: 2004 și </a:t>
            </a:r>
            <a:r>
              <a:rPr lang="en-US" sz="1600" b="1" dirty="0" smtClean="0">
                <a:solidFill>
                  <a:schemeClr val="tx1"/>
                </a:solidFill>
                <a:latin typeface="Arial" panose="020B0604020202020204" pitchFamily="34" charset="0"/>
                <a:cs typeface="Arial" panose="020B0604020202020204" pitchFamily="34" charset="0"/>
              </a:rPr>
              <a:t>noul standard ISO 14001</a:t>
            </a:r>
            <a:r>
              <a:rPr lang="en-US" sz="1600" b="1" dirty="0">
                <a:solidFill>
                  <a:schemeClr val="tx1"/>
                </a:solidFill>
                <a:latin typeface="Arial" panose="020B0604020202020204" pitchFamily="34" charset="0"/>
                <a:cs typeface="Arial" panose="020B0604020202020204" pitchFamily="34" charset="0"/>
              </a:rPr>
              <a:t> : </a:t>
            </a:r>
            <a:r>
              <a:rPr lang="en-US" sz="1600" b="1" dirty="0" smtClean="0">
                <a:solidFill>
                  <a:schemeClr val="tx1"/>
                </a:solidFill>
                <a:latin typeface="Arial" panose="020B0604020202020204" pitchFamily="34" charset="0"/>
                <a:cs typeface="Arial" panose="020B0604020202020204" pitchFamily="34" charset="0"/>
              </a:rPr>
              <a:t>2015 sunt:</a:t>
            </a: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900839451"/>
              </p:ext>
            </p:extLst>
          </p:nvPr>
        </p:nvGraphicFramePr>
        <p:xfrm>
          <a:off x="1211283" y="3467592"/>
          <a:ext cx="6662057" cy="3164035"/>
        </p:xfrm>
        <a:graphic>
          <a:graphicData uri="http://schemas.openxmlformats.org/drawingml/2006/table">
            <a:tbl>
              <a:tblPr firstRow="1" firstCol="1" bandRow="1">
                <a:tableStyleId>{5C22544A-7EE6-4342-B048-85BDC9FD1C3A}</a:tableStyleId>
              </a:tblPr>
              <a:tblGrid>
                <a:gridCol w="2986979"/>
                <a:gridCol w="3675078"/>
              </a:tblGrid>
              <a:tr h="234761">
                <a:tc>
                  <a:txBody>
                    <a:bodyPr/>
                    <a:lstStyle/>
                    <a:p>
                      <a:pPr marL="0" marR="0">
                        <a:lnSpc>
                          <a:spcPct val="115000"/>
                        </a:lnSpc>
                        <a:spcBef>
                          <a:spcPts val="0"/>
                        </a:spcBef>
                        <a:spcAft>
                          <a:spcPts val="0"/>
                        </a:spcAft>
                      </a:pPr>
                      <a:r>
                        <a:rPr lang="en-US" sz="1200" b="1" dirty="0">
                          <a:effectLst/>
                        </a:rPr>
                        <a:t>ISO 14001:2004 </a:t>
                      </a:r>
                      <a:endParaRPr lang="en-US" sz="11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effectLst/>
                        </a:rPr>
                        <a:t>Was not defined in ISO 14001:2004</a:t>
                      </a:r>
                      <a:endParaRPr lang="en-US" sz="1100" b="1" dirty="0">
                        <a:effectLst/>
                        <a:latin typeface="Calibri"/>
                        <a:ea typeface="Calibri"/>
                        <a:cs typeface="Times New Roman"/>
                      </a:endParaRPr>
                    </a:p>
                  </a:txBody>
                  <a:tcPr marL="68580" marR="68580" marT="0" marB="0"/>
                </a:tc>
              </a:tr>
              <a:tr h="363056">
                <a:tc>
                  <a:txBody>
                    <a:bodyPr/>
                    <a:lstStyle/>
                    <a:p>
                      <a:pPr marL="0" marR="0">
                        <a:lnSpc>
                          <a:spcPct val="115000"/>
                        </a:lnSpc>
                        <a:spcBef>
                          <a:spcPts val="0"/>
                        </a:spcBef>
                        <a:spcAft>
                          <a:spcPts val="0"/>
                        </a:spcAft>
                      </a:pPr>
                      <a:r>
                        <a:rPr lang="en-US" sz="1200" b="1" dirty="0">
                          <a:effectLst/>
                        </a:rPr>
                        <a:t>Organization </a:t>
                      </a:r>
                      <a:endParaRPr lang="en-US" sz="11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effectLst/>
                        </a:rPr>
                        <a:t>Documented information</a:t>
                      </a:r>
                      <a:endParaRPr lang="en-US" sz="1100" b="1" dirty="0">
                        <a:effectLst/>
                        <a:latin typeface="Calibri"/>
                        <a:ea typeface="Calibri"/>
                        <a:cs typeface="Times New Roman"/>
                      </a:endParaRPr>
                    </a:p>
                  </a:txBody>
                  <a:tcPr marL="68580" marR="68580" marT="0" marB="0"/>
                </a:tc>
              </a:tr>
              <a:tr h="363056">
                <a:tc>
                  <a:txBody>
                    <a:bodyPr/>
                    <a:lstStyle/>
                    <a:p>
                      <a:pPr marL="0" marR="0">
                        <a:lnSpc>
                          <a:spcPct val="115000"/>
                        </a:lnSpc>
                        <a:spcBef>
                          <a:spcPts val="0"/>
                        </a:spcBef>
                        <a:spcAft>
                          <a:spcPts val="0"/>
                        </a:spcAft>
                      </a:pPr>
                      <a:r>
                        <a:rPr lang="en-US" sz="1200" b="1" dirty="0">
                          <a:effectLst/>
                        </a:rPr>
                        <a:t>Interested party </a:t>
                      </a:r>
                      <a:endParaRPr lang="en-US" sz="11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effectLst/>
                        </a:rPr>
                        <a:t>Compliance obligation</a:t>
                      </a:r>
                      <a:endParaRPr lang="en-US" sz="1100" b="1" dirty="0">
                        <a:effectLst/>
                        <a:latin typeface="Calibri"/>
                        <a:ea typeface="Calibri"/>
                        <a:cs typeface="Times New Roman"/>
                      </a:endParaRPr>
                    </a:p>
                  </a:txBody>
                  <a:tcPr marL="68580" marR="68580" marT="0" marB="0"/>
                </a:tc>
              </a:tr>
              <a:tr h="363056">
                <a:tc>
                  <a:txBody>
                    <a:bodyPr/>
                    <a:lstStyle/>
                    <a:p>
                      <a:pPr marL="0" marR="0">
                        <a:lnSpc>
                          <a:spcPct val="115000"/>
                        </a:lnSpc>
                        <a:spcBef>
                          <a:spcPts val="0"/>
                        </a:spcBef>
                        <a:spcAft>
                          <a:spcPts val="0"/>
                        </a:spcAft>
                      </a:pPr>
                      <a:r>
                        <a:rPr lang="en-US" sz="1200" b="1" dirty="0">
                          <a:effectLst/>
                        </a:rPr>
                        <a:t>Environment </a:t>
                      </a:r>
                      <a:endParaRPr lang="en-US" sz="11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effectLst/>
                        </a:rPr>
                        <a:t>Environmental condition</a:t>
                      </a:r>
                      <a:endParaRPr lang="en-US" sz="1100" b="1" dirty="0">
                        <a:effectLst/>
                        <a:latin typeface="Calibri"/>
                        <a:ea typeface="Calibri"/>
                        <a:cs typeface="Times New Roman"/>
                      </a:endParaRPr>
                    </a:p>
                  </a:txBody>
                  <a:tcPr marL="68580" marR="68580" marT="0" marB="0"/>
                </a:tc>
              </a:tr>
              <a:tr h="750938">
                <a:tc>
                  <a:txBody>
                    <a:bodyPr/>
                    <a:lstStyle/>
                    <a:p>
                      <a:pPr marL="0" marR="0">
                        <a:lnSpc>
                          <a:spcPct val="115000"/>
                        </a:lnSpc>
                        <a:spcBef>
                          <a:spcPts val="0"/>
                        </a:spcBef>
                        <a:spcAft>
                          <a:spcPts val="0"/>
                        </a:spcAft>
                      </a:pPr>
                      <a:r>
                        <a:rPr lang="en-US" sz="1200" b="1" dirty="0">
                          <a:effectLst/>
                        </a:rPr>
                        <a:t>Environmental management </a:t>
                      </a:r>
                      <a:endParaRPr lang="en-US" sz="1100" b="1" dirty="0">
                        <a:effectLst/>
                      </a:endParaRPr>
                    </a:p>
                    <a:p>
                      <a:pPr marL="0" marR="0">
                        <a:lnSpc>
                          <a:spcPct val="115000"/>
                        </a:lnSpc>
                        <a:spcBef>
                          <a:spcPts val="0"/>
                        </a:spcBef>
                        <a:spcAft>
                          <a:spcPts val="0"/>
                        </a:spcAft>
                      </a:pPr>
                      <a:r>
                        <a:rPr lang="en-US" sz="1200" b="1" dirty="0">
                          <a:effectLst/>
                        </a:rPr>
                        <a:t>system</a:t>
                      </a:r>
                      <a:endParaRPr lang="en-US" sz="11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effectLst/>
                        </a:rPr>
                        <a:t>Process</a:t>
                      </a:r>
                      <a:endParaRPr lang="en-US" sz="1100" b="1" dirty="0">
                        <a:effectLst/>
                        <a:latin typeface="Calibri"/>
                        <a:ea typeface="Calibri"/>
                        <a:cs typeface="Times New Roman"/>
                      </a:endParaRPr>
                    </a:p>
                  </a:txBody>
                  <a:tcPr marL="68580" marR="68580" marT="0" marB="0"/>
                </a:tc>
              </a:tr>
              <a:tr h="363056">
                <a:tc>
                  <a:txBody>
                    <a:bodyPr/>
                    <a:lstStyle/>
                    <a:p>
                      <a:pPr marL="0" marR="0">
                        <a:lnSpc>
                          <a:spcPct val="115000"/>
                        </a:lnSpc>
                        <a:spcBef>
                          <a:spcPts val="0"/>
                        </a:spcBef>
                        <a:spcAft>
                          <a:spcPts val="0"/>
                        </a:spcAft>
                      </a:pPr>
                      <a:r>
                        <a:rPr lang="en-US" sz="1200" b="1" dirty="0">
                          <a:effectLst/>
                        </a:rPr>
                        <a:t>Corrective action </a:t>
                      </a:r>
                      <a:endParaRPr lang="en-US" sz="11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effectLst/>
                        </a:rPr>
                        <a:t>Top management</a:t>
                      </a:r>
                      <a:endParaRPr lang="en-US" sz="1100" b="1" dirty="0">
                        <a:effectLst/>
                        <a:latin typeface="Calibri"/>
                        <a:ea typeface="Calibri"/>
                        <a:cs typeface="Times New Roman"/>
                      </a:endParaRPr>
                    </a:p>
                  </a:txBody>
                  <a:tcPr marL="68580" marR="68580" marT="0" marB="0"/>
                </a:tc>
              </a:tr>
              <a:tr h="363056">
                <a:tc>
                  <a:txBody>
                    <a:bodyPr/>
                    <a:lstStyle/>
                    <a:p>
                      <a:pPr marL="0" marR="0">
                        <a:lnSpc>
                          <a:spcPct val="115000"/>
                        </a:lnSpc>
                        <a:spcBef>
                          <a:spcPts val="0"/>
                        </a:spcBef>
                        <a:spcAft>
                          <a:spcPts val="0"/>
                        </a:spcAft>
                      </a:pPr>
                      <a:r>
                        <a:rPr lang="en-US" sz="1200" b="1" dirty="0">
                          <a:effectLst/>
                        </a:rPr>
                        <a:t>Continual improvement </a:t>
                      </a:r>
                      <a:endParaRPr lang="en-US" sz="11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effectLst/>
                        </a:rPr>
                        <a:t>Life cycle</a:t>
                      </a:r>
                      <a:endParaRPr lang="en-US" sz="1100" b="1" dirty="0">
                        <a:effectLst/>
                        <a:latin typeface="Calibri"/>
                        <a:ea typeface="Calibri"/>
                        <a:cs typeface="Times New Roman"/>
                      </a:endParaRPr>
                    </a:p>
                  </a:txBody>
                  <a:tcPr marL="68580" marR="68580" marT="0" marB="0"/>
                </a:tc>
              </a:tr>
              <a:tr h="363056">
                <a:tc>
                  <a:txBody>
                    <a:bodyPr/>
                    <a:lstStyle/>
                    <a:p>
                      <a:pPr marL="0" marR="0">
                        <a:lnSpc>
                          <a:spcPct val="115000"/>
                        </a:lnSpc>
                        <a:spcBef>
                          <a:spcPts val="0"/>
                        </a:spcBef>
                        <a:spcAft>
                          <a:spcPts val="0"/>
                        </a:spcAft>
                      </a:pPr>
                      <a:r>
                        <a:rPr lang="en-US" sz="1200" b="1" dirty="0">
                          <a:effectLst/>
                        </a:rPr>
                        <a:t> </a:t>
                      </a:r>
                      <a:endParaRPr lang="en-US" sz="11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effectLst/>
                        </a:rPr>
                        <a:t>Risk</a:t>
                      </a:r>
                      <a:endParaRPr lang="en-US" sz="1100" b="1"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776027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fontScale="77500" lnSpcReduction="20000"/>
          </a:bodyPr>
          <a:lstStyle/>
          <a:p>
            <a:endParaRPr lang="en-US" dirty="0" smtClean="0"/>
          </a:p>
          <a:p>
            <a:pPr algn="just"/>
            <a:r>
              <a:rPr lang="en-US" sz="2300" b="1" dirty="0" smtClean="0">
                <a:solidFill>
                  <a:srgbClr val="7030A0"/>
                </a:solidFill>
                <a:latin typeface="Arial" panose="020B0604020202020204" pitchFamily="34" charset="0"/>
                <a:cs typeface="Arial" panose="020B0604020202020204" pitchFamily="34" charset="0"/>
              </a:rPr>
              <a:t>Principalele imbunatatiri aduse de standardul ISO 14001:2015 au avut ca tinta urmatoarele puncte:</a:t>
            </a:r>
            <a:endParaRPr lang="en-US" sz="2300" b="1" dirty="0">
              <a:solidFill>
                <a:srgbClr val="7030A0"/>
              </a:solidFill>
              <a:latin typeface="Arial" panose="020B0604020202020204" pitchFamily="34" charset="0"/>
              <a:cs typeface="Arial" panose="020B0604020202020204" pitchFamily="34" charset="0"/>
            </a:endParaRPr>
          </a:p>
          <a:p>
            <a:pPr algn="just"/>
            <a:endParaRPr lang="en-US" sz="2300" b="1" dirty="0">
              <a:solidFill>
                <a:schemeClr val="tx1"/>
              </a:solidFill>
              <a:latin typeface="Arial" panose="020B0604020202020204" pitchFamily="34" charset="0"/>
              <a:cs typeface="Arial" panose="020B0604020202020204" pitchFamily="34" charset="0"/>
            </a:endParaRPr>
          </a:p>
          <a:p>
            <a:pPr algn="just"/>
            <a:r>
              <a:rPr lang="en-US" sz="2300" b="1" dirty="0">
                <a:solidFill>
                  <a:schemeClr val="tx1"/>
                </a:solidFill>
                <a:latin typeface="Arial" panose="020B0604020202020204" pitchFamily="34" charset="0"/>
                <a:cs typeface="Arial" panose="020B0604020202020204" pitchFamily="34" charset="0"/>
              </a:rPr>
              <a:t>m</a:t>
            </a:r>
            <a:r>
              <a:rPr lang="vi-VN" sz="2300" b="1" dirty="0" smtClean="0">
                <a:solidFill>
                  <a:schemeClr val="tx1"/>
                </a:solidFill>
                <a:latin typeface="Arial" panose="020B0604020202020204" pitchFamily="34" charset="0"/>
                <a:cs typeface="Arial" panose="020B0604020202020204" pitchFamily="34" charset="0"/>
              </a:rPr>
              <a:t>anagementul </a:t>
            </a:r>
            <a:r>
              <a:rPr lang="vi-VN" sz="2300" b="1" dirty="0">
                <a:solidFill>
                  <a:schemeClr val="tx1"/>
                </a:solidFill>
                <a:latin typeface="Arial" panose="020B0604020202020204" pitchFamily="34" charset="0"/>
                <a:cs typeface="Arial" panose="020B0604020202020204" pitchFamily="34" charset="0"/>
              </a:rPr>
              <a:t>mediului să fie mai proeminent în </a:t>
            </a:r>
            <a:r>
              <a:rPr lang="en-US" sz="2300" b="1" dirty="0" smtClean="0">
                <a:solidFill>
                  <a:schemeClr val="tx1"/>
                </a:solidFill>
                <a:latin typeface="Arial" panose="020B0604020202020204" pitchFamily="34" charset="0"/>
                <a:cs typeface="Arial" panose="020B0604020202020204" pitchFamily="34" charset="0"/>
              </a:rPr>
              <a:t>strategia</a:t>
            </a:r>
            <a:r>
              <a:rPr lang="vi-VN" sz="2300" b="1" dirty="0" smtClean="0">
                <a:solidFill>
                  <a:schemeClr val="tx1"/>
                </a:solidFill>
                <a:latin typeface="Arial" panose="020B0604020202020204" pitchFamily="34" charset="0"/>
                <a:cs typeface="Arial" panose="020B0604020202020204" pitchFamily="34" charset="0"/>
              </a:rPr>
              <a:t> organizației</a:t>
            </a:r>
            <a:r>
              <a:rPr lang="en-US" sz="2300" b="1" dirty="0" smtClean="0">
                <a:solidFill>
                  <a:schemeClr val="tx1"/>
                </a:solidFill>
                <a:latin typeface="Arial" panose="020B0604020202020204" pitchFamily="34" charset="0"/>
                <a:cs typeface="Arial" panose="020B0604020202020204" pitchFamily="34" charset="0"/>
              </a:rPr>
              <a:t>;</a:t>
            </a:r>
            <a:endParaRPr lang="en-US" sz="2300" b="1" dirty="0">
              <a:solidFill>
                <a:schemeClr val="tx1"/>
              </a:solidFill>
              <a:latin typeface="Arial" panose="020B0604020202020204" pitchFamily="34" charset="0"/>
              <a:cs typeface="Arial" panose="020B0604020202020204" pitchFamily="34" charset="0"/>
            </a:endParaRPr>
          </a:p>
          <a:p>
            <a:pPr algn="just"/>
            <a:r>
              <a:rPr lang="it-IT" sz="2300" b="1" dirty="0">
                <a:solidFill>
                  <a:schemeClr val="tx1"/>
                </a:solidFill>
                <a:latin typeface="Arial" panose="020B0604020202020204" pitchFamily="34" charset="0"/>
                <a:cs typeface="Arial" panose="020B0604020202020204" pitchFamily="34" charset="0"/>
              </a:rPr>
              <a:t>o</a:t>
            </a:r>
            <a:r>
              <a:rPr lang="it-IT" sz="2300" b="1" dirty="0" smtClean="0">
                <a:solidFill>
                  <a:schemeClr val="tx1"/>
                </a:solidFill>
                <a:latin typeface="Arial" panose="020B0604020202020204" pitchFamily="34" charset="0"/>
                <a:cs typeface="Arial" panose="020B0604020202020204" pitchFamily="34" charset="0"/>
              </a:rPr>
              <a:t> angajare </a:t>
            </a:r>
            <a:r>
              <a:rPr lang="it-IT" sz="2300" b="1" dirty="0">
                <a:solidFill>
                  <a:schemeClr val="tx1"/>
                </a:solidFill>
                <a:latin typeface="Arial" panose="020B0604020202020204" pitchFamily="34" charset="0"/>
                <a:cs typeface="Arial" panose="020B0604020202020204" pitchFamily="34" charset="0"/>
              </a:rPr>
              <a:t>mai mare din partea </a:t>
            </a:r>
            <a:r>
              <a:rPr lang="it-IT" sz="2300" b="1" dirty="0" smtClean="0">
                <a:solidFill>
                  <a:schemeClr val="tx1"/>
                </a:solidFill>
                <a:latin typeface="Arial" panose="020B0604020202020204" pitchFamily="34" charset="0"/>
                <a:cs typeface="Arial" panose="020B0604020202020204" pitchFamily="34" charset="0"/>
              </a:rPr>
              <a:t>conducerii privind managementul de mediu;</a:t>
            </a:r>
            <a:endParaRPr lang="en-US" sz="2300" b="1" dirty="0">
              <a:solidFill>
                <a:schemeClr val="tx1"/>
              </a:solidFill>
              <a:latin typeface="Arial" panose="020B0604020202020204" pitchFamily="34" charset="0"/>
              <a:cs typeface="Arial" panose="020B0604020202020204" pitchFamily="34" charset="0"/>
            </a:endParaRPr>
          </a:p>
          <a:p>
            <a:pPr algn="just"/>
            <a:r>
              <a:rPr lang="en-US" sz="2300" b="1" dirty="0" smtClean="0">
                <a:solidFill>
                  <a:schemeClr val="tx1"/>
                </a:solidFill>
                <a:latin typeface="Arial" panose="020B0604020202020204" pitchFamily="34" charset="0"/>
                <a:cs typeface="Arial" panose="020B0604020202020204" pitchFamily="34" charset="0"/>
              </a:rPr>
              <a:t>i</a:t>
            </a:r>
            <a:r>
              <a:rPr lang="vi-VN" sz="2300" b="1" dirty="0" smtClean="0">
                <a:solidFill>
                  <a:schemeClr val="tx1"/>
                </a:solidFill>
                <a:latin typeface="Arial" panose="020B0604020202020204" pitchFamily="34" charset="0"/>
                <a:cs typeface="Arial" panose="020B0604020202020204" pitchFamily="34" charset="0"/>
              </a:rPr>
              <a:t>mplementarea </a:t>
            </a:r>
            <a:r>
              <a:rPr lang="vi-VN" sz="2300" b="1" dirty="0">
                <a:solidFill>
                  <a:schemeClr val="tx1"/>
                </a:solidFill>
                <a:latin typeface="Arial" panose="020B0604020202020204" pitchFamily="34" charset="0"/>
                <a:cs typeface="Arial" panose="020B0604020202020204" pitchFamily="34" charset="0"/>
              </a:rPr>
              <a:t>unor inițiative proactive pentru protejarea mediului înconjurător împotriva </a:t>
            </a:r>
            <a:r>
              <a:rPr lang="vi-VN" sz="2300" b="1" dirty="0">
                <a:solidFill>
                  <a:srgbClr val="0070C0"/>
                </a:solidFill>
                <a:latin typeface="Arial" panose="020B0604020202020204" pitchFamily="34" charset="0"/>
                <a:cs typeface="Arial" panose="020B0604020202020204" pitchFamily="34" charset="0"/>
              </a:rPr>
              <a:t>daunelor</a:t>
            </a:r>
            <a:r>
              <a:rPr lang="vi-VN" sz="2300" b="1" dirty="0">
                <a:solidFill>
                  <a:schemeClr val="tx1"/>
                </a:solidFill>
                <a:latin typeface="Arial" panose="020B0604020202020204" pitchFamily="34" charset="0"/>
                <a:cs typeface="Arial" panose="020B0604020202020204" pitchFamily="34" charset="0"/>
              </a:rPr>
              <a:t> și a degradării, cum ar fi utilizarea durabilă a resurselor și atenuarea schimbărilor </a:t>
            </a:r>
            <a:r>
              <a:rPr lang="vi-VN" sz="2300" b="1" dirty="0" smtClean="0">
                <a:solidFill>
                  <a:schemeClr val="tx1"/>
                </a:solidFill>
                <a:latin typeface="Arial" panose="020B0604020202020204" pitchFamily="34" charset="0"/>
                <a:cs typeface="Arial" panose="020B0604020202020204" pitchFamily="34" charset="0"/>
              </a:rPr>
              <a:t>climatice</a:t>
            </a:r>
            <a:r>
              <a:rPr lang="en-US" sz="2300" b="1" dirty="0" smtClean="0">
                <a:solidFill>
                  <a:schemeClr val="tx1"/>
                </a:solidFill>
                <a:latin typeface="Arial" panose="020B0604020202020204" pitchFamily="34" charset="0"/>
                <a:cs typeface="Arial" panose="020B0604020202020204" pitchFamily="34" charset="0"/>
              </a:rPr>
              <a:t>;</a:t>
            </a:r>
          </a:p>
          <a:p>
            <a:pPr algn="just"/>
            <a:r>
              <a:rPr lang="en-US" sz="2300" b="1" dirty="0" smtClean="0">
                <a:solidFill>
                  <a:schemeClr val="tx1"/>
                </a:solidFill>
                <a:latin typeface="Arial" panose="020B0604020202020204" pitchFamily="34" charset="0"/>
                <a:cs typeface="Arial" panose="020B0604020202020204" pitchFamily="34" charset="0"/>
              </a:rPr>
              <a:t>c</a:t>
            </a:r>
            <a:r>
              <a:rPr lang="vi-VN" sz="2300" b="1" dirty="0" smtClean="0">
                <a:solidFill>
                  <a:schemeClr val="tx1"/>
                </a:solidFill>
                <a:latin typeface="Arial" panose="020B0604020202020204" pitchFamily="34" charset="0"/>
                <a:cs typeface="Arial" panose="020B0604020202020204" pitchFamily="34" charset="0"/>
              </a:rPr>
              <a:t>oncentrarea </a:t>
            </a:r>
            <a:r>
              <a:rPr lang="vi-VN" sz="2300" b="1" dirty="0">
                <a:solidFill>
                  <a:schemeClr val="tx1"/>
                </a:solidFill>
                <a:latin typeface="Arial" panose="020B0604020202020204" pitchFamily="34" charset="0"/>
                <a:cs typeface="Arial" panose="020B0604020202020204" pitchFamily="34" charset="0"/>
              </a:rPr>
              <a:t>asupra </a:t>
            </a:r>
            <a:r>
              <a:rPr lang="en-US" sz="2300" b="1" dirty="0" smtClean="0">
                <a:solidFill>
                  <a:srgbClr val="0070C0"/>
                </a:solidFill>
                <a:latin typeface="Arial" panose="020B0604020202020204" pitchFamily="34" charset="0"/>
                <a:cs typeface="Arial" panose="020B0604020202020204" pitchFamily="34" charset="0"/>
              </a:rPr>
              <a:t>,,life-cycle thinking”</a:t>
            </a:r>
            <a:r>
              <a:rPr lang="vi-VN" sz="2300" b="1" dirty="0" smtClean="0">
                <a:solidFill>
                  <a:srgbClr val="0070C0"/>
                </a:solidFill>
                <a:latin typeface="Arial" panose="020B0604020202020204" pitchFamily="34" charset="0"/>
                <a:cs typeface="Arial" panose="020B0604020202020204" pitchFamily="34" charset="0"/>
              </a:rPr>
              <a:t> </a:t>
            </a:r>
            <a:r>
              <a:rPr lang="vi-VN" sz="2300" b="1" dirty="0">
                <a:solidFill>
                  <a:schemeClr val="tx1"/>
                </a:solidFill>
                <a:latin typeface="Arial" panose="020B0604020202020204" pitchFamily="34" charset="0"/>
                <a:cs typeface="Arial" panose="020B0604020202020204" pitchFamily="34" charset="0"/>
              </a:rPr>
              <a:t>pentru a asigura luarea în considerare a aspectelor de mediu de la dezvoltare până la sfârșitul </a:t>
            </a:r>
            <a:r>
              <a:rPr lang="vi-VN" sz="2300" b="1" dirty="0" smtClean="0">
                <a:solidFill>
                  <a:schemeClr val="tx1"/>
                </a:solidFill>
                <a:latin typeface="Arial" panose="020B0604020202020204" pitchFamily="34" charset="0"/>
                <a:cs typeface="Arial" panose="020B0604020202020204" pitchFamily="34" charset="0"/>
              </a:rPr>
              <a:t>vieții</a:t>
            </a:r>
            <a:r>
              <a:rPr lang="en-US" sz="2300" b="1" dirty="0" smtClean="0">
                <a:solidFill>
                  <a:schemeClr val="tx1"/>
                </a:solidFill>
                <a:latin typeface="Arial" panose="020B0604020202020204" pitchFamily="34" charset="0"/>
                <a:cs typeface="Arial" panose="020B0604020202020204" pitchFamily="34" charset="0"/>
              </a:rPr>
              <a:t>;</a:t>
            </a:r>
            <a:endParaRPr lang="en-US" sz="2300" b="1" dirty="0">
              <a:solidFill>
                <a:schemeClr val="tx1"/>
              </a:solidFill>
              <a:latin typeface="Arial" panose="020B0604020202020204" pitchFamily="34" charset="0"/>
              <a:cs typeface="Arial" panose="020B0604020202020204" pitchFamily="34" charset="0"/>
            </a:endParaRPr>
          </a:p>
          <a:p>
            <a:pPr algn="just"/>
            <a:r>
              <a:rPr lang="it-IT" sz="2300" b="1" dirty="0" smtClean="0">
                <a:solidFill>
                  <a:schemeClr val="tx1"/>
                </a:solidFill>
                <a:latin typeface="Arial" panose="020B0604020202020204" pitchFamily="34" charset="0"/>
                <a:cs typeface="Arial" panose="020B0604020202020204" pitchFamily="34" charset="0"/>
              </a:rPr>
              <a:t>adăugarea </a:t>
            </a:r>
            <a:r>
              <a:rPr lang="it-IT" sz="2300" b="1" dirty="0">
                <a:solidFill>
                  <a:schemeClr val="tx1"/>
                </a:solidFill>
                <a:latin typeface="Arial" panose="020B0604020202020204" pitchFamily="34" charset="0"/>
                <a:cs typeface="Arial" panose="020B0604020202020204" pitchFamily="34" charset="0"/>
              </a:rPr>
              <a:t>unei strategii de comunicare axate pe părțile </a:t>
            </a:r>
            <a:r>
              <a:rPr lang="it-IT" sz="2300" b="1" dirty="0" smtClean="0">
                <a:solidFill>
                  <a:schemeClr val="tx1"/>
                </a:solidFill>
                <a:latin typeface="Arial" panose="020B0604020202020204" pitchFamily="34" charset="0"/>
                <a:cs typeface="Arial" panose="020B0604020202020204" pitchFamily="34" charset="0"/>
              </a:rPr>
              <a:t>interesate;</a:t>
            </a:r>
            <a:endParaRPr lang="en-US" sz="2300" b="1" dirty="0" smtClean="0">
              <a:solidFill>
                <a:schemeClr val="tx1"/>
              </a:solidFill>
              <a:latin typeface="Arial" panose="020B0604020202020204" pitchFamily="34" charset="0"/>
              <a:cs typeface="Arial" panose="020B0604020202020204" pitchFamily="34" charset="0"/>
            </a:endParaRPr>
          </a:p>
          <a:p>
            <a:pPr algn="just"/>
            <a:r>
              <a:rPr lang="en-US" sz="2300" b="1" dirty="0" smtClean="0">
                <a:solidFill>
                  <a:schemeClr val="tx1"/>
                </a:solidFill>
                <a:latin typeface="Arial" panose="020B0604020202020204" pitchFamily="34" charset="0"/>
                <a:cs typeface="Arial" panose="020B0604020202020204" pitchFamily="34" charset="0"/>
              </a:rPr>
              <a:t>d</a:t>
            </a:r>
            <a:r>
              <a:rPr lang="vi-VN" sz="2300" b="1" dirty="0" smtClean="0">
                <a:solidFill>
                  <a:schemeClr val="tx1"/>
                </a:solidFill>
                <a:latin typeface="Arial" panose="020B0604020202020204" pitchFamily="34" charset="0"/>
                <a:cs typeface="Arial" panose="020B0604020202020204" pitchFamily="34" charset="0"/>
              </a:rPr>
              <a:t>e </a:t>
            </a:r>
            <a:r>
              <a:rPr lang="vi-VN" sz="2300" b="1" dirty="0">
                <a:solidFill>
                  <a:schemeClr val="tx1"/>
                </a:solidFill>
                <a:latin typeface="Arial" panose="020B0604020202020204" pitchFamily="34" charset="0"/>
                <a:cs typeface="Arial" panose="020B0604020202020204" pitchFamily="34" charset="0"/>
              </a:rPr>
              <a:t>asemenea, permite integrarea mai ușoară în alte sisteme de management datorită aceleiași structuri, termeni și definiții.</a:t>
            </a:r>
            <a:endParaRPr lang="en-US" sz="2300" b="1" dirty="0" smtClean="0">
              <a:solidFill>
                <a:schemeClr val="tx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730771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a:bodyPr>
          <a:lstStyle/>
          <a:p>
            <a:r>
              <a:rPr lang="en-US" b="1" dirty="0" smtClean="0">
                <a:solidFill>
                  <a:srgbClr val="7030A0"/>
                </a:solidFill>
                <a:latin typeface="Arial" panose="020B0604020202020204" pitchFamily="34" charset="0"/>
                <a:cs typeface="Arial" panose="020B0604020202020204" pitchFamily="34" charset="0"/>
              </a:rPr>
              <a:t>Implementarea standardului ISO </a:t>
            </a:r>
            <a:r>
              <a:rPr lang="en-US" b="1" dirty="0">
                <a:solidFill>
                  <a:srgbClr val="7030A0"/>
                </a:solidFill>
                <a:latin typeface="Arial" panose="020B0604020202020204" pitchFamily="34" charset="0"/>
                <a:cs typeface="Arial" panose="020B0604020202020204" pitchFamily="34" charset="0"/>
              </a:rPr>
              <a:t>14001:2015  </a:t>
            </a:r>
            <a:r>
              <a:rPr lang="en-US" b="1" dirty="0" smtClean="0">
                <a:solidFill>
                  <a:schemeClr val="tx1"/>
                </a:solidFill>
                <a:latin typeface="Arial" panose="020B0604020202020204" pitchFamily="34" charset="0"/>
                <a:cs typeface="Arial" panose="020B0604020202020204" pitchFamily="34" charset="0"/>
              </a:rPr>
              <a:t>implica ca in perioada </a:t>
            </a:r>
            <a:r>
              <a:rPr lang="en-US" b="1" dirty="0">
                <a:solidFill>
                  <a:schemeClr val="tx1"/>
                </a:solidFill>
                <a:latin typeface="Arial" panose="020B0604020202020204" pitchFamily="34" charset="0"/>
                <a:cs typeface="Arial" panose="020B0604020202020204" pitchFamily="34" charset="0"/>
              </a:rPr>
              <a:t>de </a:t>
            </a:r>
            <a:r>
              <a:rPr lang="en-US" b="1" dirty="0" smtClean="0">
                <a:solidFill>
                  <a:schemeClr val="tx1"/>
                </a:solidFill>
                <a:latin typeface="Arial" panose="020B0604020202020204" pitchFamily="34" charset="0"/>
                <a:cs typeface="Arial" panose="020B0604020202020204" pitchFamily="34" charset="0"/>
              </a:rPr>
              <a:t>tranzitie </a:t>
            </a:r>
            <a:r>
              <a:rPr lang="en-US" b="1" dirty="0">
                <a:solidFill>
                  <a:schemeClr val="tx1"/>
                </a:solidFill>
                <a:latin typeface="Arial" panose="020B0604020202020204" pitchFamily="34" charset="0"/>
                <a:cs typeface="Arial" panose="020B0604020202020204" pitchFamily="34" charset="0"/>
              </a:rPr>
              <a:t>de 3 ani de la data publicarii standardului (toamna anului </a:t>
            </a:r>
            <a:r>
              <a:rPr lang="en-US" b="1" dirty="0" smtClean="0">
                <a:solidFill>
                  <a:schemeClr val="tx1"/>
                </a:solidFill>
                <a:latin typeface="Arial" panose="020B0604020202020204" pitchFamily="34" charset="0"/>
                <a:cs typeface="Arial" panose="020B0604020202020204" pitchFamily="34" charset="0"/>
              </a:rPr>
              <a:t>2015) sa fie realizate urmatoarele:</a:t>
            </a:r>
            <a:r>
              <a:rPr lang="en-US" b="1" dirty="0">
                <a:solidFill>
                  <a:schemeClr val="tx1"/>
                </a:solidFill>
                <a:latin typeface="Arial" panose="020B0604020202020204" pitchFamily="34" charset="0"/>
                <a:cs typeface="Arial" panose="020B0604020202020204" pitchFamily="34" charset="0"/>
              </a:rPr>
              <a:t/>
            </a:r>
            <a:br>
              <a:rPr lang="en-US" b="1" dirty="0">
                <a:solidFill>
                  <a:schemeClr val="tx1"/>
                </a:solidFill>
                <a:latin typeface="Arial" panose="020B0604020202020204" pitchFamily="34" charset="0"/>
                <a:cs typeface="Arial" panose="020B0604020202020204" pitchFamily="34" charset="0"/>
              </a:rPr>
            </a:br>
            <a:r>
              <a:rPr lang="en-US" b="1" dirty="0">
                <a:solidFill>
                  <a:schemeClr val="tx1"/>
                </a:solidFill>
                <a:latin typeface="Arial" panose="020B0604020202020204" pitchFamily="34" charset="0"/>
                <a:cs typeface="Arial" panose="020B0604020202020204" pitchFamily="34" charset="0"/>
              </a:rPr>
              <a:t> </a:t>
            </a:r>
          </a:p>
          <a:p>
            <a:pPr lvl="0" algn="just"/>
            <a:r>
              <a:rPr lang="en-US" b="1" dirty="0" smtClean="0">
                <a:solidFill>
                  <a:schemeClr val="tx1"/>
                </a:solidFill>
                <a:latin typeface="Arial" panose="020B0604020202020204" pitchFamily="34" charset="0"/>
                <a:cs typeface="Arial" panose="020B0604020202020204" pitchFamily="34" charset="0"/>
              </a:rPr>
              <a:t>identificarea tuturor aspectelor </a:t>
            </a:r>
            <a:r>
              <a:rPr lang="en-US" b="1" dirty="0">
                <a:solidFill>
                  <a:schemeClr val="tx1"/>
                </a:solidFill>
                <a:latin typeface="Arial" panose="020B0604020202020204" pitchFamily="34" charset="0"/>
                <a:cs typeface="Arial" panose="020B0604020202020204" pitchFamily="34" charset="0"/>
              </a:rPr>
              <a:t>de mediu ale activitatilor sale</a:t>
            </a:r>
            <a:r>
              <a:rPr lang="en-US" b="1" dirty="0" smtClean="0">
                <a:solidFill>
                  <a:schemeClr val="tx1"/>
                </a:solidFill>
                <a:latin typeface="Arial" panose="020B0604020202020204" pitchFamily="34" charset="0"/>
                <a:cs typeface="Arial" panose="020B0604020202020204" pitchFamily="34" charset="0"/>
              </a:rPr>
              <a:t>;</a:t>
            </a:r>
          </a:p>
          <a:p>
            <a:pPr lvl="0" algn="just"/>
            <a:endParaRPr lang="en-US" b="1" dirty="0">
              <a:solidFill>
                <a:schemeClr val="tx1"/>
              </a:solidFill>
              <a:latin typeface="Arial" panose="020B0604020202020204" pitchFamily="34" charset="0"/>
              <a:cs typeface="Arial" panose="020B0604020202020204" pitchFamily="34" charset="0"/>
            </a:endParaRPr>
          </a:p>
          <a:p>
            <a:pPr lvl="0" algn="just"/>
            <a:r>
              <a:rPr lang="en-US" b="1" dirty="0">
                <a:solidFill>
                  <a:schemeClr val="tx1"/>
                </a:solidFill>
                <a:latin typeface="Arial" panose="020B0604020202020204" pitchFamily="34" charset="0"/>
                <a:cs typeface="Arial" panose="020B0604020202020204" pitchFamily="34" charset="0"/>
              </a:rPr>
              <a:t>u</a:t>
            </a:r>
            <a:r>
              <a:rPr lang="en-US" b="1" dirty="0" smtClean="0">
                <a:solidFill>
                  <a:schemeClr val="tx1"/>
                </a:solidFill>
                <a:latin typeface="Arial" panose="020B0604020202020204" pitchFamily="34" charset="0"/>
                <a:cs typeface="Arial" panose="020B0604020202020204" pitchFamily="34" charset="0"/>
              </a:rPr>
              <a:t>tilizarea unei metodologi logice </a:t>
            </a:r>
            <a:r>
              <a:rPr lang="en-US" b="1" dirty="0">
                <a:solidFill>
                  <a:schemeClr val="tx1"/>
                </a:solidFill>
                <a:latin typeface="Arial" panose="020B0604020202020204" pitchFamily="34" charset="0"/>
                <a:cs typeface="Arial" panose="020B0604020202020204" pitchFamily="34" charset="0"/>
              </a:rPr>
              <a:t>si </a:t>
            </a:r>
            <a:r>
              <a:rPr lang="en-US" b="1" dirty="0" smtClean="0">
                <a:solidFill>
                  <a:schemeClr val="tx1"/>
                </a:solidFill>
                <a:latin typeface="Arial" panose="020B0604020202020204" pitchFamily="34" charset="0"/>
                <a:cs typeface="Arial" panose="020B0604020202020204" pitchFamily="34" charset="0"/>
              </a:rPr>
              <a:t>obiective </a:t>
            </a:r>
            <a:r>
              <a:rPr lang="en-US" b="1" dirty="0">
                <a:solidFill>
                  <a:schemeClr val="tx1"/>
                </a:solidFill>
                <a:latin typeface="Arial" panose="020B0604020202020204" pitchFamily="34" charset="0"/>
                <a:cs typeface="Arial" panose="020B0604020202020204" pitchFamily="34" charset="0"/>
              </a:rPr>
              <a:t>pentru a ierarhiza aceste aspecte in ordinea importantei impactului asupra mediului inconjurator</a:t>
            </a:r>
            <a:r>
              <a:rPr lang="en-US" b="1" dirty="0" smtClean="0">
                <a:solidFill>
                  <a:schemeClr val="tx1"/>
                </a:solidFill>
                <a:latin typeface="Arial" panose="020B0604020202020204" pitchFamily="34" charset="0"/>
                <a:cs typeface="Arial" panose="020B0604020202020204" pitchFamily="34" charset="0"/>
              </a:rPr>
              <a:t>;</a:t>
            </a:r>
          </a:p>
          <a:p>
            <a:pPr lvl="0" algn="just"/>
            <a:endParaRPr lang="en-US" b="1" dirty="0">
              <a:solidFill>
                <a:schemeClr val="tx1"/>
              </a:solidFill>
              <a:latin typeface="Arial" panose="020B0604020202020204" pitchFamily="34" charset="0"/>
              <a:cs typeface="Arial" panose="020B0604020202020204" pitchFamily="34" charset="0"/>
            </a:endParaRPr>
          </a:p>
          <a:p>
            <a:pPr lvl="0" algn="just"/>
            <a:r>
              <a:rPr lang="en-US" b="1" dirty="0" smtClean="0">
                <a:solidFill>
                  <a:schemeClr val="tx1"/>
                </a:solidFill>
                <a:latin typeface="Arial" panose="020B0604020202020204" pitchFamily="34" charset="0"/>
                <a:cs typeface="Arial" panose="020B0604020202020204" pitchFamily="34" charset="0"/>
              </a:rPr>
              <a:t>orientarea sistemului </a:t>
            </a:r>
            <a:r>
              <a:rPr lang="en-US" b="1" dirty="0">
                <a:solidFill>
                  <a:schemeClr val="tx1"/>
                </a:solidFill>
                <a:latin typeface="Arial" panose="020B0604020202020204" pitchFamily="34" charset="0"/>
                <a:cs typeface="Arial" panose="020B0604020202020204" pitchFamily="34" charset="0"/>
              </a:rPr>
              <a:t>de management pentru a urmari imbunatatirea si minimizarea unor astfel de impacturi semnificative asupra </a:t>
            </a:r>
            <a:r>
              <a:rPr lang="en-US" b="1" dirty="0" smtClean="0">
                <a:solidFill>
                  <a:schemeClr val="tx1"/>
                </a:solidFill>
                <a:latin typeface="Arial" panose="020B0604020202020204" pitchFamily="34" charset="0"/>
                <a:cs typeface="Arial" panose="020B0604020202020204" pitchFamily="34" charset="0"/>
              </a:rPr>
              <a:t>mediului, deoarece </a:t>
            </a:r>
            <a:r>
              <a:rPr lang="en-US" b="1" dirty="0">
                <a:solidFill>
                  <a:schemeClr val="tx1"/>
                </a:solidFill>
                <a:latin typeface="Arial" panose="020B0604020202020204" pitchFamily="34" charset="0"/>
                <a:cs typeface="Arial" panose="020B0604020202020204" pitchFamily="34" charset="0"/>
              </a:rPr>
              <a:t>p</a:t>
            </a:r>
            <a:r>
              <a:rPr lang="en-US" b="1" dirty="0" smtClean="0">
                <a:solidFill>
                  <a:schemeClr val="tx1"/>
                </a:solidFill>
                <a:latin typeface="Arial" panose="020B0604020202020204" pitchFamily="34" charset="0"/>
                <a:cs typeface="Arial" panose="020B0604020202020204" pitchFamily="34" charset="0"/>
              </a:rPr>
              <a:t>rin </a:t>
            </a:r>
            <a:r>
              <a:rPr lang="en-US" b="1" dirty="0">
                <a:solidFill>
                  <a:schemeClr val="tx1"/>
                </a:solidFill>
                <a:latin typeface="Arial" panose="020B0604020202020204" pitchFamily="34" charset="0"/>
                <a:cs typeface="Arial" panose="020B0604020202020204" pitchFamily="34" charset="0"/>
              </a:rPr>
              <a:t>desfasurarea proceselor sale, prin fabricarea produselor sau furnizarea serviciilor, orice organizatie consuma resurse naturale si utilizeaza surse neregenerabile de </a:t>
            </a:r>
            <a:r>
              <a:rPr lang="en-US" b="1" dirty="0" smtClean="0">
                <a:solidFill>
                  <a:schemeClr val="tx1"/>
                </a:solidFill>
                <a:latin typeface="Arial" panose="020B0604020202020204" pitchFamily="34" charset="0"/>
                <a:cs typeface="Arial" panose="020B0604020202020204" pitchFamily="34" charset="0"/>
              </a:rPr>
              <a:t>energie, dar </a:t>
            </a:r>
            <a:r>
              <a:rPr lang="en-US" b="1" dirty="0">
                <a:solidFill>
                  <a:schemeClr val="tx1"/>
                </a:solidFill>
                <a:latin typeface="Arial" panose="020B0604020202020204" pitchFamily="34" charset="0"/>
                <a:cs typeface="Arial" panose="020B0604020202020204" pitchFamily="34" charset="0"/>
              </a:rPr>
              <a:t>in acelasi timp, </a:t>
            </a:r>
            <a:r>
              <a:rPr lang="en-US" b="1" dirty="0" smtClean="0">
                <a:solidFill>
                  <a:schemeClr val="tx1"/>
                </a:solidFill>
                <a:latin typeface="Arial" panose="020B0604020202020204" pitchFamily="34" charset="0"/>
                <a:cs typeface="Arial" panose="020B0604020202020204" pitchFamily="34" charset="0"/>
              </a:rPr>
              <a:t>genereaza deseuri.</a:t>
            </a:r>
            <a:endParaRPr lang="en-US" b="1" dirty="0">
              <a:solidFill>
                <a:schemeClr val="tx1"/>
              </a:solidFill>
              <a:latin typeface="Arial" panose="020B0604020202020204" pitchFamily="34" charset="0"/>
              <a:cs typeface="Arial" panose="020B0604020202020204" pitchFamily="34" charset="0"/>
            </a:endParaRPr>
          </a:p>
          <a:p>
            <a:endParaRPr lang="en-US" dirty="0" smtClean="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154931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GB" sz="2400" b="1" dirty="0"/>
              <a:t>LEGEA 211/2011 REPUBLICATA PRIVIND REGIMUL DESEURILOR</a:t>
            </a:r>
            <a:endParaRPr lang="en-US" sz="2700" b="1" dirty="0"/>
          </a:p>
        </p:txBody>
      </p:sp>
      <p:sp>
        <p:nvSpPr>
          <p:cNvPr id="3" name="Content Placeholder 2"/>
          <p:cNvSpPr>
            <a:spLocks noGrp="1"/>
          </p:cNvSpPr>
          <p:nvPr>
            <p:ph idx="1"/>
          </p:nvPr>
        </p:nvSpPr>
        <p:spPr>
          <a:xfrm>
            <a:off x="691434" y="1543792"/>
            <a:ext cx="8596668" cy="4952011"/>
          </a:xfrm>
        </p:spPr>
        <p:txBody>
          <a:bodyPr>
            <a:normAutofit fontScale="92500" lnSpcReduction="10000"/>
          </a:bodyPr>
          <a:lstStyle/>
          <a:p>
            <a:endParaRPr lang="en-US" dirty="0" smtClean="0"/>
          </a:p>
          <a:p>
            <a:r>
              <a:rPr lang="en-US" b="1" dirty="0" smtClean="0">
                <a:solidFill>
                  <a:srgbClr val="7030A0"/>
                </a:solidFill>
                <a:latin typeface="Arial" panose="020B0604020202020204" pitchFamily="34" charset="0"/>
                <a:cs typeface="Arial" panose="020B0604020202020204" pitchFamily="34" charset="0"/>
              </a:rPr>
              <a:t>Definitia auditului prevazuta de ISO </a:t>
            </a:r>
            <a:r>
              <a:rPr lang="en-US" b="1" dirty="0">
                <a:solidFill>
                  <a:srgbClr val="7030A0"/>
                </a:solidFill>
                <a:latin typeface="Arial" panose="020B0604020202020204" pitchFamily="34" charset="0"/>
                <a:cs typeface="Arial" panose="020B0604020202020204" pitchFamily="34" charset="0"/>
              </a:rPr>
              <a:t>14001:2015 </a:t>
            </a:r>
            <a:endParaRPr lang="en-US" b="1" dirty="0" smtClean="0">
              <a:solidFill>
                <a:srgbClr val="7030A0"/>
              </a:solidFill>
              <a:latin typeface="Arial" panose="020B0604020202020204" pitchFamily="34" charset="0"/>
              <a:cs typeface="Arial" panose="020B0604020202020204" pitchFamily="34" charset="0"/>
            </a:endParaRPr>
          </a:p>
          <a:p>
            <a:pPr algn="just"/>
            <a:r>
              <a:rPr lang="vi-VN" b="1" dirty="0" smtClean="0">
                <a:solidFill>
                  <a:schemeClr val="tx1"/>
                </a:solidFill>
                <a:latin typeface="Arial" panose="020B0604020202020204" pitchFamily="34" charset="0"/>
                <a:cs typeface="Arial" panose="020B0604020202020204" pitchFamily="34" charset="0"/>
              </a:rPr>
              <a:t>3.4.1</a:t>
            </a:r>
            <a:r>
              <a:rPr lang="vi-VN" b="1" dirty="0">
                <a:solidFill>
                  <a:schemeClr val="tx1"/>
                </a:solidFill>
                <a:latin typeface="Arial" panose="020B0604020202020204" pitchFamily="34" charset="0"/>
                <a:cs typeface="Arial" panose="020B0604020202020204" pitchFamily="34" charset="0"/>
              </a:rPr>
              <a:t>. </a:t>
            </a:r>
            <a:r>
              <a:rPr lang="en-US" b="1" dirty="0" smtClean="0">
                <a:solidFill>
                  <a:schemeClr val="tx1"/>
                </a:solidFill>
                <a:latin typeface="Arial" panose="020B0604020202020204" pitchFamily="34" charset="0"/>
                <a:cs typeface="Arial" panose="020B0604020202020204" pitchFamily="34" charset="0"/>
              </a:rPr>
              <a:t>audit- </a:t>
            </a:r>
            <a:r>
              <a:rPr lang="vi-VN" dirty="0" smtClean="0">
                <a:solidFill>
                  <a:schemeClr val="tx1"/>
                </a:solidFill>
                <a:latin typeface="Arial" panose="020B0604020202020204" pitchFamily="34" charset="0"/>
                <a:cs typeface="Arial" panose="020B0604020202020204" pitchFamily="34" charset="0"/>
              </a:rPr>
              <a:t>un </a:t>
            </a:r>
            <a:r>
              <a:rPr lang="vi-VN" dirty="0">
                <a:solidFill>
                  <a:schemeClr val="tx1"/>
                </a:solidFill>
                <a:latin typeface="Arial" panose="020B0604020202020204" pitchFamily="34" charset="0"/>
                <a:cs typeface="Arial" panose="020B0604020202020204" pitchFamily="34" charset="0"/>
              </a:rPr>
              <a:t>proces sistematic, independent </a:t>
            </a:r>
            <a:r>
              <a:rPr lang="vi-VN" dirty="0" smtClean="0">
                <a:solidFill>
                  <a:schemeClr val="tx1"/>
                </a:solidFill>
                <a:latin typeface="Arial" panose="020B0604020202020204" pitchFamily="34" charset="0"/>
                <a:cs typeface="Arial" panose="020B0604020202020204" pitchFamily="34" charset="0"/>
              </a:rPr>
              <a:t>și</a:t>
            </a:r>
            <a:r>
              <a:rPr lang="en-US" dirty="0" smtClean="0">
                <a:solidFill>
                  <a:schemeClr val="tx1"/>
                </a:solidFill>
                <a:latin typeface="Arial" panose="020B0604020202020204" pitchFamily="34" charset="0"/>
                <a:cs typeface="Arial" panose="020B0604020202020204" pitchFamily="34" charset="0"/>
              </a:rPr>
              <a:t> </a:t>
            </a:r>
            <a:r>
              <a:rPr lang="vi-VN" dirty="0" smtClean="0">
                <a:solidFill>
                  <a:schemeClr val="tx1"/>
                </a:solidFill>
                <a:latin typeface="Arial" panose="020B0604020202020204" pitchFamily="34" charset="0"/>
                <a:cs typeface="Arial" panose="020B0604020202020204" pitchFamily="34" charset="0"/>
              </a:rPr>
              <a:t>documentat </a:t>
            </a:r>
            <a:r>
              <a:rPr lang="vi-VN" dirty="0">
                <a:solidFill>
                  <a:schemeClr val="tx1"/>
                </a:solidFill>
                <a:latin typeface="Arial" panose="020B0604020202020204" pitchFamily="34" charset="0"/>
                <a:cs typeface="Arial" panose="020B0604020202020204" pitchFamily="34" charset="0"/>
              </a:rPr>
              <a:t>(3.3.5) pentru obținerea probelor de audit și evaluarea obiectivă pentru a determina măsura în care sunt îndeplinite criteriile de </a:t>
            </a:r>
            <a:r>
              <a:rPr lang="vi-VN" dirty="0" smtClean="0">
                <a:solidFill>
                  <a:schemeClr val="tx1"/>
                </a:solidFill>
                <a:latin typeface="Arial" panose="020B0604020202020204" pitchFamily="34" charset="0"/>
                <a:cs typeface="Arial" panose="020B0604020202020204" pitchFamily="34" charset="0"/>
              </a:rPr>
              <a:t>audit</a:t>
            </a:r>
            <a:r>
              <a:rPr lang="en-US" dirty="0" smtClean="0">
                <a:solidFill>
                  <a:schemeClr val="tx1"/>
                </a:solidFill>
                <a:latin typeface="Arial" panose="020B0604020202020204" pitchFamily="34" charset="0"/>
                <a:cs typeface="Arial" panose="020B0604020202020204" pitchFamily="34" charset="0"/>
              </a:rPr>
              <a:t>.</a:t>
            </a:r>
            <a:endParaRPr lang="en-US" dirty="0">
              <a:solidFill>
                <a:schemeClr val="tx1"/>
              </a:solidFill>
              <a:latin typeface="Arial" panose="020B0604020202020204" pitchFamily="34" charset="0"/>
              <a:cs typeface="Arial" panose="020B0604020202020204" pitchFamily="34" charset="0"/>
            </a:endParaRPr>
          </a:p>
          <a:p>
            <a:pPr algn="just"/>
            <a:r>
              <a:rPr lang="vi-VN" b="1" dirty="0" smtClean="0">
                <a:solidFill>
                  <a:schemeClr val="tx1"/>
                </a:solidFill>
                <a:latin typeface="Arial" panose="020B0604020202020204" pitchFamily="34" charset="0"/>
                <a:cs typeface="Arial" panose="020B0604020202020204" pitchFamily="34" charset="0"/>
              </a:rPr>
              <a:t>Un </a:t>
            </a:r>
            <a:r>
              <a:rPr lang="vi-VN" b="1" dirty="0">
                <a:solidFill>
                  <a:schemeClr val="tx1"/>
                </a:solidFill>
                <a:latin typeface="Arial" panose="020B0604020202020204" pitchFamily="34" charset="0"/>
                <a:cs typeface="Arial" panose="020B0604020202020204" pitchFamily="34" charset="0"/>
              </a:rPr>
              <a:t>audit intern </a:t>
            </a:r>
            <a:r>
              <a:rPr lang="vi-VN" dirty="0">
                <a:solidFill>
                  <a:schemeClr val="tx1"/>
                </a:solidFill>
                <a:latin typeface="Arial" panose="020B0604020202020204" pitchFamily="34" charset="0"/>
                <a:cs typeface="Arial" panose="020B0604020202020204" pitchFamily="34" charset="0"/>
              </a:rPr>
              <a:t>este efectuat de organizație (3.1.4) sau de o parte externă în numele său</a:t>
            </a:r>
            <a:r>
              <a:rPr lang="vi-VN" dirty="0" smtClean="0">
                <a:solidFill>
                  <a:schemeClr val="tx1"/>
                </a:solidFill>
                <a:latin typeface="Arial" panose="020B0604020202020204" pitchFamily="34" charset="0"/>
                <a:cs typeface="Arial" panose="020B0604020202020204" pitchFamily="34" charset="0"/>
              </a:rPr>
              <a:t>.</a:t>
            </a:r>
            <a:endParaRPr lang="en-US" dirty="0" smtClean="0">
              <a:solidFill>
                <a:schemeClr val="tx1"/>
              </a:solidFill>
              <a:latin typeface="Arial" panose="020B0604020202020204" pitchFamily="34" charset="0"/>
              <a:cs typeface="Arial" panose="020B0604020202020204" pitchFamily="34" charset="0"/>
            </a:endParaRPr>
          </a:p>
          <a:p>
            <a:pPr algn="just"/>
            <a:r>
              <a:rPr lang="fr-FR" dirty="0">
                <a:solidFill>
                  <a:schemeClr val="tx1"/>
                </a:solidFill>
                <a:latin typeface="Arial" panose="020B0604020202020204" pitchFamily="34" charset="0"/>
                <a:cs typeface="Arial" panose="020B0604020202020204" pitchFamily="34" charset="0"/>
              </a:rPr>
              <a:t>Un audit poate fi un audit </a:t>
            </a:r>
            <a:r>
              <a:rPr lang="fr-FR" b="1" dirty="0">
                <a:solidFill>
                  <a:schemeClr val="tx1"/>
                </a:solidFill>
                <a:latin typeface="Arial" panose="020B0604020202020204" pitchFamily="34" charset="0"/>
                <a:cs typeface="Arial" panose="020B0604020202020204" pitchFamily="34" charset="0"/>
              </a:rPr>
              <a:t>combinat</a:t>
            </a:r>
            <a:r>
              <a:rPr lang="fr-FR" dirty="0">
                <a:solidFill>
                  <a:schemeClr val="tx1"/>
                </a:solidFill>
                <a:latin typeface="Arial" panose="020B0604020202020204" pitchFamily="34" charset="0"/>
                <a:cs typeface="Arial" panose="020B0604020202020204" pitchFamily="34" charset="0"/>
              </a:rPr>
              <a:t> (combinând două sau mai multe discipline).</a:t>
            </a:r>
            <a:endParaRPr lang="en-US" dirty="0">
              <a:solidFill>
                <a:schemeClr val="tx1"/>
              </a:solidFill>
              <a:latin typeface="Arial" panose="020B0604020202020204" pitchFamily="34" charset="0"/>
              <a:cs typeface="Arial" panose="020B0604020202020204" pitchFamily="34" charset="0"/>
            </a:endParaRPr>
          </a:p>
          <a:p>
            <a:pPr algn="just"/>
            <a:r>
              <a:rPr lang="vi-VN" b="1" dirty="0" smtClean="0">
                <a:solidFill>
                  <a:schemeClr val="tx1"/>
                </a:solidFill>
                <a:latin typeface="Arial" panose="020B0604020202020204" pitchFamily="34" charset="0"/>
                <a:cs typeface="Arial" panose="020B0604020202020204" pitchFamily="34" charset="0"/>
              </a:rPr>
              <a:t>Independența</a:t>
            </a:r>
            <a:r>
              <a:rPr lang="vi-VN" dirty="0" smtClean="0">
                <a:solidFill>
                  <a:schemeClr val="tx1"/>
                </a:solidFill>
                <a:latin typeface="Arial" panose="020B0604020202020204" pitchFamily="34" charset="0"/>
                <a:cs typeface="Arial" panose="020B0604020202020204" pitchFamily="34" charset="0"/>
              </a:rPr>
              <a:t> </a:t>
            </a:r>
            <a:r>
              <a:rPr lang="vi-VN" dirty="0">
                <a:solidFill>
                  <a:schemeClr val="tx1"/>
                </a:solidFill>
                <a:latin typeface="Arial" panose="020B0604020202020204" pitchFamily="34" charset="0"/>
                <a:cs typeface="Arial" panose="020B0604020202020204" pitchFamily="34" charset="0"/>
              </a:rPr>
              <a:t>poate fi demonstrată prin </a:t>
            </a:r>
            <a:r>
              <a:rPr lang="en-US" dirty="0" smtClean="0">
                <a:solidFill>
                  <a:schemeClr val="tx1"/>
                </a:solidFill>
                <a:latin typeface="Arial" panose="020B0604020202020204" pitchFamily="34" charset="0"/>
                <a:cs typeface="Arial" panose="020B0604020202020204" pitchFamily="34" charset="0"/>
              </a:rPr>
              <a:t>lipsa</a:t>
            </a:r>
            <a:r>
              <a:rPr lang="vi-VN" dirty="0" smtClean="0">
                <a:solidFill>
                  <a:schemeClr val="tx1"/>
                </a:solidFill>
                <a:latin typeface="Arial" panose="020B0604020202020204" pitchFamily="34" charset="0"/>
                <a:cs typeface="Arial" panose="020B0604020202020204" pitchFamily="34" charset="0"/>
              </a:rPr>
              <a:t> </a:t>
            </a:r>
            <a:r>
              <a:rPr lang="vi-VN" dirty="0">
                <a:solidFill>
                  <a:schemeClr val="tx1"/>
                </a:solidFill>
                <a:latin typeface="Arial" panose="020B0604020202020204" pitchFamily="34" charset="0"/>
                <a:cs typeface="Arial" panose="020B0604020202020204" pitchFamily="34" charset="0"/>
              </a:rPr>
              <a:t>de responsabilitate pentru activitatea care face obiectul auditului sau prin absența prejudecăților și a conflictelor de interese.</a:t>
            </a:r>
            <a:endParaRPr lang="en-US" dirty="0">
              <a:solidFill>
                <a:schemeClr val="tx1"/>
              </a:solidFill>
              <a:latin typeface="Arial" panose="020B0604020202020204" pitchFamily="34" charset="0"/>
              <a:cs typeface="Arial" panose="020B0604020202020204" pitchFamily="34" charset="0"/>
            </a:endParaRPr>
          </a:p>
          <a:p>
            <a:pPr algn="just"/>
            <a:r>
              <a:rPr lang="vi-VN" b="1" dirty="0" smtClean="0">
                <a:solidFill>
                  <a:schemeClr val="tx1"/>
                </a:solidFill>
                <a:latin typeface="Arial" panose="020B0604020202020204" pitchFamily="34" charset="0"/>
                <a:cs typeface="Arial" panose="020B0604020202020204" pitchFamily="34" charset="0"/>
              </a:rPr>
              <a:t>“</a:t>
            </a:r>
            <a:r>
              <a:rPr lang="en-US" b="1" dirty="0" smtClean="0">
                <a:solidFill>
                  <a:schemeClr val="tx1"/>
                </a:solidFill>
                <a:latin typeface="Arial" panose="020B0604020202020204" pitchFamily="34" charset="0"/>
                <a:cs typeface="Arial" panose="020B0604020202020204" pitchFamily="34" charset="0"/>
              </a:rPr>
              <a:t>Evidenta</a:t>
            </a:r>
            <a:r>
              <a:rPr lang="vi-VN" b="1" dirty="0" smtClean="0">
                <a:solidFill>
                  <a:schemeClr val="tx1"/>
                </a:solidFill>
                <a:latin typeface="Arial" panose="020B0604020202020204" pitchFamily="34" charset="0"/>
                <a:cs typeface="Arial" panose="020B0604020202020204" pitchFamily="34" charset="0"/>
              </a:rPr>
              <a:t> audit</a:t>
            </a:r>
            <a:r>
              <a:rPr lang="en-US" b="1" dirty="0" err="1" smtClean="0">
                <a:solidFill>
                  <a:schemeClr val="tx1"/>
                </a:solidFill>
                <a:latin typeface="Arial" panose="020B0604020202020204" pitchFamily="34" charset="0"/>
                <a:cs typeface="Arial" panose="020B0604020202020204" pitchFamily="34" charset="0"/>
              </a:rPr>
              <a:t>ului</a:t>
            </a:r>
            <a:r>
              <a:rPr lang="vi-VN" b="1" dirty="0" smtClean="0">
                <a:solidFill>
                  <a:schemeClr val="tx1"/>
                </a:solidFill>
                <a:latin typeface="Arial" panose="020B0604020202020204" pitchFamily="34" charset="0"/>
                <a:cs typeface="Arial" panose="020B0604020202020204" pitchFamily="34" charset="0"/>
              </a:rPr>
              <a:t>" </a:t>
            </a:r>
            <a:r>
              <a:rPr lang="vi-VN" dirty="0" smtClean="0">
                <a:solidFill>
                  <a:schemeClr val="tx1"/>
                </a:solidFill>
                <a:latin typeface="Arial" panose="020B0604020202020204" pitchFamily="34" charset="0"/>
                <a:cs typeface="Arial" panose="020B0604020202020204" pitchFamily="34" charset="0"/>
              </a:rPr>
              <a:t>consta </a:t>
            </a:r>
            <a:r>
              <a:rPr lang="vi-VN" dirty="0">
                <a:solidFill>
                  <a:schemeClr val="tx1"/>
                </a:solidFill>
                <a:latin typeface="Arial" panose="020B0604020202020204" pitchFamily="34" charset="0"/>
                <a:cs typeface="Arial" panose="020B0604020202020204" pitchFamily="34" charset="0"/>
              </a:rPr>
              <a:t>din înregistrări, declarații de fapt sau alte informații relevante pentru criteriile de audit și care pot fi verificate; </a:t>
            </a:r>
            <a:endParaRPr lang="en-US" dirty="0" smtClean="0">
              <a:solidFill>
                <a:schemeClr val="tx1"/>
              </a:solidFill>
              <a:latin typeface="Arial" panose="020B0604020202020204" pitchFamily="34" charset="0"/>
              <a:cs typeface="Arial" panose="020B0604020202020204" pitchFamily="34" charset="0"/>
            </a:endParaRPr>
          </a:p>
          <a:p>
            <a:pPr algn="just"/>
            <a:r>
              <a:rPr lang="vi-VN" b="1" dirty="0" smtClean="0">
                <a:solidFill>
                  <a:schemeClr val="tx1"/>
                </a:solidFill>
                <a:cs typeface="Arial" panose="020B0604020202020204" pitchFamily="34" charset="0"/>
              </a:rPr>
              <a:t>“</a:t>
            </a:r>
            <a:r>
              <a:rPr lang="en-US" b="1" dirty="0" smtClean="0">
                <a:solidFill>
                  <a:schemeClr val="tx1"/>
                </a:solidFill>
                <a:cs typeface="Arial" panose="020B0604020202020204" pitchFamily="34" charset="0"/>
              </a:rPr>
              <a:t>C</a:t>
            </a:r>
            <a:r>
              <a:rPr lang="vi-VN" b="1" dirty="0" smtClean="0">
                <a:solidFill>
                  <a:schemeClr val="tx1"/>
                </a:solidFill>
                <a:cs typeface="Arial" panose="020B0604020202020204" pitchFamily="34" charset="0"/>
              </a:rPr>
              <a:t>riterii </a:t>
            </a:r>
            <a:r>
              <a:rPr lang="vi-VN" b="1" dirty="0">
                <a:solidFill>
                  <a:schemeClr val="tx1"/>
                </a:solidFill>
                <a:cs typeface="Arial" panose="020B0604020202020204" pitchFamily="34" charset="0"/>
              </a:rPr>
              <a:t>de audit" </a:t>
            </a:r>
            <a:r>
              <a:rPr lang="vi-VN" dirty="0">
                <a:solidFill>
                  <a:schemeClr val="tx1"/>
                </a:solidFill>
                <a:cs typeface="Arial" panose="020B0604020202020204" pitchFamily="34" charset="0"/>
              </a:rPr>
              <a:t>reprezintă </a:t>
            </a:r>
            <a:r>
              <a:rPr lang="vi-VN" b="1" dirty="0">
                <a:solidFill>
                  <a:schemeClr val="tx1"/>
                </a:solidFill>
                <a:cs typeface="Arial" panose="020B0604020202020204" pitchFamily="34" charset="0"/>
              </a:rPr>
              <a:t>setul de politici</a:t>
            </a:r>
            <a:r>
              <a:rPr lang="vi-VN" dirty="0">
                <a:solidFill>
                  <a:schemeClr val="tx1"/>
                </a:solidFill>
                <a:cs typeface="Arial" panose="020B0604020202020204" pitchFamily="34" charset="0"/>
              </a:rPr>
              <a:t>, </a:t>
            </a:r>
            <a:r>
              <a:rPr lang="vi-VN" b="1" dirty="0">
                <a:solidFill>
                  <a:schemeClr val="tx1"/>
                </a:solidFill>
                <a:cs typeface="Arial" panose="020B0604020202020204" pitchFamily="34" charset="0"/>
              </a:rPr>
              <a:t>proceduri</a:t>
            </a:r>
            <a:r>
              <a:rPr lang="vi-VN" dirty="0">
                <a:solidFill>
                  <a:schemeClr val="tx1"/>
                </a:solidFill>
                <a:cs typeface="Arial" panose="020B0604020202020204" pitchFamily="34" charset="0"/>
              </a:rPr>
              <a:t> sau cerințe (3.2.8) utilizate ca referință </a:t>
            </a:r>
            <a:r>
              <a:rPr lang="en-US" dirty="0" smtClean="0">
                <a:solidFill>
                  <a:schemeClr val="tx1"/>
                </a:solidFill>
                <a:cs typeface="Arial" panose="020B0604020202020204" pitchFamily="34" charset="0"/>
              </a:rPr>
              <a:t>si care se compara</a:t>
            </a:r>
            <a:r>
              <a:rPr lang="vi-VN" dirty="0" smtClean="0">
                <a:solidFill>
                  <a:schemeClr val="tx1"/>
                </a:solidFill>
                <a:cs typeface="Arial" panose="020B0604020202020204" pitchFamily="34" charset="0"/>
              </a:rPr>
              <a:t> </a:t>
            </a:r>
            <a:r>
              <a:rPr lang="en-US" dirty="0" smtClean="0">
                <a:solidFill>
                  <a:schemeClr val="tx1"/>
                </a:solidFill>
                <a:cs typeface="Arial" panose="020B0604020202020204" pitchFamily="34" charset="0"/>
              </a:rPr>
              <a:t>cu evidenta</a:t>
            </a:r>
            <a:r>
              <a:rPr lang="vi-VN" dirty="0" smtClean="0">
                <a:solidFill>
                  <a:schemeClr val="tx1"/>
                </a:solidFill>
                <a:cs typeface="Arial" panose="020B0604020202020204" pitchFamily="34" charset="0"/>
              </a:rPr>
              <a:t> audit</a:t>
            </a:r>
            <a:r>
              <a:rPr lang="en-US" dirty="0" smtClean="0">
                <a:solidFill>
                  <a:schemeClr val="tx1"/>
                </a:solidFill>
                <a:cs typeface="Arial" panose="020B0604020202020204" pitchFamily="34" charset="0"/>
              </a:rPr>
              <a:t>ului</a:t>
            </a:r>
            <a:r>
              <a:rPr lang="vi-VN" dirty="0" smtClean="0">
                <a:solidFill>
                  <a:schemeClr val="tx1"/>
                </a:solidFill>
                <a:cs typeface="Arial" panose="020B0604020202020204" pitchFamily="34" charset="0"/>
              </a:rPr>
              <a:t>, </a:t>
            </a:r>
            <a:r>
              <a:rPr lang="vi-VN" dirty="0">
                <a:solidFill>
                  <a:schemeClr val="tx1"/>
                </a:solidFill>
                <a:cs typeface="Arial" panose="020B0604020202020204" pitchFamily="34" charset="0"/>
              </a:rPr>
              <a:t>astfel cum </a:t>
            </a:r>
            <a:r>
              <a:rPr lang="vi-VN" dirty="0" smtClean="0">
                <a:solidFill>
                  <a:schemeClr val="tx1"/>
                </a:solidFill>
                <a:cs typeface="Arial" panose="020B0604020202020204" pitchFamily="34" charset="0"/>
              </a:rPr>
              <a:t>sunt </a:t>
            </a:r>
            <a:r>
              <a:rPr lang="vi-VN" dirty="0">
                <a:solidFill>
                  <a:schemeClr val="tx1"/>
                </a:solidFill>
                <a:cs typeface="Arial" panose="020B0604020202020204" pitchFamily="34" charset="0"/>
              </a:rPr>
              <a:t>definite </a:t>
            </a:r>
            <a:r>
              <a:rPr lang="vi-VN" dirty="0" smtClean="0">
                <a:solidFill>
                  <a:schemeClr val="tx1"/>
                </a:solidFill>
                <a:cs typeface="Arial" panose="020B0604020202020204" pitchFamily="34" charset="0"/>
              </a:rPr>
              <a:t>în</a:t>
            </a:r>
            <a:r>
              <a:rPr lang="en-US" dirty="0" smtClean="0">
                <a:solidFill>
                  <a:schemeClr val="tx1"/>
                </a:solidFill>
                <a:cs typeface="Arial" panose="020B0604020202020204" pitchFamily="34" charset="0"/>
              </a:rPr>
              <a:t> </a:t>
            </a:r>
            <a:r>
              <a:rPr lang="vi-VN" dirty="0" smtClean="0">
                <a:solidFill>
                  <a:schemeClr val="tx1"/>
                </a:solidFill>
                <a:cs typeface="Arial" panose="020B0604020202020204" pitchFamily="34" charset="0"/>
              </a:rPr>
              <a:t>ISO </a:t>
            </a:r>
            <a:r>
              <a:rPr lang="vi-VN" dirty="0">
                <a:solidFill>
                  <a:schemeClr val="tx1"/>
                </a:solidFill>
                <a:cs typeface="Arial" panose="020B0604020202020204" pitchFamily="34" charset="0"/>
              </a:rPr>
              <a:t>19011: 2011, 3.3 și, respectiv, 3.2</a:t>
            </a:r>
            <a:r>
              <a:rPr lang="vi-VN" dirty="0" smtClean="0">
                <a:solidFill>
                  <a:schemeClr val="tx1"/>
                </a:solidFill>
                <a:cs typeface="Arial" panose="020B0604020202020204" pitchFamily="34" charset="0"/>
              </a:rPr>
              <a:t>.</a:t>
            </a:r>
            <a:r>
              <a:rPr lang="en-US" dirty="0" smtClean="0">
                <a:solidFill>
                  <a:schemeClr val="tx1"/>
                </a:solidFill>
                <a:cs typeface="Arial" panose="020B0604020202020204" pitchFamily="34" charset="0"/>
              </a:rPr>
              <a:t>(</a:t>
            </a:r>
            <a:r>
              <a:rPr lang="vi-VN" b="1" dirty="0">
                <a:solidFill>
                  <a:schemeClr val="tx1"/>
                </a:solidFill>
              </a:rPr>
              <a:t>ISO 19011:2011 Ghid pentru auditarea sistemelor de management al </a:t>
            </a:r>
            <a:r>
              <a:rPr lang="vi-VN" b="1" dirty="0" smtClean="0">
                <a:solidFill>
                  <a:schemeClr val="tx1"/>
                </a:solidFill>
              </a:rPr>
              <a:t>calităţii</a:t>
            </a:r>
            <a:r>
              <a:rPr lang="en-US" b="1" dirty="0" smtClean="0">
                <a:solidFill>
                  <a:schemeClr val="tx1"/>
                </a:solidFill>
              </a:rPr>
              <a:t>)</a:t>
            </a:r>
            <a:endParaRPr lang="en-US" dirty="0">
              <a:solidFill>
                <a:schemeClr val="tx1"/>
              </a:solidFill>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516810344"/>
      </p:ext>
    </p:extLst>
  </p:cSld>
  <p:clrMapOvr>
    <a:masterClrMapping/>
  </p:clrMapOvr>
</p:sld>
</file>

<file path=ppt/theme/theme1.xml><?xml version="1.0" encoding="utf-8"?>
<a:theme xmlns:a="http://schemas.openxmlformats.org/drawingml/2006/main" name="Facet">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1252</TotalTime>
  <Words>3254</Words>
  <Application>Microsoft Office PowerPoint</Application>
  <PresentationFormat>Custom</PresentationFormat>
  <Paragraphs>269</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Facet</vt:lpstr>
      <vt:lpstr>2. AUDITUL DE DESEURI PREVAZUT DE LEGEA 211/2011 REPUBLICATA PRIVIND REGIMUL DESEURILOR SI IMPLICATIILE SALE</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LEGEA 211/2011 REPUBLICATA PRIVIND REGIMUL DESEURILOR</vt:lpstr>
      <vt:lpstr>ETAPELE REALIZARII AUDITULUI DE DESEURI </vt:lpstr>
      <vt:lpstr>ETAPELE REALIZARII AUDITULUI DE DESEURI </vt:lpstr>
      <vt:lpstr>ETAPELE REALIZARII AUDITULUI DE DESEURI </vt:lpstr>
      <vt:lpstr>ETAPELE REALIZARII AUDITULUI DE DESEURI </vt:lpstr>
      <vt:lpstr>ETAPELE REALIZARII AUDITULUI DE DESEURI </vt:lpstr>
      <vt:lpstr>ETAPELE REALIZARII AUDITULUI DE DESEURI </vt:lpstr>
      <vt:lpstr>VA MULTUMESC PENTRU ATENTIE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Questionnaire END OF LIFE VEHICLES</dc:title>
  <dc:creator>Claudia Babescu</dc:creator>
  <cp:lastModifiedBy>Claudia Babescu</cp:lastModifiedBy>
  <cp:revision>185</cp:revision>
  <dcterms:created xsi:type="dcterms:W3CDTF">2016-11-17T17:11:56Z</dcterms:created>
  <dcterms:modified xsi:type="dcterms:W3CDTF">2017-07-03T07:59:35Z</dcterms:modified>
</cp:coreProperties>
</file>