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95" r:id="rId4"/>
    <p:sldId id="296" r:id="rId5"/>
    <p:sldId id="297" r:id="rId6"/>
    <p:sldId id="298" r:id="rId7"/>
    <p:sldId id="299" r:id="rId8"/>
    <p:sldId id="300" r:id="rId9"/>
    <p:sldId id="301" r:id="rId10"/>
    <p:sldId id="302" r:id="rId11"/>
    <p:sldId id="303" r:id="rId12"/>
    <p:sldId id="304" r:id="rId13"/>
    <p:sldId id="305" r:id="rId14"/>
    <p:sldId id="306" r:id="rId15"/>
    <p:sldId id="307" r:id="rId16"/>
    <p:sldId id="25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9" autoAdjust="0"/>
    <p:restoredTop sz="94660"/>
  </p:normalViewPr>
  <p:slideViewPr>
    <p:cSldViewPr snapToGrid="0">
      <p:cViewPr varScale="1">
        <p:scale>
          <a:sx n="80" d="100"/>
          <a:sy n="80" d="100"/>
        </p:scale>
        <p:origin x="-84" y="-72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7/3/2017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pPr/>
              <a:t>7/3/2017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7/3/2017</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babescu.claudia@gmail.com" TargetMode="External"/><Relationship Id="rId2" Type="http://schemas.openxmlformats.org/officeDocument/2006/relationships/hyperlink" Target="mailto:claudia.babescu@anpm.ro"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2800" b="1" dirty="0">
                <a:latin typeface="Arial" panose="020B0604020202020204" pitchFamily="34" charset="0"/>
                <a:cs typeface="Arial" panose="020B0604020202020204" pitchFamily="34" charset="0"/>
              </a:rPr>
              <a:t>CLASIFICAREA UNUI DESEU DIN PERSPECTIVA DECIZIEI 2014/955/UE DE MODIFICARE A DECIZIEI 2000/53/CE DE STABILIRE A UNEI LISTE DE DESEURI IN TEMEIUL DIRECTIVEI 2008/98/CE PRIVIND DESEURILE SI DE ABROGARE A ANUMITOR </a:t>
            </a:r>
            <a:r>
              <a:rPr lang="en-US" sz="2800" b="1" dirty="0" smtClean="0">
                <a:latin typeface="Arial" panose="020B0604020202020204" pitchFamily="34" charset="0"/>
                <a:cs typeface="Arial" panose="020B0604020202020204" pitchFamily="34" charset="0"/>
              </a:rPr>
              <a:t>DIRECTIVE</a:t>
            </a:r>
            <a:endParaRPr lang="en-GB" sz="2800"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400189" y="4977108"/>
            <a:ext cx="7766936" cy="1096899"/>
          </a:xfrm>
        </p:spPr>
        <p:txBody>
          <a:bodyPr>
            <a:normAutofit/>
          </a:bodyPr>
          <a:lstStyle/>
          <a:p>
            <a:r>
              <a:rPr lang="en-US" b="1" dirty="0">
                <a:solidFill>
                  <a:srgbClr val="002060"/>
                </a:solidFill>
                <a:latin typeface="Arial Black" pitchFamily="34" charset="0"/>
              </a:rPr>
              <a:t>AGENTIA NATIONALA PENTRU PROTECTIA MEDIULUI </a:t>
            </a:r>
          </a:p>
          <a:p>
            <a:r>
              <a:rPr lang="en-US" b="1" dirty="0">
                <a:solidFill>
                  <a:srgbClr val="002060"/>
                </a:solidFill>
                <a:latin typeface="Arial Black" pitchFamily="34" charset="0"/>
              </a:rPr>
              <a:t>DIRECTIA DESEURI SI SUBSTANTE CHIMICE </a:t>
            </a:r>
            <a:r>
              <a:rPr lang="en-US" b="1" dirty="0" smtClean="0">
                <a:solidFill>
                  <a:srgbClr val="002060"/>
                </a:solidFill>
                <a:latin typeface="Arial Black" pitchFamily="34" charset="0"/>
              </a:rPr>
              <a:t>PERICULOASE</a:t>
            </a:r>
            <a:endParaRPr lang="en-US" b="1" dirty="0">
              <a:solidFill>
                <a:srgbClr val="002060"/>
              </a:solidFill>
              <a:latin typeface="Arial Black" pitchFamily="34" charset="0"/>
            </a:endParaRPr>
          </a:p>
        </p:txBody>
      </p:sp>
    </p:spTree>
    <p:extLst>
      <p:ext uri="{BB962C8B-B14F-4D97-AF65-F5344CB8AC3E}">
        <p14:creationId xmlns:p14="http://schemas.microsoft.com/office/powerpoint/2010/main" val="3367716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000" b="1" dirty="0">
                <a:latin typeface="Arial" panose="020B0604020202020204" pitchFamily="34" charset="0"/>
                <a:cs typeface="Arial" panose="020B0604020202020204" pitchFamily="34" charset="0"/>
              </a:rPr>
              <a:t>DECIZIA 2014/955/UE DE MODIFICARE </a:t>
            </a:r>
            <a:r>
              <a:rPr lang="en-US" sz="2000" b="1" dirty="0" smtClean="0">
                <a:latin typeface="Arial" panose="020B0604020202020204" pitchFamily="34" charset="0"/>
                <a:cs typeface="Arial" panose="020B0604020202020204" pitchFamily="34" charset="0"/>
              </a:rPr>
              <a:t>A DECIZIEI </a:t>
            </a:r>
            <a:r>
              <a:rPr lang="en-US" sz="2000" b="1" dirty="0">
                <a:latin typeface="Arial" panose="020B0604020202020204" pitchFamily="34" charset="0"/>
                <a:cs typeface="Arial" panose="020B0604020202020204" pitchFamily="34" charset="0"/>
              </a:rPr>
              <a:t>2000/53/CE DE STABILIRE A UNEI LISTE DE DESEURI IN TEMEIUL </a:t>
            </a:r>
            <a:r>
              <a:rPr lang="en-US" sz="2000" b="1" dirty="0" smtClean="0">
                <a:latin typeface="Arial" panose="020B0604020202020204" pitchFamily="34" charset="0"/>
                <a:cs typeface="Arial" panose="020B0604020202020204" pitchFamily="34" charset="0"/>
              </a:rPr>
              <a:t>                          DIRECTIVEI </a:t>
            </a:r>
            <a:r>
              <a:rPr lang="en-US" sz="2000" b="1" dirty="0">
                <a:latin typeface="Arial" panose="020B0604020202020204" pitchFamily="34" charset="0"/>
                <a:cs typeface="Arial" panose="020B0604020202020204" pitchFamily="34" charset="0"/>
              </a:rPr>
              <a:t>2008/98/CE</a:t>
            </a:r>
          </a:p>
        </p:txBody>
      </p:sp>
      <p:sp>
        <p:nvSpPr>
          <p:cNvPr id="3" name="Content Placeholder 2"/>
          <p:cNvSpPr>
            <a:spLocks noGrp="1"/>
          </p:cNvSpPr>
          <p:nvPr>
            <p:ph idx="1"/>
          </p:nvPr>
        </p:nvSpPr>
        <p:spPr>
          <a:xfrm>
            <a:off x="691434" y="1543792"/>
            <a:ext cx="8596668" cy="4952011"/>
          </a:xfrm>
        </p:spPr>
        <p:txBody>
          <a:bodyPr>
            <a:noAutofit/>
          </a:bodyPr>
          <a:lstStyle/>
          <a:p>
            <a:pPr marL="109728" indent="0" algn="just">
              <a:buNone/>
            </a:pPr>
            <a:r>
              <a:rPr lang="vi-VN" b="1" dirty="0">
                <a:solidFill>
                  <a:schemeClr val="accent4">
                    <a:lumMod val="50000"/>
                  </a:schemeClr>
                </a:solidFill>
                <a:latin typeface="Arial" pitchFamily="34" charset="0"/>
                <a:cs typeface="Arial" pitchFamily="34" charset="0"/>
              </a:rPr>
              <a:t>EVALUARE ȘI CLASIFICARE </a:t>
            </a:r>
            <a:endParaRPr lang="en-US" b="1" dirty="0">
              <a:solidFill>
                <a:schemeClr val="accent4">
                  <a:lumMod val="50000"/>
                </a:schemeClr>
              </a:solidFill>
              <a:latin typeface="Arial" pitchFamily="34" charset="0"/>
              <a:cs typeface="Arial" pitchFamily="34" charset="0"/>
            </a:endParaRPr>
          </a:p>
          <a:p>
            <a:pPr marL="109728" indent="0" algn="just">
              <a:buNone/>
            </a:pPr>
            <a:r>
              <a:rPr lang="vi-VN" b="1" dirty="0" smtClean="0">
                <a:solidFill>
                  <a:schemeClr val="accent4">
                    <a:lumMod val="50000"/>
                  </a:schemeClr>
                </a:solidFill>
                <a:latin typeface="Arial" pitchFamily="34" charset="0"/>
                <a:cs typeface="Arial" pitchFamily="34" charset="0"/>
              </a:rPr>
              <a:t>2</a:t>
            </a:r>
            <a:r>
              <a:rPr lang="vi-VN" b="1" dirty="0">
                <a:solidFill>
                  <a:schemeClr val="accent4">
                    <a:lumMod val="50000"/>
                  </a:schemeClr>
                </a:solidFill>
                <a:latin typeface="Arial" pitchFamily="34" charset="0"/>
                <a:cs typeface="Arial" pitchFamily="34" charset="0"/>
              </a:rPr>
              <a:t>. Clasificarea unui deșeu ca fiind </a:t>
            </a:r>
            <a:r>
              <a:rPr lang="vi-VN" b="1" dirty="0" smtClean="0">
                <a:solidFill>
                  <a:schemeClr val="accent4">
                    <a:lumMod val="50000"/>
                  </a:schemeClr>
                </a:solidFill>
                <a:latin typeface="Arial" pitchFamily="34" charset="0"/>
                <a:cs typeface="Arial" pitchFamily="34" charset="0"/>
              </a:rPr>
              <a:t>periculos</a:t>
            </a:r>
            <a:endParaRPr lang="en-US" b="1" dirty="0" smtClean="0">
              <a:solidFill>
                <a:schemeClr val="accent4">
                  <a:lumMod val="50000"/>
                </a:schemeClr>
              </a:solidFill>
              <a:latin typeface="Arial" pitchFamily="34" charset="0"/>
              <a:cs typeface="Arial" pitchFamily="34" charset="0"/>
            </a:endParaRPr>
          </a:p>
          <a:p>
            <a:pPr algn="just">
              <a:buFontTx/>
              <a:buChar char="-"/>
            </a:pPr>
            <a:r>
              <a:rPr lang="vi-VN" dirty="0">
                <a:solidFill>
                  <a:srgbClr val="002060"/>
                </a:solidFill>
                <a:latin typeface="Arial" pitchFamily="34" charset="0"/>
                <a:cs typeface="Arial" pitchFamily="34" charset="0"/>
              </a:rPr>
              <a:t>o proprietate periculoasă poate fi evaluată prin </a:t>
            </a:r>
            <a:r>
              <a:rPr lang="vi-VN" b="1" dirty="0">
                <a:solidFill>
                  <a:schemeClr val="accent4">
                    <a:lumMod val="50000"/>
                  </a:schemeClr>
                </a:solidFill>
                <a:latin typeface="Arial" pitchFamily="34" charset="0"/>
                <a:cs typeface="Arial" pitchFamily="34" charset="0"/>
              </a:rPr>
              <a:t>utilizarea concentrației de substanțe din deșeul respectiv</a:t>
            </a:r>
            <a:r>
              <a:rPr lang="vi-VN" b="1" dirty="0">
                <a:solidFill>
                  <a:srgbClr val="002060"/>
                </a:solidFill>
                <a:latin typeface="Arial" pitchFamily="34" charset="0"/>
                <a:cs typeface="Arial" pitchFamily="34" charset="0"/>
              </a:rPr>
              <a:t>, astfel cum se precizează în anexa III la Directiva 2008/98/CE </a:t>
            </a:r>
            <a:r>
              <a:rPr lang="vi-VN" dirty="0">
                <a:solidFill>
                  <a:srgbClr val="002060"/>
                </a:solidFill>
                <a:latin typeface="Arial" pitchFamily="34" charset="0"/>
                <a:cs typeface="Arial" pitchFamily="34" charset="0"/>
              </a:rPr>
              <a:t>sau, </a:t>
            </a:r>
            <a:r>
              <a:rPr lang="vi-VN" b="1" dirty="0">
                <a:solidFill>
                  <a:srgbClr val="002060"/>
                </a:solidFill>
                <a:latin typeface="Arial" pitchFamily="34" charset="0"/>
                <a:cs typeface="Arial" pitchFamily="34" charset="0"/>
              </a:rPr>
              <a:t>dacă nu se prevede altfel în </a:t>
            </a:r>
            <a:r>
              <a:rPr lang="vi-VN" dirty="0">
                <a:solidFill>
                  <a:srgbClr val="002060"/>
                </a:solidFill>
                <a:latin typeface="Arial" pitchFamily="34" charset="0"/>
                <a:cs typeface="Arial" pitchFamily="34" charset="0"/>
              </a:rPr>
              <a:t>Regulamentul 1272/2008</a:t>
            </a:r>
            <a:r>
              <a:rPr lang="en-US" dirty="0">
                <a:solidFill>
                  <a:srgbClr val="002060"/>
                </a:solidFill>
                <a:latin typeface="Arial" pitchFamily="34" charset="0"/>
                <a:cs typeface="Arial" pitchFamily="34" charset="0"/>
              </a:rPr>
              <a:t>/CE</a:t>
            </a:r>
            <a:r>
              <a:rPr lang="vi-VN" dirty="0">
                <a:solidFill>
                  <a:srgbClr val="002060"/>
                </a:solidFill>
                <a:latin typeface="Arial" pitchFamily="34" charset="0"/>
                <a:cs typeface="Arial" pitchFamily="34" charset="0"/>
              </a:rPr>
              <a:t>, </a:t>
            </a:r>
            <a:r>
              <a:rPr lang="vi-VN" b="1" dirty="0">
                <a:solidFill>
                  <a:schemeClr val="accent4">
                    <a:lumMod val="50000"/>
                  </a:schemeClr>
                </a:solidFill>
                <a:latin typeface="Arial" pitchFamily="34" charset="0"/>
                <a:cs typeface="Arial" pitchFamily="34" charset="0"/>
              </a:rPr>
              <a:t>prin efectuarea unui test </a:t>
            </a:r>
            <a:r>
              <a:rPr lang="vi-VN" dirty="0">
                <a:solidFill>
                  <a:srgbClr val="002060"/>
                </a:solidFill>
                <a:latin typeface="Arial" pitchFamily="34" charset="0"/>
                <a:cs typeface="Arial" pitchFamily="34" charset="0"/>
              </a:rPr>
              <a:t>conform cu Regulamentul 440/2008</a:t>
            </a:r>
            <a:r>
              <a:rPr lang="en-US" dirty="0">
                <a:solidFill>
                  <a:srgbClr val="002060"/>
                </a:solidFill>
                <a:latin typeface="Arial" pitchFamily="34" charset="0"/>
                <a:cs typeface="Arial" pitchFamily="34" charset="0"/>
              </a:rPr>
              <a:t>/CE</a:t>
            </a:r>
            <a:r>
              <a:rPr lang="vi-VN" dirty="0">
                <a:solidFill>
                  <a:srgbClr val="002060"/>
                </a:solidFill>
                <a:latin typeface="Arial" pitchFamily="34" charset="0"/>
                <a:cs typeface="Arial" pitchFamily="34" charset="0"/>
              </a:rPr>
              <a:t> ori cu alte metode de testare și orientări recunoscute pe plan internațional, ținându-se seama de articolul 7 din Regulamentul 1272/2008</a:t>
            </a:r>
            <a:r>
              <a:rPr lang="en-US" dirty="0">
                <a:solidFill>
                  <a:srgbClr val="002060"/>
                </a:solidFill>
                <a:latin typeface="Arial" pitchFamily="34" charset="0"/>
                <a:cs typeface="Arial" pitchFamily="34" charset="0"/>
              </a:rPr>
              <a:t>/CE</a:t>
            </a:r>
            <a:r>
              <a:rPr lang="vi-VN" dirty="0">
                <a:solidFill>
                  <a:srgbClr val="002060"/>
                </a:solidFill>
                <a:latin typeface="Arial" pitchFamily="34" charset="0"/>
                <a:cs typeface="Arial" pitchFamily="34" charset="0"/>
              </a:rPr>
              <a:t> în ceea ce privește testarea pe animale și pe oameni; </a:t>
            </a:r>
            <a:endParaRPr lang="en-US" dirty="0">
              <a:solidFill>
                <a:srgbClr val="002060"/>
              </a:solidFill>
              <a:latin typeface="Arial" pitchFamily="34" charset="0"/>
              <a:cs typeface="Arial" pitchFamily="34" charset="0"/>
            </a:endParaRPr>
          </a:p>
          <a:p>
            <a:pPr algn="just">
              <a:buFontTx/>
              <a:buChar char="-"/>
            </a:pPr>
            <a:r>
              <a:rPr lang="vi-VN" dirty="0">
                <a:solidFill>
                  <a:srgbClr val="002060"/>
                </a:solidFill>
                <a:latin typeface="Arial" pitchFamily="34" charset="0"/>
                <a:cs typeface="Arial" pitchFamily="34" charset="0"/>
              </a:rPr>
              <a:t>deșeurile care conțin dibenzo-p-dioxine policlorurate și dibenzofurani policlorurați (PCDD/PCDF), DDT [1,1,1- tricloro-2,2'-bis(p-clorofenil)etan], clordan, hexaclorciclohexani (inclusiv lindan), dieldrin, endrin, heptaclor, hexaclorbenzen, clordecon, aldrin, pentaclorbenzen, mirex, toxafen, hexabromdifenil și/sau PCB </a:t>
            </a:r>
            <a:r>
              <a:rPr lang="vi-VN" b="1" dirty="0">
                <a:solidFill>
                  <a:schemeClr val="accent4">
                    <a:lumMod val="50000"/>
                  </a:schemeClr>
                </a:solidFill>
                <a:latin typeface="Arial" pitchFamily="34" charset="0"/>
                <a:cs typeface="Arial" pitchFamily="34" charset="0"/>
              </a:rPr>
              <a:t>care depășesc limitele de concentrație indicate în anexa IV la Regulamentul 850/2004</a:t>
            </a:r>
            <a:r>
              <a:rPr lang="en-US" b="1" dirty="0">
                <a:solidFill>
                  <a:schemeClr val="accent4">
                    <a:lumMod val="50000"/>
                  </a:schemeClr>
                </a:solidFill>
                <a:latin typeface="Arial" pitchFamily="34" charset="0"/>
                <a:cs typeface="Arial" pitchFamily="34" charset="0"/>
              </a:rPr>
              <a:t>/CE</a:t>
            </a:r>
            <a:r>
              <a:rPr lang="vi-VN" b="1" dirty="0">
                <a:solidFill>
                  <a:schemeClr val="accent4">
                    <a:lumMod val="50000"/>
                  </a:schemeClr>
                </a:solidFill>
                <a:latin typeface="Arial" pitchFamily="34" charset="0"/>
                <a:cs typeface="Arial" pitchFamily="34" charset="0"/>
              </a:rPr>
              <a:t> se clasifică drept deșeuri periculoase;</a:t>
            </a:r>
            <a:endParaRPr lang="en-US" b="1" dirty="0" smtClean="0">
              <a:solidFill>
                <a:schemeClr val="accent4">
                  <a:lumMod val="50000"/>
                </a:schemeClr>
              </a:solidFill>
              <a:latin typeface="Arial" pitchFamily="34" charset="0"/>
              <a:cs typeface="Arial"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558223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000" b="1" dirty="0">
                <a:latin typeface="Arial" panose="020B0604020202020204" pitchFamily="34" charset="0"/>
                <a:cs typeface="Arial" panose="020B0604020202020204" pitchFamily="34" charset="0"/>
              </a:rPr>
              <a:t>DECIZIA 2014/955/UE DE MODIFICARE </a:t>
            </a:r>
            <a:r>
              <a:rPr lang="en-US" sz="2000" b="1" dirty="0" smtClean="0">
                <a:latin typeface="Arial" panose="020B0604020202020204" pitchFamily="34" charset="0"/>
                <a:cs typeface="Arial" panose="020B0604020202020204" pitchFamily="34" charset="0"/>
              </a:rPr>
              <a:t>A DECIZIEI </a:t>
            </a:r>
            <a:r>
              <a:rPr lang="en-US" sz="2000" b="1" dirty="0">
                <a:latin typeface="Arial" panose="020B0604020202020204" pitchFamily="34" charset="0"/>
                <a:cs typeface="Arial" panose="020B0604020202020204" pitchFamily="34" charset="0"/>
              </a:rPr>
              <a:t>2000/53/CE DE STABILIRE A UNEI LISTE DE DESEURI IN TEMEIUL </a:t>
            </a:r>
            <a:r>
              <a:rPr lang="en-US" sz="2000" b="1" dirty="0" smtClean="0">
                <a:latin typeface="Arial" panose="020B0604020202020204" pitchFamily="34" charset="0"/>
                <a:cs typeface="Arial" panose="020B0604020202020204" pitchFamily="34" charset="0"/>
              </a:rPr>
              <a:t>                          DIRECTIVEI </a:t>
            </a:r>
            <a:r>
              <a:rPr lang="en-US" sz="2000" b="1" dirty="0">
                <a:latin typeface="Arial" panose="020B0604020202020204" pitchFamily="34" charset="0"/>
                <a:cs typeface="Arial" panose="020B0604020202020204" pitchFamily="34" charset="0"/>
              </a:rPr>
              <a:t>2008/98/CE</a:t>
            </a:r>
          </a:p>
        </p:txBody>
      </p:sp>
      <p:sp>
        <p:nvSpPr>
          <p:cNvPr id="3" name="Content Placeholder 2"/>
          <p:cNvSpPr>
            <a:spLocks noGrp="1"/>
          </p:cNvSpPr>
          <p:nvPr>
            <p:ph idx="1"/>
          </p:nvPr>
        </p:nvSpPr>
        <p:spPr>
          <a:xfrm>
            <a:off x="691434" y="1543792"/>
            <a:ext cx="8596668" cy="4952011"/>
          </a:xfrm>
        </p:spPr>
        <p:txBody>
          <a:bodyPr>
            <a:noAutofit/>
          </a:bodyPr>
          <a:lstStyle/>
          <a:p>
            <a:pPr marL="109728" indent="0" algn="just">
              <a:buNone/>
            </a:pPr>
            <a:r>
              <a:rPr lang="vi-VN" b="1" dirty="0">
                <a:solidFill>
                  <a:schemeClr val="accent4">
                    <a:lumMod val="50000"/>
                  </a:schemeClr>
                </a:solidFill>
                <a:latin typeface="Arial" pitchFamily="34" charset="0"/>
                <a:cs typeface="Arial" pitchFamily="34" charset="0"/>
              </a:rPr>
              <a:t>EVALUARE ȘI CLASIFICARE </a:t>
            </a:r>
            <a:endParaRPr lang="en-US" b="1" dirty="0">
              <a:solidFill>
                <a:schemeClr val="accent4">
                  <a:lumMod val="50000"/>
                </a:schemeClr>
              </a:solidFill>
              <a:latin typeface="Arial" pitchFamily="34" charset="0"/>
              <a:cs typeface="Arial" pitchFamily="34" charset="0"/>
            </a:endParaRPr>
          </a:p>
          <a:p>
            <a:pPr marL="109728" indent="0" algn="just">
              <a:buNone/>
            </a:pPr>
            <a:r>
              <a:rPr lang="vi-VN" b="1" dirty="0" smtClean="0">
                <a:solidFill>
                  <a:schemeClr val="accent4">
                    <a:lumMod val="50000"/>
                  </a:schemeClr>
                </a:solidFill>
                <a:latin typeface="Arial" pitchFamily="34" charset="0"/>
                <a:cs typeface="Arial" pitchFamily="34" charset="0"/>
              </a:rPr>
              <a:t>2. Clasificarea unui deșeu ca fiind periculos</a:t>
            </a:r>
            <a:endParaRPr lang="en-US" b="1" dirty="0" smtClean="0">
              <a:solidFill>
                <a:schemeClr val="accent4">
                  <a:lumMod val="50000"/>
                </a:schemeClr>
              </a:solidFill>
              <a:latin typeface="Arial" pitchFamily="34" charset="0"/>
              <a:cs typeface="Arial" pitchFamily="34" charset="0"/>
            </a:endParaRPr>
          </a:p>
          <a:p>
            <a:pPr algn="just">
              <a:buFontTx/>
              <a:buChar char="-"/>
            </a:pPr>
            <a:r>
              <a:rPr lang="vi-VN" dirty="0">
                <a:solidFill>
                  <a:srgbClr val="002060"/>
                </a:solidFill>
                <a:latin typeface="Arial" pitchFamily="34" charset="0"/>
                <a:cs typeface="Arial" pitchFamily="34" charset="0"/>
              </a:rPr>
              <a:t>limitele de concentrație definite în anexa III la Directiva 2008/98/CE </a:t>
            </a:r>
            <a:r>
              <a:rPr lang="vi-VN" b="1" dirty="0">
                <a:solidFill>
                  <a:schemeClr val="accent4">
                    <a:lumMod val="50000"/>
                  </a:schemeClr>
                </a:solidFill>
                <a:latin typeface="Arial" pitchFamily="34" charset="0"/>
                <a:cs typeface="Arial" pitchFamily="34" charset="0"/>
              </a:rPr>
              <a:t>nu se aplică aliajelor de metale pure în forma lor masivă </a:t>
            </a:r>
            <a:r>
              <a:rPr lang="vi-VN" b="1" dirty="0">
                <a:solidFill>
                  <a:srgbClr val="002060"/>
                </a:solidFill>
                <a:latin typeface="Arial" pitchFamily="34" charset="0"/>
                <a:cs typeface="Arial" pitchFamily="34" charset="0"/>
              </a:rPr>
              <a:t>(necontaminate cu substanțe periculoase). </a:t>
            </a:r>
            <a:r>
              <a:rPr lang="vi-VN" dirty="0">
                <a:solidFill>
                  <a:srgbClr val="002060"/>
                </a:solidFill>
                <a:latin typeface="Arial" pitchFamily="34" charset="0"/>
                <a:cs typeface="Arial" pitchFamily="34" charset="0"/>
              </a:rPr>
              <a:t>Aliajele din deșeuri care sunt considerate deșeuri periculoase sunt enumerate în mod expres în această listă și sunt marcate cu un asterisc (*); </a:t>
            </a:r>
            <a:endParaRPr lang="en-US" dirty="0">
              <a:solidFill>
                <a:srgbClr val="002060"/>
              </a:solidFill>
              <a:latin typeface="Arial" pitchFamily="34" charset="0"/>
              <a:cs typeface="Arial" pitchFamily="34" charset="0"/>
            </a:endParaRPr>
          </a:p>
          <a:p>
            <a:pPr algn="just">
              <a:buFontTx/>
              <a:buChar char="-"/>
            </a:pPr>
            <a:r>
              <a:rPr lang="vi-VN" dirty="0">
                <a:solidFill>
                  <a:srgbClr val="002060"/>
                </a:solidFill>
                <a:latin typeface="Arial" pitchFamily="34" charset="0"/>
                <a:cs typeface="Arial" pitchFamily="34" charset="0"/>
              </a:rPr>
              <a:t>după caz, se poate ține seama, la </a:t>
            </a:r>
            <a:r>
              <a:rPr lang="vi-VN" b="1" dirty="0">
                <a:solidFill>
                  <a:srgbClr val="002060"/>
                </a:solidFill>
                <a:latin typeface="Arial" pitchFamily="34" charset="0"/>
                <a:cs typeface="Arial" pitchFamily="34" charset="0"/>
              </a:rPr>
              <a:t>stabilirea proprietăților periculoase ale deșeurilor, </a:t>
            </a:r>
            <a:r>
              <a:rPr lang="vi-VN" b="1" dirty="0">
                <a:solidFill>
                  <a:schemeClr val="accent4">
                    <a:lumMod val="50000"/>
                  </a:schemeClr>
                </a:solidFill>
                <a:latin typeface="Arial" pitchFamily="34" charset="0"/>
                <a:cs typeface="Arial" pitchFamily="34" charset="0"/>
              </a:rPr>
              <a:t>de note</a:t>
            </a:r>
            <a:r>
              <a:rPr lang="en-US" b="1" dirty="0">
                <a:solidFill>
                  <a:schemeClr val="accent4">
                    <a:lumMod val="50000"/>
                  </a:schemeClr>
                </a:solidFill>
                <a:latin typeface="Arial" pitchFamily="34" charset="0"/>
                <a:cs typeface="Arial" pitchFamily="34" charset="0"/>
              </a:rPr>
              <a:t>le</a:t>
            </a:r>
            <a:r>
              <a:rPr lang="vi-VN" b="1" dirty="0">
                <a:solidFill>
                  <a:schemeClr val="accent4">
                    <a:lumMod val="50000"/>
                  </a:schemeClr>
                </a:solidFill>
                <a:latin typeface="Arial" pitchFamily="34" charset="0"/>
                <a:cs typeface="Arial" pitchFamily="34" charset="0"/>
              </a:rPr>
              <a:t> incluse în anexa VI </a:t>
            </a:r>
            <a:r>
              <a:rPr lang="vi-VN" b="1" dirty="0">
                <a:solidFill>
                  <a:srgbClr val="002060"/>
                </a:solidFill>
                <a:latin typeface="Arial" pitchFamily="34" charset="0"/>
                <a:cs typeface="Arial" pitchFamily="34" charset="0"/>
              </a:rPr>
              <a:t>la Regulamentul 1272/2008</a:t>
            </a:r>
            <a:r>
              <a:rPr lang="en-US" b="1" dirty="0">
                <a:solidFill>
                  <a:srgbClr val="002060"/>
                </a:solidFill>
                <a:latin typeface="Arial" pitchFamily="34" charset="0"/>
                <a:cs typeface="Arial" pitchFamily="34" charset="0"/>
              </a:rPr>
              <a:t>/CE;</a:t>
            </a:r>
          </a:p>
          <a:p>
            <a:pPr algn="just">
              <a:buFontTx/>
              <a:buChar char="-"/>
            </a:pPr>
            <a:r>
              <a:rPr lang="vi-VN" b="1" dirty="0">
                <a:solidFill>
                  <a:srgbClr val="002060"/>
                </a:solidFill>
                <a:latin typeface="Arial" pitchFamily="34" charset="0"/>
                <a:cs typeface="Arial" pitchFamily="34" charset="0"/>
              </a:rPr>
              <a:t>după evaluarea proprietăților periculoase ale unui deșeu în conformitate cu această metodă, se va atribui din lista deșeurilor o mențiune care îl clasifică drept periculos ori nepericulos</a:t>
            </a:r>
            <a:r>
              <a:rPr lang="vi-VN" dirty="0">
                <a:solidFill>
                  <a:srgbClr val="002060"/>
                </a:solidFill>
                <a:latin typeface="Arial" pitchFamily="34" charset="0"/>
                <a:cs typeface="Arial" pitchFamily="34" charset="0"/>
              </a:rPr>
              <a:t>. </a:t>
            </a:r>
            <a:endParaRPr lang="en-US" dirty="0">
              <a:solidFill>
                <a:srgbClr val="002060"/>
              </a:solidFill>
              <a:latin typeface="Arial" pitchFamily="34" charset="0"/>
              <a:cs typeface="Arial" pitchFamily="34" charset="0"/>
            </a:endParaRPr>
          </a:p>
          <a:p>
            <a:pPr marL="109728" indent="0" algn="just">
              <a:buNone/>
            </a:pPr>
            <a:r>
              <a:rPr lang="vi-VN" dirty="0">
                <a:solidFill>
                  <a:srgbClr val="002060"/>
                </a:solidFill>
                <a:latin typeface="Arial" pitchFamily="34" charset="0"/>
                <a:cs typeface="Arial" pitchFamily="34" charset="0"/>
              </a:rPr>
              <a:t>Toate celelalte mențiuni din lista armonizată a deșeurilor sunt considerate nepericuloase.  </a:t>
            </a:r>
            <a:endParaRPr lang="en-US" b="1" dirty="0">
              <a:solidFill>
                <a:srgbClr val="002060"/>
              </a:solidFill>
              <a:latin typeface="Arial" pitchFamily="34" charset="0"/>
              <a:cs typeface="Arial" pitchFamily="34" charset="0"/>
            </a:endParaRPr>
          </a:p>
          <a:p>
            <a:pPr marL="109728" indent="0" algn="just">
              <a:buNone/>
            </a:pPr>
            <a:endParaRPr lang="en-US" b="1" dirty="0" smtClean="0">
              <a:solidFill>
                <a:schemeClr val="accent4">
                  <a:lumMod val="50000"/>
                </a:schemeClr>
              </a:solidFill>
              <a:latin typeface="Arial" pitchFamily="34" charset="0"/>
              <a:cs typeface="Arial"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6606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000" b="1" dirty="0">
                <a:latin typeface="Arial" panose="020B0604020202020204" pitchFamily="34" charset="0"/>
                <a:cs typeface="Arial" panose="020B0604020202020204" pitchFamily="34" charset="0"/>
              </a:rPr>
              <a:t>DECIZIA 2014/955/UE DE MODIFICARE </a:t>
            </a:r>
            <a:r>
              <a:rPr lang="en-US" sz="2000" b="1" dirty="0" smtClean="0">
                <a:latin typeface="Arial" panose="020B0604020202020204" pitchFamily="34" charset="0"/>
                <a:cs typeface="Arial" panose="020B0604020202020204" pitchFamily="34" charset="0"/>
              </a:rPr>
              <a:t>A DECIZIEI </a:t>
            </a:r>
            <a:r>
              <a:rPr lang="en-US" sz="2000" b="1" dirty="0">
                <a:latin typeface="Arial" panose="020B0604020202020204" pitchFamily="34" charset="0"/>
                <a:cs typeface="Arial" panose="020B0604020202020204" pitchFamily="34" charset="0"/>
              </a:rPr>
              <a:t>2000/53/CE DE STABILIRE A UNEI LISTE DE DESEURI IN TEMEIUL </a:t>
            </a:r>
            <a:r>
              <a:rPr lang="en-US" sz="2000" b="1" dirty="0" smtClean="0">
                <a:latin typeface="Arial" panose="020B0604020202020204" pitchFamily="34" charset="0"/>
                <a:cs typeface="Arial" panose="020B0604020202020204" pitchFamily="34" charset="0"/>
              </a:rPr>
              <a:t>                          DIRECTIVEI </a:t>
            </a:r>
            <a:r>
              <a:rPr lang="en-US" sz="2000" b="1" dirty="0">
                <a:latin typeface="Arial" panose="020B0604020202020204" pitchFamily="34" charset="0"/>
                <a:cs typeface="Arial" panose="020B0604020202020204" pitchFamily="34" charset="0"/>
              </a:rPr>
              <a:t>2008/98/CE</a:t>
            </a:r>
          </a:p>
        </p:txBody>
      </p:sp>
      <p:sp>
        <p:nvSpPr>
          <p:cNvPr id="3" name="Content Placeholder 2"/>
          <p:cNvSpPr>
            <a:spLocks noGrp="1"/>
          </p:cNvSpPr>
          <p:nvPr>
            <p:ph idx="1"/>
          </p:nvPr>
        </p:nvSpPr>
        <p:spPr>
          <a:xfrm>
            <a:off x="691434" y="1543792"/>
            <a:ext cx="8596668" cy="4952011"/>
          </a:xfrm>
        </p:spPr>
        <p:txBody>
          <a:bodyPr>
            <a:noAutofit/>
          </a:bodyPr>
          <a:lstStyle/>
          <a:p>
            <a:pPr marL="109728" indent="0" algn="just">
              <a:buNone/>
            </a:pPr>
            <a:r>
              <a:rPr lang="vi-VN" b="1" dirty="0">
                <a:solidFill>
                  <a:schemeClr val="accent4">
                    <a:lumMod val="50000"/>
                  </a:schemeClr>
                </a:solidFill>
                <a:latin typeface="Arial" pitchFamily="34" charset="0"/>
                <a:cs typeface="Arial" pitchFamily="34" charset="0"/>
              </a:rPr>
              <a:t>EVALUARE ȘI CLASIFICARE </a:t>
            </a:r>
            <a:endParaRPr lang="en-US" b="1" dirty="0">
              <a:solidFill>
                <a:schemeClr val="accent4">
                  <a:lumMod val="50000"/>
                </a:schemeClr>
              </a:solidFill>
              <a:latin typeface="Arial" pitchFamily="34" charset="0"/>
              <a:cs typeface="Arial" pitchFamily="34" charset="0"/>
            </a:endParaRPr>
          </a:p>
          <a:p>
            <a:pPr marL="109728" indent="0" algn="just">
              <a:buNone/>
            </a:pPr>
            <a:r>
              <a:rPr lang="vi-VN" b="1" dirty="0">
                <a:solidFill>
                  <a:schemeClr val="accent4">
                    <a:lumMod val="50000"/>
                  </a:schemeClr>
                </a:solidFill>
                <a:latin typeface="Arial" pitchFamily="34" charset="0"/>
                <a:cs typeface="Arial" pitchFamily="34" charset="0"/>
              </a:rPr>
              <a:t>LISTA DEȘEURILOR</a:t>
            </a:r>
            <a:endParaRPr lang="en-US" b="1" dirty="0">
              <a:solidFill>
                <a:schemeClr val="accent4">
                  <a:lumMod val="50000"/>
                </a:schemeClr>
              </a:solidFill>
              <a:latin typeface="Arial" pitchFamily="34" charset="0"/>
              <a:cs typeface="Arial" pitchFamily="34" charset="0"/>
            </a:endParaRPr>
          </a:p>
          <a:p>
            <a:pPr marL="109728" indent="0" algn="just">
              <a:buNone/>
            </a:pPr>
            <a:r>
              <a:rPr lang="vi-VN" b="1" dirty="0">
                <a:solidFill>
                  <a:srgbClr val="7030A0"/>
                </a:solidFill>
                <a:latin typeface="Arial" pitchFamily="34" charset="0"/>
                <a:cs typeface="Arial" pitchFamily="34" charset="0"/>
              </a:rPr>
              <a:t> </a:t>
            </a:r>
            <a:r>
              <a:rPr lang="vi-VN" sz="1600" b="1" dirty="0" smtClean="0">
                <a:solidFill>
                  <a:srgbClr val="002060"/>
                </a:solidFill>
                <a:latin typeface="Arial" pitchFamily="34" charset="0"/>
                <a:cs typeface="Arial" pitchFamily="34" charset="0"/>
              </a:rPr>
              <a:t>Diferitele </a:t>
            </a:r>
            <a:r>
              <a:rPr lang="vi-VN" sz="1600" b="1" dirty="0">
                <a:solidFill>
                  <a:srgbClr val="002060"/>
                </a:solidFill>
                <a:latin typeface="Arial" pitchFamily="34" charset="0"/>
                <a:cs typeface="Arial" pitchFamily="34" charset="0"/>
              </a:rPr>
              <a:t>tipuri de deșeuri care figurează pe listă sunt definite într-o manieră completă prin </a:t>
            </a:r>
            <a:r>
              <a:rPr lang="vi-VN" sz="1600" b="1" u="sng" dirty="0">
                <a:solidFill>
                  <a:srgbClr val="002060"/>
                </a:solidFill>
                <a:latin typeface="Arial" pitchFamily="34" charset="0"/>
                <a:cs typeface="Arial" pitchFamily="34" charset="0"/>
              </a:rPr>
              <a:t>codul de șase cifre </a:t>
            </a:r>
            <a:r>
              <a:rPr lang="vi-VN" sz="1600" b="1" dirty="0">
                <a:solidFill>
                  <a:srgbClr val="002060"/>
                </a:solidFill>
                <a:latin typeface="Arial" pitchFamily="34" charset="0"/>
                <a:cs typeface="Arial" pitchFamily="34" charset="0"/>
              </a:rPr>
              <a:t>pentru rubricile de deșeuri și prin codurile cuprinzând între două și patru cifre pentru titlurile de capitole și secțiuni. </a:t>
            </a:r>
            <a:endParaRPr lang="en-US" sz="1600" b="1" dirty="0">
              <a:solidFill>
                <a:srgbClr val="002060"/>
              </a:solidFill>
              <a:latin typeface="Arial" pitchFamily="34" charset="0"/>
              <a:cs typeface="Arial" pitchFamily="34" charset="0"/>
            </a:endParaRPr>
          </a:p>
          <a:p>
            <a:pPr marL="109728" indent="0" algn="just">
              <a:buNone/>
            </a:pPr>
            <a:r>
              <a:rPr lang="vi-VN" sz="1600" b="1" dirty="0">
                <a:solidFill>
                  <a:srgbClr val="002060"/>
                </a:solidFill>
                <a:latin typeface="Arial" pitchFamily="34" charset="0"/>
                <a:cs typeface="Arial" pitchFamily="34" charset="0"/>
              </a:rPr>
              <a:t>Acest lucru înseamnă faptul că, pentru identificarea unui deșeu pe listă, este necesar să se parcurgă următoarele etape: </a:t>
            </a:r>
            <a:endParaRPr lang="en-US" sz="1600" b="1" dirty="0">
              <a:solidFill>
                <a:srgbClr val="002060"/>
              </a:solidFill>
              <a:latin typeface="Arial" pitchFamily="34" charset="0"/>
              <a:cs typeface="Arial" pitchFamily="34" charset="0"/>
            </a:endParaRPr>
          </a:p>
          <a:p>
            <a:pPr marL="109728" indent="0" algn="just">
              <a:buNone/>
            </a:pPr>
            <a:r>
              <a:rPr lang="en-US" sz="1600" b="1" u="sng" dirty="0">
                <a:solidFill>
                  <a:srgbClr val="002060"/>
                </a:solidFill>
                <a:latin typeface="Arial" pitchFamily="34" charset="0"/>
                <a:cs typeface="Arial" pitchFamily="34" charset="0"/>
              </a:rPr>
              <a:t>Identificarea</a:t>
            </a:r>
            <a:r>
              <a:rPr lang="vi-VN" sz="1600" b="1" u="sng" dirty="0">
                <a:solidFill>
                  <a:srgbClr val="002060"/>
                </a:solidFill>
                <a:latin typeface="Arial" pitchFamily="34" charset="0"/>
                <a:cs typeface="Arial" pitchFamily="34" charset="0"/>
              </a:rPr>
              <a:t> sursei care produce deșeul </a:t>
            </a:r>
            <a:r>
              <a:rPr lang="vi-VN" sz="1600" b="1" dirty="0">
                <a:solidFill>
                  <a:srgbClr val="002060"/>
                </a:solidFill>
                <a:latin typeface="Arial" pitchFamily="34" charset="0"/>
                <a:cs typeface="Arial" pitchFamily="34" charset="0"/>
              </a:rPr>
              <a:t>în capitolele de la 01 la 12 sau de la 17 la 20 și reperarea codului corespunzător de șase cifre (cu excepția codurilor din codurile care se termină cu 99).</a:t>
            </a:r>
            <a:endParaRPr lang="en-US" sz="1600" b="1" dirty="0">
              <a:solidFill>
                <a:srgbClr val="002060"/>
              </a:solidFill>
              <a:latin typeface="Arial" pitchFamily="34" charset="0"/>
              <a:cs typeface="Arial" pitchFamily="34" charset="0"/>
            </a:endParaRPr>
          </a:p>
          <a:p>
            <a:pPr marL="109728" indent="0" algn="just">
              <a:buNone/>
            </a:pPr>
            <a:r>
              <a:rPr lang="vi-VN" sz="1600" b="1" dirty="0">
                <a:solidFill>
                  <a:srgbClr val="002060"/>
                </a:solidFill>
                <a:latin typeface="Arial" pitchFamily="34" charset="0"/>
                <a:cs typeface="Arial" pitchFamily="34" charset="0"/>
              </a:rPr>
              <a:t>Este necesar să se ia în considerare faptul că o unitate de producție specifică poate fi nevoită să își clasifice activitățile pe mai multe capitole: de exemplu, o uzină de mașini poate să producă deșeuri evidențiate în capitolele 12 (deșeuri rezultate în urma procesului de dare de formă și în urma tratării suprafeței metalelor), 11 (deșeuri anorganice conținând metale, provenind din tratarea și acoperirea metalelor) și 08 (deșeuri provenind din utilizarea substanțelor de acoperire) pentru că diferite capitole corespund unor etape diferite ale procesului de producție. </a:t>
            </a:r>
            <a:endParaRPr lang="en-US" sz="1600" b="1" dirty="0">
              <a:solidFill>
                <a:srgbClr val="002060"/>
              </a:solidFill>
              <a:latin typeface="Arial" pitchFamily="34" charset="0"/>
              <a:cs typeface="Arial" pitchFamily="34" charset="0"/>
            </a:endParaRPr>
          </a:p>
          <a:p>
            <a:pPr marL="109728" indent="0" algn="just">
              <a:buNone/>
            </a:pPr>
            <a:endParaRPr lang="en-US" b="1" dirty="0" smtClean="0">
              <a:solidFill>
                <a:schemeClr val="accent4">
                  <a:lumMod val="50000"/>
                </a:schemeClr>
              </a:solidFill>
              <a:latin typeface="Arial" pitchFamily="34" charset="0"/>
              <a:cs typeface="Arial"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3559957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000" b="1" dirty="0">
                <a:latin typeface="Arial" panose="020B0604020202020204" pitchFamily="34" charset="0"/>
                <a:cs typeface="Arial" panose="020B0604020202020204" pitchFamily="34" charset="0"/>
              </a:rPr>
              <a:t>DECIZIA 2014/955/UE DE MODIFICARE </a:t>
            </a:r>
            <a:r>
              <a:rPr lang="en-US" sz="2000" b="1" dirty="0" smtClean="0">
                <a:latin typeface="Arial" panose="020B0604020202020204" pitchFamily="34" charset="0"/>
                <a:cs typeface="Arial" panose="020B0604020202020204" pitchFamily="34" charset="0"/>
              </a:rPr>
              <a:t>A DECIZIEI </a:t>
            </a:r>
            <a:r>
              <a:rPr lang="en-US" sz="2000" b="1" dirty="0">
                <a:latin typeface="Arial" panose="020B0604020202020204" pitchFamily="34" charset="0"/>
                <a:cs typeface="Arial" panose="020B0604020202020204" pitchFamily="34" charset="0"/>
              </a:rPr>
              <a:t>2000/53/CE DE STABILIRE A UNEI LISTE DE DESEURI IN TEMEIUL </a:t>
            </a:r>
            <a:r>
              <a:rPr lang="en-US" sz="2000" b="1" dirty="0" smtClean="0">
                <a:latin typeface="Arial" panose="020B0604020202020204" pitchFamily="34" charset="0"/>
                <a:cs typeface="Arial" panose="020B0604020202020204" pitchFamily="34" charset="0"/>
              </a:rPr>
              <a:t>                          DIRECTIVEI </a:t>
            </a:r>
            <a:r>
              <a:rPr lang="en-US" sz="2000" b="1" dirty="0">
                <a:latin typeface="Arial" panose="020B0604020202020204" pitchFamily="34" charset="0"/>
                <a:cs typeface="Arial" panose="020B0604020202020204" pitchFamily="34" charset="0"/>
              </a:rPr>
              <a:t>2008/98/CE</a:t>
            </a:r>
          </a:p>
        </p:txBody>
      </p:sp>
      <p:sp>
        <p:nvSpPr>
          <p:cNvPr id="3" name="Content Placeholder 2"/>
          <p:cNvSpPr>
            <a:spLocks noGrp="1"/>
          </p:cNvSpPr>
          <p:nvPr>
            <p:ph idx="1"/>
          </p:nvPr>
        </p:nvSpPr>
        <p:spPr>
          <a:xfrm>
            <a:off x="691434" y="1543792"/>
            <a:ext cx="8596668" cy="4952011"/>
          </a:xfrm>
        </p:spPr>
        <p:txBody>
          <a:bodyPr>
            <a:noAutofit/>
          </a:bodyPr>
          <a:lstStyle/>
          <a:p>
            <a:pPr marL="109728" indent="0" algn="just">
              <a:buNone/>
            </a:pPr>
            <a:r>
              <a:rPr lang="vi-VN" sz="2000" b="1" dirty="0">
                <a:solidFill>
                  <a:schemeClr val="accent4">
                    <a:lumMod val="50000"/>
                  </a:schemeClr>
                </a:solidFill>
                <a:latin typeface="Arial" pitchFamily="34" charset="0"/>
                <a:cs typeface="Arial" pitchFamily="34" charset="0"/>
              </a:rPr>
              <a:t>EVALUARE ȘI CLASIFICARE </a:t>
            </a:r>
            <a:endParaRPr lang="en-US" sz="2000" b="1" dirty="0">
              <a:solidFill>
                <a:schemeClr val="accent4">
                  <a:lumMod val="50000"/>
                </a:schemeClr>
              </a:solidFill>
              <a:latin typeface="Arial" pitchFamily="34" charset="0"/>
              <a:cs typeface="Arial" pitchFamily="34" charset="0"/>
            </a:endParaRPr>
          </a:p>
          <a:p>
            <a:pPr marL="109728" indent="0" algn="just">
              <a:buNone/>
            </a:pPr>
            <a:r>
              <a:rPr lang="vi-VN" sz="2000" b="1" dirty="0">
                <a:solidFill>
                  <a:schemeClr val="accent4">
                    <a:lumMod val="50000"/>
                  </a:schemeClr>
                </a:solidFill>
                <a:latin typeface="Arial" pitchFamily="34" charset="0"/>
                <a:cs typeface="Arial" pitchFamily="34" charset="0"/>
              </a:rPr>
              <a:t>LISTA </a:t>
            </a:r>
            <a:r>
              <a:rPr lang="vi-VN" sz="2000" b="1" dirty="0" smtClean="0">
                <a:solidFill>
                  <a:schemeClr val="accent4">
                    <a:lumMod val="50000"/>
                  </a:schemeClr>
                </a:solidFill>
                <a:latin typeface="Arial" pitchFamily="34" charset="0"/>
                <a:cs typeface="Arial" pitchFamily="34" charset="0"/>
              </a:rPr>
              <a:t>DEȘEURILOR</a:t>
            </a:r>
            <a:endParaRPr lang="en-US" sz="2000" b="1" dirty="0" smtClean="0">
              <a:solidFill>
                <a:schemeClr val="accent4">
                  <a:lumMod val="50000"/>
                </a:schemeClr>
              </a:solidFill>
              <a:latin typeface="Arial" pitchFamily="34" charset="0"/>
              <a:cs typeface="Arial" pitchFamily="34" charset="0"/>
            </a:endParaRPr>
          </a:p>
          <a:p>
            <a:pPr marL="109728" indent="0" algn="just">
              <a:buNone/>
            </a:pPr>
            <a:endParaRPr lang="en-US" sz="2000" b="1" dirty="0">
              <a:solidFill>
                <a:schemeClr val="accent4">
                  <a:lumMod val="50000"/>
                </a:schemeClr>
              </a:solidFill>
              <a:latin typeface="Arial" pitchFamily="34" charset="0"/>
              <a:cs typeface="Arial" pitchFamily="34" charset="0"/>
            </a:endParaRPr>
          </a:p>
          <a:p>
            <a:pPr marL="109728" indent="0" algn="just">
              <a:buNone/>
            </a:pPr>
            <a:r>
              <a:rPr lang="vi-VN" sz="2000" b="1" dirty="0">
                <a:solidFill>
                  <a:srgbClr val="002060"/>
                </a:solidFill>
                <a:latin typeface="Arial" pitchFamily="34" charset="0"/>
                <a:cs typeface="Arial" pitchFamily="34" charset="0"/>
              </a:rPr>
              <a:t> </a:t>
            </a:r>
            <a:r>
              <a:rPr lang="en-US" sz="2000" dirty="0">
                <a:solidFill>
                  <a:srgbClr val="002060"/>
                </a:solidFill>
                <a:latin typeface="Arial" pitchFamily="34" charset="0"/>
                <a:cs typeface="Arial" pitchFamily="34" charset="0"/>
              </a:rPr>
              <a:t>- </a:t>
            </a:r>
            <a:r>
              <a:rPr lang="vi-VN" sz="2000" dirty="0">
                <a:solidFill>
                  <a:srgbClr val="002060"/>
                </a:solidFill>
                <a:latin typeface="Arial" pitchFamily="34" charset="0"/>
                <a:cs typeface="Arial" pitchFamily="34" charset="0"/>
              </a:rPr>
              <a:t>În cazul în care niciun cod corespunzător deșeurilor </a:t>
            </a:r>
            <a:r>
              <a:rPr lang="vi-VN" sz="2000" b="1" dirty="0">
                <a:solidFill>
                  <a:schemeClr val="accent4">
                    <a:lumMod val="50000"/>
                  </a:schemeClr>
                </a:solidFill>
                <a:latin typeface="Arial" pitchFamily="34" charset="0"/>
                <a:cs typeface="Arial" pitchFamily="34" charset="0"/>
              </a:rPr>
              <a:t>nu poate fi găsit în capitolele 01-12 sau 17-20</a:t>
            </a:r>
            <a:r>
              <a:rPr lang="vi-VN" sz="2000" dirty="0">
                <a:solidFill>
                  <a:schemeClr val="accent6">
                    <a:lumMod val="50000"/>
                  </a:schemeClr>
                </a:solidFill>
                <a:latin typeface="Arial" pitchFamily="34" charset="0"/>
                <a:cs typeface="Arial" pitchFamily="34" charset="0"/>
              </a:rPr>
              <a:t>,</a:t>
            </a:r>
            <a:r>
              <a:rPr lang="vi-VN" sz="2000" dirty="0">
                <a:latin typeface="Arial" pitchFamily="34" charset="0"/>
                <a:cs typeface="Arial" pitchFamily="34" charset="0"/>
              </a:rPr>
              <a:t> </a:t>
            </a:r>
            <a:r>
              <a:rPr lang="vi-VN" sz="2000" dirty="0">
                <a:solidFill>
                  <a:srgbClr val="002060"/>
                </a:solidFill>
                <a:latin typeface="Arial" pitchFamily="34" charset="0"/>
                <a:cs typeface="Arial" pitchFamily="34" charset="0"/>
              </a:rPr>
              <a:t>se verifică dacă unul dintre </a:t>
            </a:r>
            <a:r>
              <a:rPr lang="vi-VN" sz="2000" b="1" dirty="0">
                <a:solidFill>
                  <a:schemeClr val="accent4">
                    <a:lumMod val="50000"/>
                  </a:schemeClr>
                </a:solidFill>
                <a:latin typeface="Arial" pitchFamily="34" charset="0"/>
                <a:cs typeface="Arial" pitchFamily="34" charset="0"/>
              </a:rPr>
              <a:t>capitolele 13, 14 </a:t>
            </a:r>
            <a:r>
              <a:rPr lang="vi-VN" sz="2000" dirty="0">
                <a:solidFill>
                  <a:schemeClr val="accent4">
                    <a:lumMod val="50000"/>
                  </a:schemeClr>
                </a:solidFill>
                <a:latin typeface="Arial" pitchFamily="34" charset="0"/>
                <a:cs typeface="Arial" pitchFamily="34" charset="0"/>
              </a:rPr>
              <a:t>sau </a:t>
            </a:r>
            <a:r>
              <a:rPr lang="vi-VN" sz="2000" b="1" dirty="0">
                <a:solidFill>
                  <a:schemeClr val="accent4">
                    <a:lumMod val="50000"/>
                  </a:schemeClr>
                </a:solidFill>
                <a:latin typeface="Arial" pitchFamily="34" charset="0"/>
                <a:cs typeface="Arial" pitchFamily="34" charset="0"/>
              </a:rPr>
              <a:t>15</a:t>
            </a:r>
            <a:r>
              <a:rPr lang="vi-VN" sz="2000" dirty="0">
                <a:solidFill>
                  <a:schemeClr val="accent4">
                    <a:lumMod val="50000"/>
                  </a:schemeClr>
                </a:solidFill>
                <a:latin typeface="Arial" pitchFamily="34" charset="0"/>
                <a:cs typeface="Arial" pitchFamily="34" charset="0"/>
              </a:rPr>
              <a:t> </a:t>
            </a:r>
            <a:r>
              <a:rPr lang="vi-VN" sz="2000" dirty="0">
                <a:solidFill>
                  <a:srgbClr val="002060"/>
                </a:solidFill>
                <a:latin typeface="Arial" pitchFamily="34" charset="0"/>
                <a:cs typeface="Arial" pitchFamily="34" charset="0"/>
              </a:rPr>
              <a:t>este potrivit pentru reperarea deșeului în cauză. </a:t>
            </a:r>
            <a:endParaRPr lang="en-US" sz="2000" dirty="0">
              <a:solidFill>
                <a:srgbClr val="002060"/>
              </a:solidFill>
              <a:latin typeface="Arial" pitchFamily="34" charset="0"/>
              <a:cs typeface="Arial" pitchFamily="34" charset="0"/>
            </a:endParaRPr>
          </a:p>
          <a:p>
            <a:pPr marL="109728" indent="0" algn="just">
              <a:buNone/>
            </a:pPr>
            <a:r>
              <a:rPr lang="en-US" sz="2000" dirty="0">
                <a:solidFill>
                  <a:srgbClr val="002060"/>
                </a:solidFill>
                <a:latin typeface="Arial" pitchFamily="34" charset="0"/>
                <a:cs typeface="Arial" pitchFamily="34" charset="0"/>
              </a:rPr>
              <a:t>- </a:t>
            </a:r>
            <a:r>
              <a:rPr lang="vi-VN" sz="2000" dirty="0">
                <a:solidFill>
                  <a:srgbClr val="002060"/>
                </a:solidFill>
                <a:latin typeface="Arial" pitchFamily="34" charset="0"/>
                <a:cs typeface="Arial" pitchFamily="34" charset="0"/>
              </a:rPr>
              <a:t>În cazul în care niciunul dintre aceste coduri de deșeuri nu se aplică, reperare deșeului trebuie să se facă în conformitate cu </a:t>
            </a:r>
            <a:r>
              <a:rPr lang="vi-VN" sz="2000" b="1" dirty="0">
                <a:solidFill>
                  <a:srgbClr val="C00000"/>
                </a:solidFill>
                <a:latin typeface="Arial" pitchFamily="34" charset="0"/>
                <a:cs typeface="Arial" pitchFamily="34" charset="0"/>
              </a:rPr>
              <a:t>capitolul 16</a:t>
            </a:r>
            <a:r>
              <a:rPr lang="vi-VN" sz="2000" dirty="0">
                <a:latin typeface="Arial" pitchFamily="34" charset="0"/>
                <a:cs typeface="Arial" pitchFamily="34" charset="0"/>
              </a:rPr>
              <a:t>. </a:t>
            </a:r>
            <a:endParaRPr lang="en-US" sz="2000" dirty="0">
              <a:latin typeface="Arial" pitchFamily="34" charset="0"/>
              <a:cs typeface="Arial" pitchFamily="34" charset="0"/>
            </a:endParaRPr>
          </a:p>
          <a:p>
            <a:pPr marL="109728" indent="0" algn="just">
              <a:buNone/>
            </a:pPr>
            <a:r>
              <a:rPr lang="en-US" sz="2000" dirty="0">
                <a:solidFill>
                  <a:srgbClr val="002060"/>
                </a:solidFill>
                <a:latin typeface="Arial" pitchFamily="34" charset="0"/>
                <a:cs typeface="Arial" pitchFamily="34" charset="0"/>
              </a:rPr>
              <a:t>- </a:t>
            </a:r>
            <a:r>
              <a:rPr lang="vi-VN" sz="2000" dirty="0">
                <a:solidFill>
                  <a:srgbClr val="002060"/>
                </a:solidFill>
                <a:latin typeface="Arial" pitchFamily="34" charset="0"/>
                <a:cs typeface="Arial" pitchFamily="34" charset="0"/>
              </a:rPr>
              <a:t>În cazul în care deșeul respectiv nu este inclus nici în capitolul 16, se clasifică în rubrica al cărei </a:t>
            </a:r>
            <a:r>
              <a:rPr lang="vi-VN" sz="2000" b="1" dirty="0">
                <a:solidFill>
                  <a:srgbClr val="0070C0"/>
                </a:solidFill>
                <a:latin typeface="Arial" pitchFamily="34" charset="0"/>
                <a:cs typeface="Arial" pitchFamily="34" charset="0"/>
              </a:rPr>
              <a:t>cod se termină cu 99 </a:t>
            </a:r>
            <a:r>
              <a:rPr lang="vi-VN" sz="2000" dirty="0">
                <a:solidFill>
                  <a:srgbClr val="002060"/>
                </a:solidFill>
                <a:latin typeface="Arial" pitchFamily="34" charset="0"/>
                <a:cs typeface="Arial" pitchFamily="34" charset="0"/>
              </a:rPr>
              <a:t>(deșeuri care nu sunt incluse în nici o altă categorie) în capitolul listei care corespunde activităților reperate în prima etapă. </a:t>
            </a:r>
            <a:endParaRPr lang="en-US" sz="2000" b="1" dirty="0">
              <a:solidFill>
                <a:srgbClr val="002060"/>
              </a:solidFill>
              <a:latin typeface="Arial" pitchFamily="34" charset="0"/>
              <a:cs typeface="Arial" pitchFamily="34" charset="0"/>
            </a:endParaRPr>
          </a:p>
          <a:p>
            <a:pPr marL="109728" indent="0" algn="just">
              <a:buNone/>
            </a:pPr>
            <a:endParaRPr lang="en-US" b="1" dirty="0" smtClean="0">
              <a:solidFill>
                <a:schemeClr val="accent4">
                  <a:lumMod val="50000"/>
                </a:schemeClr>
              </a:solidFill>
              <a:latin typeface="Arial" pitchFamily="34" charset="0"/>
              <a:cs typeface="Arial"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744225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000" b="1" dirty="0">
                <a:latin typeface="Arial" panose="020B0604020202020204" pitchFamily="34" charset="0"/>
                <a:cs typeface="Arial" panose="020B0604020202020204" pitchFamily="34" charset="0"/>
              </a:rPr>
              <a:t>DECIZIA 2014/955/UE DE MODIFICARE </a:t>
            </a:r>
            <a:r>
              <a:rPr lang="en-US" sz="2000" b="1" dirty="0" smtClean="0">
                <a:latin typeface="Arial" panose="020B0604020202020204" pitchFamily="34" charset="0"/>
                <a:cs typeface="Arial" panose="020B0604020202020204" pitchFamily="34" charset="0"/>
              </a:rPr>
              <a:t>A DECIZIEI </a:t>
            </a:r>
            <a:r>
              <a:rPr lang="en-US" sz="2000" b="1" dirty="0">
                <a:latin typeface="Arial" panose="020B0604020202020204" pitchFamily="34" charset="0"/>
                <a:cs typeface="Arial" panose="020B0604020202020204" pitchFamily="34" charset="0"/>
              </a:rPr>
              <a:t>2000/53/CE DE STABILIRE A UNEI LISTE DE DESEURI IN TEMEIUL </a:t>
            </a:r>
            <a:r>
              <a:rPr lang="en-US" sz="2000" b="1" dirty="0" smtClean="0">
                <a:latin typeface="Arial" panose="020B0604020202020204" pitchFamily="34" charset="0"/>
                <a:cs typeface="Arial" panose="020B0604020202020204" pitchFamily="34" charset="0"/>
              </a:rPr>
              <a:t>                          DIRECTIVEI </a:t>
            </a:r>
            <a:r>
              <a:rPr lang="en-US" sz="2000" b="1" dirty="0">
                <a:latin typeface="Arial" panose="020B0604020202020204" pitchFamily="34" charset="0"/>
                <a:cs typeface="Arial" panose="020B0604020202020204" pitchFamily="34" charset="0"/>
              </a:rPr>
              <a:t>2008/98/CE</a:t>
            </a:r>
          </a:p>
        </p:txBody>
      </p:sp>
      <p:sp>
        <p:nvSpPr>
          <p:cNvPr id="3" name="Content Placeholder 2"/>
          <p:cNvSpPr>
            <a:spLocks noGrp="1"/>
          </p:cNvSpPr>
          <p:nvPr>
            <p:ph idx="1"/>
          </p:nvPr>
        </p:nvSpPr>
        <p:spPr>
          <a:xfrm>
            <a:off x="691434" y="1543792"/>
            <a:ext cx="8596668" cy="4952011"/>
          </a:xfrm>
        </p:spPr>
        <p:txBody>
          <a:bodyPr>
            <a:noAutofit/>
          </a:bodyPr>
          <a:lstStyle/>
          <a:p>
            <a:pPr marL="109728" indent="0" algn="just">
              <a:buNone/>
            </a:pPr>
            <a:r>
              <a:rPr lang="vi-VN" sz="1200" b="1" dirty="0">
                <a:solidFill>
                  <a:schemeClr val="accent4">
                    <a:lumMod val="50000"/>
                  </a:schemeClr>
                </a:solidFill>
                <a:latin typeface="Arial" pitchFamily="34" charset="0"/>
                <a:cs typeface="Arial" pitchFamily="34" charset="0"/>
              </a:rPr>
              <a:t>EVALUARE ȘI CLASIFICARE </a:t>
            </a:r>
            <a:endParaRPr lang="en-US" sz="1200" b="1" dirty="0">
              <a:solidFill>
                <a:schemeClr val="accent4">
                  <a:lumMod val="50000"/>
                </a:schemeClr>
              </a:solidFill>
              <a:latin typeface="Arial" pitchFamily="34" charset="0"/>
              <a:cs typeface="Arial" pitchFamily="34" charset="0"/>
            </a:endParaRPr>
          </a:p>
          <a:p>
            <a:pPr marL="109728" indent="0" algn="just">
              <a:buNone/>
            </a:pPr>
            <a:r>
              <a:rPr lang="en-US" sz="1200" b="1" dirty="0" smtClean="0">
                <a:solidFill>
                  <a:schemeClr val="accent4">
                    <a:lumMod val="50000"/>
                  </a:schemeClr>
                </a:solidFill>
                <a:latin typeface="Arial" pitchFamily="34" charset="0"/>
                <a:cs typeface="Arial" pitchFamily="34" charset="0"/>
              </a:rPr>
              <a:t>INDEX- Capitolele </a:t>
            </a:r>
            <a:r>
              <a:rPr lang="en-US" sz="1200" b="1" dirty="0">
                <a:solidFill>
                  <a:schemeClr val="accent4">
                    <a:lumMod val="50000"/>
                  </a:schemeClr>
                </a:solidFill>
                <a:latin typeface="Arial" pitchFamily="34" charset="0"/>
                <a:cs typeface="Arial" pitchFamily="34" charset="0"/>
              </a:rPr>
              <a:t>din lista</a:t>
            </a:r>
          </a:p>
          <a:p>
            <a:pPr marL="109728" indent="0" algn="just">
              <a:buNone/>
            </a:pPr>
            <a:r>
              <a:rPr lang="en-US" sz="1200" b="1" dirty="0">
                <a:solidFill>
                  <a:srgbClr val="002060"/>
                </a:solidFill>
                <a:latin typeface="Arial" pitchFamily="34" charset="0"/>
                <a:cs typeface="Arial" pitchFamily="34" charset="0"/>
              </a:rPr>
              <a:t>01- </a:t>
            </a:r>
            <a:r>
              <a:rPr lang="vi-VN" sz="1200" b="1" dirty="0">
                <a:solidFill>
                  <a:srgbClr val="002060"/>
                </a:solidFill>
                <a:latin typeface="Arial" pitchFamily="34" charset="0"/>
                <a:cs typeface="Arial" pitchFamily="34" charset="0"/>
              </a:rPr>
              <a:t>Deșeuri provenite din explorarea și din exploatarea minelor și carierelor, precum și din tratarea fizică și chimică a mineralelor</a:t>
            </a:r>
            <a:r>
              <a:rPr lang="en-US" sz="1200" b="1" dirty="0">
                <a:solidFill>
                  <a:srgbClr val="002060"/>
                </a:solidFill>
                <a:latin typeface="Arial" pitchFamily="34" charset="0"/>
                <a:cs typeface="Arial" pitchFamily="34" charset="0"/>
              </a:rPr>
              <a:t>;</a:t>
            </a:r>
          </a:p>
          <a:p>
            <a:pPr marL="109728" indent="0" algn="just">
              <a:buNone/>
            </a:pPr>
            <a:r>
              <a:rPr lang="en-US" sz="1200" b="1" dirty="0">
                <a:solidFill>
                  <a:srgbClr val="002060"/>
                </a:solidFill>
                <a:latin typeface="Arial" pitchFamily="34" charset="0"/>
                <a:cs typeface="Arial" pitchFamily="34" charset="0"/>
              </a:rPr>
              <a:t>02- </a:t>
            </a:r>
            <a:r>
              <a:rPr lang="vi-VN" sz="1200" b="1" dirty="0">
                <a:solidFill>
                  <a:srgbClr val="002060"/>
                </a:solidFill>
                <a:latin typeface="Arial" pitchFamily="34" charset="0"/>
                <a:cs typeface="Arial" pitchFamily="34" charset="0"/>
              </a:rPr>
              <a:t>Deșeuri provenite din agricultură, horticultură, acvacultură, silvicultură, vânătoare și pescuit, pregătirea și procesarea alimentelor</a:t>
            </a:r>
            <a:r>
              <a:rPr lang="en-US" sz="1200" b="1" dirty="0">
                <a:solidFill>
                  <a:srgbClr val="002060"/>
                </a:solidFill>
                <a:latin typeface="Arial" pitchFamily="34" charset="0"/>
                <a:cs typeface="Arial" pitchFamily="34" charset="0"/>
              </a:rPr>
              <a:t>;</a:t>
            </a:r>
          </a:p>
          <a:p>
            <a:pPr marL="109728" indent="0" algn="just">
              <a:buNone/>
            </a:pPr>
            <a:r>
              <a:rPr lang="en-US" sz="1200" b="1" dirty="0">
                <a:solidFill>
                  <a:srgbClr val="002060"/>
                </a:solidFill>
                <a:latin typeface="Arial" pitchFamily="34" charset="0"/>
                <a:cs typeface="Arial" pitchFamily="34" charset="0"/>
              </a:rPr>
              <a:t>03- Deșeuri provenite din prelucrarea lemnului și din fabricarea panourilor și a mobilei, a celulozei, hârtiei și cartonului;</a:t>
            </a:r>
          </a:p>
          <a:p>
            <a:pPr marL="109728" indent="0" algn="just">
              <a:buNone/>
            </a:pPr>
            <a:r>
              <a:rPr lang="en-US" sz="1200" b="1" dirty="0">
                <a:solidFill>
                  <a:srgbClr val="002060"/>
                </a:solidFill>
                <a:latin typeface="Arial" pitchFamily="34" charset="0"/>
                <a:cs typeface="Arial" pitchFamily="34" charset="0"/>
              </a:rPr>
              <a:t>04- </a:t>
            </a:r>
            <a:r>
              <a:rPr lang="vi-VN" sz="1200" b="1" dirty="0">
                <a:solidFill>
                  <a:srgbClr val="002060"/>
                </a:solidFill>
                <a:latin typeface="Arial" pitchFamily="34" charset="0"/>
                <a:cs typeface="Arial" pitchFamily="34" charset="0"/>
              </a:rPr>
              <a:t>Deșeuri provenite din industria pielăriei, a blănăriei și din industria textilă</a:t>
            </a:r>
            <a:r>
              <a:rPr lang="en-US" sz="1200" b="1" dirty="0">
                <a:solidFill>
                  <a:srgbClr val="002060"/>
                </a:solidFill>
                <a:latin typeface="Arial" pitchFamily="34" charset="0"/>
                <a:cs typeface="Arial" pitchFamily="34" charset="0"/>
              </a:rPr>
              <a:t>;</a:t>
            </a:r>
          </a:p>
          <a:p>
            <a:pPr marL="109728" indent="0" algn="just">
              <a:buNone/>
            </a:pPr>
            <a:r>
              <a:rPr lang="en-US" sz="1200" b="1" dirty="0">
                <a:solidFill>
                  <a:srgbClr val="002060"/>
                </a:solidFill>
                <a:latin typeface="Arial" pitchFamily="34" charset="0"/>
                <a:cs typeface="Arial" pitchFamily="34" charset="0"/>
              </a:rPr>
              <a:t>05- </a:t>
            </a:r>
            <a:r>
              <a:rPr lang="it-IT" sz="1200" b="1" dirty="0">
                <a:solidFill>
                  <a:srgbClr val="002060"/>
                </a:solidFill>
                <a:latin typeface="Arial" pitchFamily="34" charset="0"/>
                <a:cs typeface="Arial" pitchFamily="34" charset="0"/>
              </a:rPr>
              <a:t>Deșeuri provenite din rafinarea petrolului, de la purificarea gazului natural și din tratarea pirolitică a cărbunelui;</a:t>
            </a:r>
          </a:p>
          <a:p>
            <a:pPr marL="109728" indent="0" algn="just">
              <a:buNone/>
            </a:pPr>
            <a:r>
              <a:rPr lang="it-IT" sz="1200" b="1" dirty="0">
                <a:solidFill>
                  <a:srgbClr val="002060"/>
                </a:solidFill>
                <a:latin typeface="Arial" pitchFamily="34" charset="0"/>
                <a:cs typeface="Arial" pitchFamily="34" charset="0"/>
              </a:rPr>
              <a:t>06- Deșeuri rezultate din procesele chimiei anorganice;</a:t>
            </a:r>
          </a:p>
          <a:p>
            <a:pPr marL="109728" indent="0" algn="just">
              <a:buNone/>
            </a:pPr>
            <a:r>
              <a:rPr lang="it-IT" sz="1200" b="1" dirty="0">
                <a:solidFill>
                  <a:srgbClr val="002060"/>
                </a:solidFill>
                <a:latin typeface="Arial" pitchFamily="34" charset="0"/>
                <a:cs typeface="Arial" pitchFamily="34" charset="0"/>
              </a:rPr>
              <a:t>07- Deșeuri rezultate din procesele chimiei organice;</a:t>
            </a:r>
          </a:p>
          <a:p>
            <a:pPr marL="109728" indent="0" algn="just">
              <a:buNone/>
            </a:pPr>
            <a:r>
              <a:rPr lang="it-IT" sz="1200" b="1" dirty="0">
                <a:solidFill>
                  <a:srgbClr val="002060"/>
                </a:solidFill>
                <a:latin typeface="Arial" pitchFamily="34" charset="0"/>
                <a:cs typeface="Arial" pitchFamily="34" charset="0"/>
              </a:rPr>
              <a:t>08-</a:t>
            </a:r>
            <a:r>
              <a:rPr lang="en-US" sz="1200" b="1" dirty="0">
                <a:solidFill>
                  <a:srgbClr val="002060"/>
                </a:solidFill>
                <a:latin typeface="Arial" pitchFamily="34" charset="0"/>
                <a:cs typeface="Arial" pitchFamily="34" charset="0"/>
              </a:rPr>
              <a:t>Deșeuri rezultate din fabricarea, formularea, distribuția și utilizarea (FFDU) produselor de acoperire (vopseluri, lacuri și emailuri vitrifiate), a adezivilor, a masticurilor și a cernelurilor tipografice;</a:t>
            </a:r>
          </a:p>
          <a:p>
            <a:pPr marL="109728" indent="0" algn="just">
              <a:buNone/>
            </a:pPr>
            <a:r>
              <a:rPr lang="en-US" sz="1200" b="1" dirty="0">
                <a:solidFill>
                  <a:srgbClr val="002060"/>
                </a:solidFill>
                <a:latin typeface="Arial" pitchFamily="34" charset="0"/>
                <a:cs typeface="Arial" pitchFamily="34" charset="0"/>
              </a:rPr>
              <a:t>09-</a:t>
            </a:r>
            <a:r>
              <a:rPr lang="vi-VN" sz="1200" b="1" dirty="0">
                <a:solidFill>
                  <a:srgbClr val="002060"/>
                </a:solidFill>
                <a:latin typeface="Arial" pitchFamily="34" charset="0"/>
                <a:cs typeface="Arial" pitchFamily="34" charset="0"/>
              </a:rPr>
              <a:t>Deșeuri din industria fotografică</a:t>
            </a:r>
            <a:r>
              <a:rPr lang="en-US" sz="1200" b="1" dirty="0">
                <a:solidFill>
                  <a:srgbClr val="002060"/>
                </a:solidFill>
                <a:latin typeface="Arial" pitchFamily="34" charset="0"/>
                <a:cs typeface="Arial" pitchFamily="34" charset="0"/>
              </a:rPr>
              <a:t>;</a:t>
            </a:r>
          </a:p>
          <a:p>
            <a:pPr marL="109728" indent="0" algn="just">
              <a:buNone/>
            </a:pPr>
            <a:r>
              <a:rPr lang="en-US" sz="1200" b="1" dirty="0">
                <a:solidFill>
                  <a:srgbClr val="002060"/>
                </a:solidFill>
                <a:latin typeface="Arial" pitchFamily="34" charset="0"/>
                <a:cs typeface="Arial" pitchFamily="34" charset="0"/>
              </a:rPr>
              <a:t>10-</a:t>
            </a:r>
            <a:r>
              <a:rPr lang="it-IT" sz="1200" b="1" dirty="0">
                <a:solidFill>
                  <a:srgbClr val="002060"/>
                </a:solidFill>
                <a:latin typeface="Arial" pitchFamily="34" charset="0"/>
                <a:cs typeface="Arial" pitchFamily="34" charset="0"/>
              </a:rPr>
              <a:t>Deșeuri rezultate din prelucrarea termică</a:t>
            </a:r>
            <a:endParaRPr lang="en-US" sz="1200" b="1" dirty="0" smtClean="0">
              <a:solidFill>
                <a:srgbClr val="002060"/>
              </a:solidFill>
              <a:latin typeface="Arial" pitchFamily="34" charset="0"/>
              <a:cs typeface="Arial"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2587876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000" b="1" dirty="0">
                <a:latin typeface="Arial" panose="020B0604020202020204" pitchFamily="34" charset="0"/>
                <a:cs typeface="Arial" panose="020B0604020202020204" pitchFamily="34" charset="0"/>
              </a:rPr>
              <a:t>DECIZIA 2014/955/UE DE MODIFICARE </a:t>
            </a:r>
            <a:r>
              <a:rPr lang="en-US" sz="2000" b="1" dirty="0" smtClean="0">
                <a:latin typeface="Arial" panose="020B0604020202020204" pitchFamily="34" charset="0"/>
                <a:cs typeface="Arial" panose="020B0604020202020204" pitchFamily="34" charset="0"/>
              </a:rPr>
              <a:t>A DECIZIEI </a:t>
            </a:r>
            <a:r>
              <a:rPr lang="en-US" sz="2000" b="1" dirty="0">
                <a:latin typeface="Arial" panose="020B0604020202020204" pitchFamily="34" charset="0"/>
                <a:cs typeface="Arial" panose="020B0604020202020204" pitchFamily="34" charset="0"/>
              </a:rPr>
              <a:t>2000/53/CE DE STABILIRE A UNEI LISTE DE DESEURI IN TEMEIUL </a:t>
            </a:r>
            <a:r>
              <a:rPr lang="en-US" sz="2000" b="1" dirty="0" smtClean="0">
                <a:latin typeface="Arial" panose="020B0604020202020204" pitchFamily="34" charset="0"/>
                <a:cs typeface="Arial" panose="020B0604020202020204" pitchFamily="34" charset="0"/>
              </a:rPr>
              <a:t>                          DIRECTIVEI </a:t>
            </a:r>
            <a:r>
              <a:rPr lang="en-US" sz="2000" b="1" dirty="0">
                <a:latin typeface="Arial" panose="020B0604020202020204" pitchFamily="34" charset="0"/>
                <a:cs typeface="Arial" panose="020B0604020202020204" pitchFamily="34" charset="0"/>
              </a:rPr>
              <a:t>2008/98/CE</a:t>
            </a:r>
          </a:p>
        </p:txBody>
      </p:sp>
      <p:sp>
        <p:nvSpPr>
          <p:cNvPr id="3" name="Content Placeholder 2"/>
          <p:cNvSpPr>
            <a:spLocks noGrp="1"/>
          </p:cNvSpPr>
          <p:nvPr>
            <p:ph idx="1"/>
          </p:nvPr>
        </p:nvSpPr>
        <p:spPr>
          <a:xfrm>
            <a:off x="691434" y="1543792"/>
            <a:ext cx="8596668" cy="4952011"/>
          </a:xfrm>
        </p:spPr>
        <p:txBody>
          <a:bodyPr>
            <a:noAutofit/>
          </a:bodyPr>
          <a:lstStyle/>
          <a:p>
            <a:pPr marL="109728" indent="0" algn="just">
              <a:buNone/>
            </a:pPr>
            <a:r>
              <a:rPr lang="vi-VN" sz="1200" b="1" dirty="0">
                <a:solidFill>
                  <a:schemeClr val="accent4">
                    <a:lumMod val="50000"/>
                  </a:schemeClr>
                </a:solidFill>
                <a:latin typeface="Arial" pitchFamily="34" charset="0"/>
                <a:cs typeface="Arial" pitchFamily="34" charset="0"/>
              </a:rPr>
              <a:t>EVALUARE ȘI CLASIFICARE </a:t>
            </a:r>
            <a:endParaRPr lang="en-US" sz="1200" b="1" dirty="0">
              <a:solidFill>
                <a:schemeClr val="accent4">
                  <a:lumMod val="50000"/>
                </a:schemeClr>
              </a:solidFill>
              <a:latin typeface="Arial" pitchFamily="34" charset="0"/>
              <a:cs typeface="Arial" pitchFamily="34" charset="0"/>
            </a:endParaRPr>
          </a:p>
          <a:p>
            <a:pPr marL="109728" indent="0" algn="just">
              <a:buNone/>
            </a:pPr>
            <a:r>
              <a:rPr lang="en-US" sz="1200" b="1" dirty="0" smtClean="0">
                <a:solidFill>
                  <a:schemeClr val="accent4">
                    <a:lumMod val="50000"/>
                  </a:schemeClr>
                </a:solidFill>
                <a:latin typeface="Arial" pitchFamily="34" charset="0"/>
                <a:cs typeface="Arial" pitchFamily="34" charset="0"/>
              </a:rPr>
              <a:t>INDEX- Capitolele </a:t>
            </a:r>
            <a:r>
              <a:rPr lang="en-US" sz="1200" b="1" dirty="0">
                <a:solidFill>
                  <a:schemeClr val="accent4">
                    <a:lumMod val="50000"/>
                  </a:schemeClr>
                </a:solidFill>
                <a:latin typeface="Arial" pitchFamily="34" charset="0"/>
                <a:cs typeface="Arial" pitchFamily="34" charset="0"/>
              </a:rPr>
              <a:t>din </a:t>
            </a:r>
            <a:r>
              <a:rPr lang="en-US" sz="1200" b="1" dirty="0" smtClean="0">
                <a:solidFill>
                  <a:schemeClr val="accent4">
                    <a:lumMod val="50000"/>
                  </a:schemeClr>
                </a:solidFill>
                <a:latin typeface="Arial" pitchFamily="34" charset="0"/>
                <a:cs typeface="Arial" pitchFamily="34" charset="0"/>
              </a:rPr>
              <a:t>lista</a:t>
            </a:r>
          </a:p>
          <a:p>
            <a:pPr marL="109728" indent="0" algn="just">
              <a:buNone/>
            </a:pPr>
            <a:r>
              <a:rPr lang="en-US" sz="1200" b="1" dirty="0">
                <a:solidFill>
                  <a:srgbClr val="002060"/>
                </a:solidFill>
                <a:latin typeface="Arial" pitchFamily="34" charset="0"/>
                <a:cs typeface="Arial" pitchFamily="34" charset="0"/>
              </a:rPr>
              <a:t>11- </a:t>
            </a:r>
            <a:r>
              <a:rPr lang="vi-VN" sz="1200" b="1" dirty="0">
                <a:solidFill>
                  <a:srgbClr val="002060"/>
                </a:solidFill>
                <a:latin typeface="Arial" pitchFamily="34" charset="0"/>
                <a:cs typeface="Arial" pitchFamily="34" charset="0"/>
              </a:rPr>
              <a:t>Deșeuri rezultate din tratarea chimică a suprafețelor și din acoperiri ale metalelor și ale altor materiale; hidrometalurgia neferoasă</a:t>
            </a:r>
            <a:r>
              <a:rPr lang="en-US" sz="1200" b="1" dirty="0">
                <a:solidFill>
                  <a:srgbClr val="002060"/>
                </a:solidFill>
                <a:latin typeface="Arial" pitchFamily="34" charset="0"/>
                <a:cs typeface="Arial" pitchFamily="34" charset="0"/>
              </a:rPr>
              <a:t>;</a:t>
            </a:r>
          </a:p>
          <a:p>
            <a:pPr marL="109728" indent="0" algn="just">
              <a:buNone/>
            </a:pPr>
            <a:r>
              <a:rPr lang="en-US" sz="1200" b="1" dirty="0">
                <a:solidFill>
                  <a:srgbClr val="002060"/>
                </a:solidFill>
                <a:latin typeface="Arial" pitchFamily="34" charset="0"/>
                <a:cs typeface="Arial" pitchFamily="34" charset="0"/>
              </a:rPr>
              <a:t>12- </a:t>
            </a:r>
            <a:r>
              <a:rPr lang="vi-VN" sz="1200" b="1" dirty="0">
                <a:solidFill>
                  <a:srgbClr val="002060"/>
                </a:solidFill>
                <a:latin typeface="Arial" pitchFamily="34" charset="0"/>
                <a:cs typeface="Arial" pitchFamily="34" charset="0"/>
              </a:rPr>
              <a:t>Deșeuri rezultate din modelarea și tratarea mecanică și fizică a suprafețelor metalelor și materialelor plastice</a:t>
            </a:r>
            <a:r>
              <a:rPr lang="en-US" sz="1200" b="1" dirty="0">
                <a:solidFill>
                  <a:srgbClr val="002060"/>
                </a:solidFill>
                <a:latin typeface="Arial" pitchFamily="34" charset="0"/>
                <a:cs typeface="Arial" pitchFamily="34" charset="0"/>
              </a:rPr>
              <a:t>;</a:t>
            </a:r>
          </a:p>
          <a:p>
            <a:pPr marL="109728" indent="0" algn="just">
              <a:buNone/>
            </a:pPr>
            <a:r>
              <a:rPr lang="en-US" sz="1200" b="1" dirty="0">
                <a:solidFill>
                  <a:schemeClr val="accent4">
                    <a:lumMod val="50000"/>
                  </a:schemeClr>
                </a:solidFill>
                <a:latin typeface="Arial" pitchFamily="34" charset="0"/>
                <a:cs typeface="Arial" pitchFamily="34" charset="0"/>
              </a:rPr>
              <a:t>13- Deșeuri din uleiuri uzate și comestibili lichizi uzați (cu excepția uleiurilor comestibile, 05 și 12);</a:t>
            </a:r>
          </a:p>
          <a:p>
            <a:pPr marL="109728" indent="0" algn="just">
              <a:buNone/>
            </a:pPr>
            <a:r>
              <a:rPr lang="en-US" sz="1200" b="1" dirty="0">
                <a:solidFill>
                  <a:schemeClr val="accent4">
                    <a:lumMod val="50000"/>
                  </a:schemeClr>
                </a:solidFill>
                <a:latin typeface="Arial" pitchFamily="34" charset="0"/>
                <a:cs typeface="Arial" pitchFamily="34" charset="0"/>
              </a:rPr>
              <a:t>14-</a:t>
            </a:r>
            <a:r>
              <a:rPr lang="pt-BR" sz="1200" b="1" dirty="0">
                <a:solidFill>
                  <a:schemeClr val="accent4">
                    <a:lumMod val="50000"/>
                  </a:schemeClr>
                </a:solidFill>
                <a:latin typeface="Arial" pitchFamily="34" charset="0"/>
                <a:cs typeface="Arial" pitchFamily="34" charset="0"/>
              </a:rPr>
              <a:t>Deșeuri de solvenți organici, agenți de răcire și agenți de propulsare (cu excepția capitolelor 07 și 08);</a:t>
            </a:r>
          </a:p>
          <a:p>
            <a:pPr marL="109728" indent="0" algn="just">
              <a:buNone/>
            </a:pPr>
            <a:r>
              <a:rPr lang="pt-BR" sz="1200" b="1" dirty="0">
                <a:solidFill>
                  <a:schemeClr val="accent4">
                    <a:lumMod val="50000"/>
                  </a:schemeClr>
                </a:solidFill>
                <a:latin typeface="Arial" pitchFamily="34" charset="0"/>
                <a:cs typeface="Arial" pitchFamily="34" charset="0"/>
              </a:rPr>
              <a:t>15- </a:t>
            </a:r>
            <a:r>
              <a:rPr lang="vi-VN" sz="1200" b="1" dirty="0">
                <a:solidFill>
                  <a:schemeClr val="accent4">
                    <a:lumMod val="50000"/>
                  </a:schemeClr>
                </a:solidFill>
                <a:latin typeface="Arial" pitchFamily="34" charset="0"/>
                <a:cs typeface="Arial" pitchFamily="34" charset="0"/>
              </a:rPr>
              <a:t>Deșeuri de ambalaje; absorbanți, materiale de lustruire, materiale filtrante și îmbrăcăminte de protecție nespecificată</a:t>
            </a:r>
            <a:r>
              <a:rPr lang="en-US" sz="1200" b="1" dirty="0">
                <a:solidFill>
                  <a:schemeClr val="accent4">
                    <a:lumMod val="50000"/>
                  </a:schemeClr>
                </a:solidFill>
                <a:latin typeface="Arial" pitchFamily="34" charset="0"/>
                <a:cs typeface="Arial" pitchFamily="34" charset="0"/>
              </a:rPr>
              <a:t>;</a:t>
            </a:r>
          </a:p>
          <a:p>
            <a:pPr marL="109728" indent="0" algn="just">
              <a:buNone/>
            </a:pPr>
            <a:r>
              <a:rPr lang="en-US" sz="1200" b="1" dirty="0">
                <a:solidFill>
                  <a:srgbClr val="C00000"/>
                </a:solidFill>
                <a:latin typeface="Arial" pitchFamily="34" charset="0"/>
                <a:cs typeface="Arial" pitchFamily="34" charset="0"/>
              </a:rPr>
              <a:t>16- </a:t>
            </a:r>
            <a:r>
              <a:rPr lang="vi-VN" sz="1200" b="1" dirty="0">
                <a:solidFill>
                  <a:srgbClr val="C00000"/>
                </a:solidFill>
                <a:latin typeface="Arial" pitchFamily="34" charset="0"/>
                <a:cs typeface="Arial" pitchFamily="34" charset="0"/>
              </a:rPr>
              <a:t>Deșeuri nespecificate în altă parte în listă</a:t>
            </a:r>
            <a:r>
              <a:rPr lang="en-US" sz="1200" b="1" dirty="0">
                <a:solidFill>
                  <a:srgbClr val="C00000"/>
                </a:solidFill>
                <a:latin typeface="Arial" pitchFamily="34" charset="0"/>
                <a:cs typeface="Arial" pitchFamily="34" charset="0"/>
              </a:rPr>
              <a:t>;</a:t>
            </a:r>
          </a:p>
          <a:p>
            <a:pPr marL="109728" indent="0" algn="just">
              <a:buNone/>
            </a:pPr>
            <a:r>
              <a:rPr lang="en-US" sz="1200" b="1" dirty="0">
                <a:solidFill>
                  <a:srgbClr val="002060"/>
                </a:solidFill>
                <a:latin typeface="Arial" pitchFamily="34" charset="0"/>
                <a:cs typeface="Arial" pitchFamily="34" charset="0"/>
              </a:rPr>
              <a:t>17- </a:t>
            </a:r>
            <a:r>
              <a:rPr lang="vi-VN" sz="1200" b="1" dirty="0">
                <a:solidFill>
                  <a:srgbClr val="002060"/>
                </a:solidFill>
                <a:latin typeface="Arial" pitchFamily="34" charset="0"/>
                <a:cs typeface="Arial" pitchFamily="34" charset="0"/>
              </a:rPr>
              <a:t>Deșeuri de construcții și demolări (inclusiv pământ excavat din situri contaminate)</a:t>
            </a:r>
            <a:r>
              <a:rPr lang="en-US" sz="1200" b="1" dirty="0">
                <a:solidFill>
                  <a:srgbClr val="002060"/>
                </a:solidFill>
                <a:latin typeface="Arial" pitchFamily="34" charset="0"/>
                <a:cs typeface="Arial" pitchFamily="34" charset="0"/>
              </a:rPr>
              <a:t>;</a:t>
            </a:r>
          </a:p>
          <a:p>
            <a:pPr marL="109728" indent="0" algn="just">
              <a:buNone/>
            </a:pPr>
            <a:r>
              <a:rPr lang="en-US" sz="1200" b="1" dirty="0">
                <a:solidFill>
                  <a:srgbClr val="002060"/>
                </a:solidFill>
                <a:latin typeface="Arial" pitchFamily="34" charset="0"/>
                <a:cs typeface="Arial" pitchFamily="34" charset="0"/>
              </a:rPr>
              <a:t>18-</a:t>
            </a:r>
            <a:r>
              <a:rPr lang="vi-VN" sz="1200" b="1" dirty="0">
                <a:solidFill>
                  <a:srgbClr val="002060"/>
                </a:solidFill>
                <a:latin typeface="Arial" pitchFamily="34" charset="0"/>
                <a:cs typeface="Arial" pitchFamily="34" charset="0"/>
              </a:rPr>
              <a:t>Deșeuri provenite din activități de asistență medicală sau veterinară și/sau din cercetări conexe (cu excepția deșeurilor de la prepararea hranei în bucătării sau restaurante, care nu provin direct din activitățile de asistență medicală)</a:t>
            </a:r>
            <a:r>
              <a:rPr lang="en-US" sz="1200" b="1" dirty="0">
                <a:solidFill>
                  <a:srgbClr val="002060"/>
                </a:solidFill>
                <a:latin typeface="Arial" pitchFamily="34" charset="0"/>
                <a:cs typeface="Arial" pitchFamily="34" charset="0"/>
              </a:rPr>
              <a:t>;</a:t>
            </a:r>
          </a:p>
          <a:p>
            <a:pPr marL="109728" indent="0" algn="just">
              <a:buNone/>
            </a:pPr>
            <a:r>
              <a:rPr lang="en-US" sz="1200" b="1" dirty="0">
                <a:solidFill>
                  <a:srgbClr val="002060"/>
                </a:solidFill>
                <a:latin typeface="Arial" pitchFamily="34" charset="0"/>
                <a:cs typeface="Arial" pitchFamily="34" charset="0"/>
              </a:rPr>
              <a:t>19-Deșeuri provenite de la instalații de tratare a reziduurilor, de la stațiile ex-situ de epurare a apelor reziduale și de la prepararea apei pentru consumul uman și a apei pentru uz industrial;</a:t>
            </a:r>
          </a:p>
          <a:p>
            <a:pPr marL="109728" indent="0" algn="just">
              <a:buNone/>
            </a:pPr>
            <a:r>
              <a:rPr lang="en-US" sz="1200" b="1" dirty="0">
                <a:solidFill>
                  <a:srgbClr val="002060"/>
                </a:solidFill>
                <a:latin typeface="Arial" pitchFamily="34" charset="0"/>
                <a:cs typeface="Arial" pitchFamily="34" charset="0"/>
              </a:rPr>
              <a:t>20-Deșeuri municipale (deșeuri menajere și deșeuri asimilabile provenite din comerț, industrie și instituții), inclusiv fracțiuni colectate separat.</a:t>
            </a:r>
          </a:p>
          <a:p>
            <a:pPr marL="109728" indent="0" algn="just">
              <a:buNone/>
            </a:pPr>
            <a:endParaRPr lang="en-US" sz="1200" b="1" dirty="0">
              <a:solidFill>
                <a:srgbClr val="002060"/>
              </a:solidFill>
              <a:latin typeface="Arial" pitchFamily="34" charset="0"/>
              <a:cs typeface="Arial"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2409713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4800" dirty="0"/>
              <a:t>VA MULTUMESC PENTRU ATENTIE !</a:t>
            </a:r>
            <a:endParaRPr lang="en-GB" sz="4800" dirty="0"/>
          </a:p>
        </p:txBody>
      </p:sp>
      <p:sp>
        <p:nvSpPr>
          <p:cNvPr id="3" name="Subtitle 2"/>
          <p:cNvSpPr>
            <a:spLocks noGrp="1"/>
          </p:cNvSpPr>
          <p:nvPr>
            <p:ph type="subTitle" idx="1"/>
          </p:nvPr>
        </p:nvSpPr>
        <p:spPr/>
        <p:txBody>
          <a:bodyPr>
            <a:noAutofit/>
          </a:bodyPr>
          <a:lstStyle/>
          <a:p>
            <a:r>
              <a:rPr lang="en-US" b="1" dirty="0">
                <a:solidFill>
                  <a:srgbClr val="002060"/>
                </a:solidFill>
                <a:latin typeface="Arial Black" pitchFamily="34" charset="0"/>
              </a:rPr>
              <a:t>AGENTIA NATIONALA PENTRU PROTECTIA MEDIULUI </a:t>
            </a:r>
            <a:br>
              <a:rPr lang="en-US" b="1" dirty="0">
                <a:solidFill>
                  <a:srgbClr val="002060"/>
                </a:solidFill>
                <a:latin typeface="Arial Black" pitchFamily="34" charset="0"/>
              </a:rPr>
            </a:br>
            <a:r>
              <a:rPr lang="en-US" b="1" dirty="0">
                <a:solidFill>
                  <a:srgbClr val="002060"/>
                </a:solidFill>
                <a:latin typeface="Arial Black" pitchFamily="34" charset="0"/>
              </a:rPr>
              <a:t>DIRECTIA DESEURI SI SUBSTANTE CHIMICE PERICULOASE</a:t>
            </a:r>
            <a:br>
              <a:rPr lang="en-US" b="1" dirty="0">
                <a:solidFill>
                  <a:srgbClr val="002060"/>
                </a:solidFill>
                <a:latin typeface="Arial Black" pitchFamily="34" charset="0"/>
              </a:rPr>
            </a:br>
            <a:r>
              <a:rPr lang="en-US" b="1" dirty="0">
                <a:solidFill>
                  <a:srgbClr val="002060"/>
                </a:solidFill>
                <a:latin typeface="Arial Black" pitchFamily="34" charset="0"/>
              </a:rPr>
              <a:t>Claudia Pârvu</a:t>
            </a:r>
          </a:p>
          <a:p>
            <a:r>
              <a:rPr lang="en-US" b="1" dirty="0">
                <a:solidFill>
                  <a:srgbClr val="002060"/>
                </a:solidFill>
                <a:latin typeface="Arial Black" pitchFamily="34" charset="0"/>
              </a:rPr>
              <a:t>Tel. 021 207 11 08 (ANPM)</a:t>
            </a:r>
          </a:p>
          <a:p>
            <a:r>
              <a:rPr lang="en-US" b="1" dirty="0">
                <a:solidFill>
                  <a:srgbClr val="7030A0"/>
                </a:solidFill>
                <a:latin typeface="Arial Black" pitchFamily="34" charset="0"/>
                <a:hlinkClick r:id="rId2"/>
              </a:rPr>
              <a:t>claudia.babescu@anpm.ro</a:t>
            </a:r>
            <a:endParaRPr lang="en-US" b="1" dirty="0">
              <a:solidFill>
                <a:srgbClr val="7030A0"/>
              </a:solidFill>
              <a:latin typeface="Arial Black" pitchFamily="34" charset="0"/>
            </a:endParaRPr>
          </a:p>
          <a:p>
            <a:r>
              <a:rPr lang="en-US" b="1" dirty="0">
                <a:solidFill>
                  <a:srgbClr val="7030A0"/>
                </a:solidFill>
                <a:latin typeface="Arial Black" pitchFamily="34" charset="0"/>
                <a:hlinkClick r:id="rId3"/>
              </a:rPr>
              <a:t>babescu.claudia@gmail.com</a:t>
            </a:r>
            <a:endParaRPr lang="en-US" b="1" dirty="0">
              <a:solidFill>
                <a:srgbClr val="7030A0"/>
              </a:solidFill>
              <a:latin typeface="Arial Black" pitchFamily="34" charset="0"/>
            </a:endParaRPr>
          </a:p>
          <a:p>
            <a:r>
              <a:rPr lang="en-US" b="1" dirty="0">
                <a:solidFill>
                  <a:srgbClr val="7030A0"/>
                </a:solidFill>
                <a:latin typeface="Arial Black" pitchFamily="34" charset="0"/>
              </a:rPr>
              <a:t>Tel. 0767 979 529.</a:t>
            </a:r>
            <a:endParaRPr lang="en-GB" dirty="0">
              <a:solidFill>
                <a:srgbClr val="7030A0"/>
              </a:solidFill>
            </a:endParaRPr>
          </a:p>
          <a:p>
            <a:endParaRPr lang="en-US" b="1" dirty="0" smtClean="0">
              <a:solidFill>
                <a:srgbClr val="002060"/>
              </a:solidFill>
              <a:latin typeface="Arial Black" pitchFamily="34" charset="0"/>
            </a:endParaRPr>
          </a:p>
        </p:txBody>
      </p:sp>
    </p:spTree>
    <p:extLst>
      <p:ext uri="{BB962C8B-B14F-4D97-AF65-F5344CB8AC3E}">
        <p14:creationId xmlns:p14="http://schemas.microsoft.com/office/powerpoint/2010/main" val="4231073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000" b="1" dirty="0">
                <a:latin typeface="Arial" panose="020B0604020202020204" pitchFamily="34" charset="0"/>
                <a:cs typeface="Arial" panose="020B0604020202020204" pitchFamily="34" charset="0"/>
              </a:rPr>
              <a:t>DECIZIA 2014/955/UE DE MODIFICARE </a:t>
            </a:r>
            <a:r>
              <a:rPr lang="en-US" sz="2000" b="1" dirty="0" smtClean="0">
                <a:latin typeface="Arial" panose="020B0604020202020204" pitchFamily="34" charset="0"/>
                <a:cs typeface="Arial" panose="020B0604020202020204" pitchFamily="34" charset="0"/>
              </a:rPr>
              <a:t>A DECIZIEI </a:t>
            </a:r>
            <a:r>
              <a:rPr lang="en-US" sz="2000" b="1" dirty="0">
                <a:latin typeface="Arial" panose="020B0604020202020204" pitchFamily="34" charset="0"/>
                <a:cs typeface="Arial" panose="020B0604020202020204" pitchFamily="34" charset="0"/>
              </a:rPr>
              <a:t>2000/53/CE DE STABILIRE A UNEI LISTE DE DESEURI IN TEMEIUL </a:t>
            </a:r>
            <a:r>
              <a:rPr lang="en-US" sz="2000" b="1" dirty="0" smtClean="0">
                <a:latin typeface="Arial" panose="020B0604020202020204" pitchFamily="34" charset="0"/>
                <a:cs typeface="Arial" panose="020B0604020202020204" pitchFamily="34" charset="0"/>
              </a:rPr>
              <a:t>                          DIRECTIVEI </a:t>
            </a:r>
            <a:r>
              <a:rPr lang="en-US" sz="2000" b="1" dirty="0">
                <a:latin typeface="Arial" panose="020B0604020202020204" pitchFamily="34" charset="0"/>
                <a:cs typeface="Arial" panose="020B0604020202020204" pitchFamily="34" charset="0"/>
              </a:rPr>
              <a:t>2008/98/CE</a:t>
            </a:r>
          </a:p>
        </p:txBody>
      </p:sp>
      <p:sp>
        <p:nvSpPr>
          <p:cNvPr id="3" name="Content Placeholder 2"/>
          <p:cNvSpPr>
            <a:spLocks noGrp="1"/>
          </p:cNvSpPr>
          <p:nvPr>
            <p:ph idx="1"/>
          </p:nvPr>
        </p:nvSpPr>
        <p:spPr>
          <a:xfrm>
            <a:off x="691434" y="1543792"/>
            <a:ext cx="8596668" cy="4952011"/>
          </a:xfrm>
        </p:spPr>
        <p:txBody>
          <a:bodyPr>
            <a:normAutofit/>
          </a:bodyPr>
          <a:lstStyle/>
          <a:p>
            <a:pPr algn="just"/>
            <a:r>
              <a:rPr lang="en-US" dirty="0">
                <a:solidFill>
                  <a:srgbClr val="002060"/>
                </a:solidFill>
                <a:latin typeface="Arial" pitchFamily="34" charset="0"/>
                <a:cs typeface="Arial" pitchFamily="34" charset="0"/>
              </a:rPr>
              <a:t>D</a:t>
            </a:r>
            <a:r>
              <a:rPr lang="vi-VN" dirty="0">
                <a:solidFill>
                  <a:srgbClr val="002060"/>
                </a:solidFill>
                <a:latin typeface="Arial" pitchFamily="34" charset="0"/>
                <a:cs typeface="Arial" pitchFamily="34" charset="0"/>
              </a:rPr>
              <a:t>ecizia 94/904/CE a stabilit o listă de deșeuri periculoase a Uniunii (denumită în continuare „</a:t>
            </a:r>
            <a:r>
              <a:rPr lang="vi-VN" b="1" dirty="0">
                <a:solidFill>
                  <a:srgbClr val="002060"/>
                </a:solidFill>
                <a:latin typeface="Arial" pitchFamily="34" charset="0"/>
                <a:cs typeface="Arial" pitchFamily="34" charset="0"/>
              </a:rPr>
              <a:t>lista de deșeuri</a:t>
            </a:r>
            <a:r>
              <a:rPr lang="vi-VN" dirty="0">
                <a:solidFill>
                  <a:srgbClr val="002060"/>
                </a:solidFill>
                <a:latin typeface="Arial" pitchFamily="34" charset="0"/>
                <a:cs typeface="Arial" pitchFamily="34" charset="0"/>
              </a:rPr>
              <a:t>”), decizia respectivă </a:t>
            </a:r>
            <a:r>
              <a:rPr lang="vi-VN" dirty="0" smtClean="0">
                <a:solidFill>
                  <a:srgbClr val="002060"/>
                </a:solidFill>
                <a:latin typeface="Arial" pitchFamily="34" charset="0"/>
                <a:cs typeface="Arial" pitchFamily="34" charset="0"/>
              </a:rPr>
              <a:t>fiind </a:t>
            </a:r>
            <a:r>
              <a:rPr lang="vi-VN" dirty="0">
                <a:solidFill>
                  <a:srgbClr val="002060"/>
                </a:solidFill>
                <a:latin typeface="Arial" pitchFamily="34" charset="0"/>
                <a:cs typeface="Arial" pitchFamily="34" charset="0"/>
              </a:rPr>
              <a:t>înlocuită prin Decizia 2000/532/CE</a:t>
            </a:r>
            <a:r>
              <a:rPr lang="vi-VN" dirty="0" smtClean="0">
                <a:solidFill>
                  <a:srgbClr val="002060"/>
                </a:solidFill>
                <a:latin typeface="Arial" pitchFamily="34" charset="0"/>
                <a:cs typeface="Arial" pitchFamily="34" charset="0"/>
              </a:rPr>
              <a:t>.</a:t>
            </a:r>
            <a:endParaRPr lang="en-US" dirty="0" smtClean="0">
              <a:solidFill>
                <a:srgbClr val="002060"/>
              </a:solidFill>
              <a:latin typeface="Arial" pitchFamily="34" charset="0"/>
              <a:cs typeface="Arial" pitchFamily="34" charset="0"/>
            </a:endParaRPr>
          </a:p>
          <a:p>
            <a:pPr algn="just"/>
            <a:r>
              <a:rPr lang="pt-BR" dirty="0" smtClean="0">
                <a:solidFill>
                  <a:srgbClr val="002060"/>
                </a:solidFill>
                <a:latin typeface="Arial" pitchFamily="34" charset="0"/>
                <a:cs typeface="Arial" pitchFamily="34" charset="0"/>
              </a:rPr>
              <a:t> </a:t>
            </a:r>
            <a:r>
              <a:rPr lang="pt-BR" dirty="0">
                <a:solidFill>
                  <a:srgbClr val="002060"/>
                </a:solidFill>
                <a:latin typeface="Arial" pitchFamily="34" charset="0"/>
                <a:cs typeface="Arial" pitchFamily="34" charset="0"/>
              </a:rPr>
              <a:t>Directiva 2008/98/CE prevede că atribuirea proprietăților periculoase </a:t>
            </a:r>
            <a:r>
              <a:rPr lang="pt-BR" b="1" dirty="0">
                <a:solidFill>
                  <a:srgbClr val="002060"/>
                </a:solidFill>
                <a:latin typeface="Arial" pitchFamily="34" charset="0"/>
                <a:cs typeface="Arial" pitchFamily="34" charset="0"/>
              </a:rPr>
              <a:t>H 4-iritante</a:t>
            </a:r>
            <a:r>
              <a:rPr lang="pt-BR" dirty="0">
                <a:solidFill>
                  <a:srgbClr val="002060"/>
                </a:solidFill>
                <a:latin typeface="Arial" pitchFamily="34" charset="0"/>
                <a:cs typeface="Arial" pitchFamily="34" charset="0"/>
              </a:rPr>
              <a:t>, </a:t>
            </a:r>
            <a:r>
              <a:rPr lang="pt-BR" b="1" dirty="0">
                <a:solidFill>
                  <a:srgbClr val="002060"/>
                </a:solidFill>
                <a:latin typeface="Arial" pitchFamily="34" charset="0"/>
                <a:cs typeface="Arial" pitchFamily="34" charset="0"/>
              </a:rPr>
              <a:t>H 5-toxicitate</a:t>
            </a:r>
            <a:r>
              <a:rPr lang="pt-BR" dirty="0">
                <a:solidFill>
                  <a:srgbClr val="002060"/>
                </a:solidFill>
                <a:latin typeface="Arial" pitchFamily="34" charset="0"/>
                <a:cs typeface="Arial" pitchFamily="34" charset="0"/>
              </a:rPr>
              <a:t>, </a:t>
            </a:r>
            <a:r>
              <a:rPr lang="pt-BR" b="1" dirty="0">
                <a:solidFill>
                  <a:srgbClr val="002060"/>
                </a:solidFill>
                <a:latin typeface="Arial" pitchFamily="34" charset="0"/>
                <a:cs typeface="Arial" pitchFamily="34" charset="0"/>
              </a:rPr>
              <a:t>H 6-toxicitate acuta</a:t>
            </a:r>
            <a:r>
              <a:rPr lang="pt-BR" dirty="0">
                <a:solidFill>
                  <a:srgbClr val="002060"/>
                </a:solidFill>
                <a:latin typeface="Arial" pitchFamily="34" charset="0"/>
                <a:cs typeface="Arial" pitchFamily="34" charset="0"/>
              </a:rPr>
              <a:t>, </a:t>
            </a:r>
            <a:r>
              <a:rPr lang="pt-BR" b="1" dirty="0">
                <a:solidFill>
                  <a:srgbClr val="002060"/>
                </a:solidFill>
                <a:latin typeface="Arial" pitchFamily="34" charset="0"/>
                <a:cs typeface="Arial" pitchFamily="34" charset="0"/>
              </a:rPr>
              <a:t>H 7-cancerigene</a:t>
            </a:r>
            <a:r>
              <a:rPr lang="pt-BR" dirty="0">
                <a:solidFill>
                  <a:srgbClr val="002060"/>
                </a:solidFill>
                <a:latin typeface="Arial" pitchFamily="34" charset="0"/>
                <a:cs typeface="Arial" pitchFamily="34" charset="0"/>
              </a:rPr>
              <a:t>, </a:t>
            </a:r>
            <a:r>
              <a:rPr lang="pt-BR" b="1" dirty="0">
                <a:solidFill>
                  <a:srgbClr val="002060"/>
                </a:solidFill>
                <a:latin typeface="Arial" pitchFamily="34" charset="0"/>
                <a:cs typeface="Arial" pitchFamily="34" charset="0"/>
              </a:rPr>
              <a:t>H 8-corozive</a:t>
            </a:r>
            <a:r>
              <a:rPr lang="pt-BR" dirty="0">
                <a:solidFill>
                  <a:srgbClr val="002060"/>
                </a:solidFill>
                <a:latin typeface="Arial" pitchFamily="34" charset="0"/>
                <a:cs typeface="Arial" pitchFamily="34" charset="0"/>
              </a:rPr>
              <a:t>, </a:t>
            </a:r>
            <a:r>
              <a:rPr lang="pt-BR" b="1" dirty="0">
                <a:solidFill>
                  <a:srgbClr val="002060"/>
                </a:solidFill>
                <a:latin typeface="Arial" pitchFamily="34" charset="0"/>
                <a:cs typeface="Arial" pitchFamily="34" charset="0"/>
              </a:rPr>
              <a:t>H 10-toxice pentru reproducere</a:t>
            </a:r>
            <a:r>
              <a:rPr lang="pt-BR" dirty="0">
                <a:solidFill>
                  <a:srgbClr val="002060"/>
                </a:solidFill>
                <a:latin typeface="Arial" pitchFamily="34" charset="0"/>
                <a:cs typeface="Arial" pitchFamily="34" charset="0"/>
              </a:rPr>
              <a:t>, </a:t>
            </a:r>
            <a:r>
              <a:rPr lang="pt-BR" b="1" dirty="0">
                <a:solidFill>
                  <a:srgbClr val="002060"/>
                </a:solidFill>
                <a:latin typeface="Arial" pitchFamily="34" charset="0"/>
                <a:cs typeface="Arial" pitchFamily="34" charset="0"/>
              </a:rPr>
              <a:t>H 11-mutagene </a:t>
            </a:r>
            <a:r>
              <a:rPr lang="pt-BR" dirty="0">
                <a:solidFill>
                  <a:srgbClr val="002060"/>
                </a:solidFill>
                <a:latin typeface="Arial" pitchFamily="34" charset="0"/>
                <a:cs typeface="Arial" pitchFamily="34" charset="0"/>
              </a:rPr>
              <a:t>și </a:t>
            </a:r>
            <a:r>
              <a:rPr lang="pt-BR" b="1" dirty="0">
                <a:solidFill>
                  <a:schemeClr val="accent4">
                    <a:lumMod val="50000"/>
                  </a:schemeClr>
                </a:solidFill>
                <a:latin typeface="Arial" pitchFamily="34" charset="0"/>
                <a:cs typeface="Arial" pitchFamily="34" charset="0"/>
              </a:rPr>
              <a:t>H 14-ecotoxice</a:t>
            </a:r>
            <a:r>
              <a:rPr lang="pt-BR" dirty="0">
                <a:solidFill>
                  <a:schemeClr val="accent4">
                    <a:lumMod val="50000"/>
                  </a:schemeClr>
                </a:solidFill>
                <a:latin typeface="Arial" pitchFamily="34" charset="0"/>
                <a:cs typeface="Arial" pitchFamily="34" charset="0"/>
              </a:rPr>
              <a:t>, trebuie să se facă pe baza criteriilor stabilite în anexa VI la Directiva 67/548/CEE.</a:t>
            </a:r>
            <a:endParaRPr lang="en-US" dirty="0">
              <a:solidFill>
                <a:schemeClr val="accent4">
                  <a:lumMod val="50000"/>
                </a:schemeClr>
              </a:solidFill>
              <a:latin typeface="Arial" pitchFamily="34" charset="0"/>
              <a:cs typeface="Arial" pitchFamily="34" charset="0"/>
            </a:endParaRPr>
          </a:p>
          <a:p>
            <a:pPr algn="just"/>
            <a:r>
              <a:rPr lang="vi-VN" dirty="0">
                <a:solidFill>
                  <a:srgbClr val="002060"/>
                </a:solidFill>
                <a:latin typeface="Arial" pitchFamily="34" charset="0"/>
                <a:cs typeface="Arial" pitchFamily="34" charset="0"/>
              </a:rPr>
              <a:t>Directiva 67/548/CEE </a:t>
            </a:r>
            <a:r>
              <a:rPr lang="vi-VN" b="1" dirty="0">
                <a:solidFill>
                  <a:srgbClr val="002060"/>
                </a:solidFill>
                <a:latin typeface="Arial" pitchFamily="34" charset="0"/>
                <a:cs typeface="Arial" pitchFamily="34" charset="0"/>
              </a:rPr>
              <a:t>a fost înlocuită </a:t>
            </a:r>
            <a:r>
              <a:rPr lang="vi-VN" dirty="0">
                <a:solidFill>
                  <a:srgbClr val="002060"/>
                </a:solidFill>
                <a:latin typeface="Arial" pitchFamily="34" charset="0"/>
                <a:cs typeface="Arial" pitchFamily="34" charset="0"/>
              </a:rPr>
              <a:t>prin </a:t>
            </a:r>
            <a:r>
              <a:rPr lang="vi-VN" b="1" dirty="0">
                <a:solidFill>
                  <a:srgbClr val="002060"/>
                </a:solidFill>
                <a:latin typeface="Arial" pitchFamily="34" charset="0"/>
                <a:cs typeface="Arial" pitchFamily="34" charset="0"/>
              </a:rPr>
              <a:t>Regulamentul</a:t>
            </a:r>
            <a:r>
              <a:rPr lang="en-US" b="1" dirty="0">
                <a:solidFill>
                  <a:srgbClr val="002060"/>
                </a:solidFill>
                <a:latin typeface="Arial" pitchFamily="34" charset="0"/>
                <a:cs typeface="Arial" pitchFamily="34" charset="0"/>
              </a:rPr>
              <a:t> </a:t>
            </a:r>
            <a:r>
              <a:rPr lang="vi-VN" b="1" dirty="0">
                <a:solidFill>
                  <a:srgbClr val="002060"/>
                </a:solidFill>
                <a:latin typeface="Arial" pitchFamily="34" charset="0"/>
                <a:cs typeface="Arial" pitchFamily="34" charset="0"/>
              </a:rPr>
              <a:t>1272/200</a:t>
            </a:r>
            <a:r>
              <a:rPr lang="en-US" b="1" dirty="0">
                <a:solidFill>
                  <a:srgbClr val="002060"/>
                </a:solidFill>
                <a:latin typeface="Arial" pitchFamily="34" charset="0"/>
                <a:cs typeface="Arial" pitchFamily="34" charset="0"/>
              </a:rPr>
              <a:t>8/CE</a:t>
            </a:r>
            <a:r>
              <a:rPr lang="vi-VN" b="1" dirty="0">
                <a:solidFill>
                  <a:srgbClr val="002060"/>
                </a:solidFill>
                <a:latin typeface="Arial" pitchFamily="34" charset="0"/>
                <a:cs typeface="Arial" pitchFamily="34" charset="0"/>
              </a:rPr>
              <a:t>, </a:t>
            </a:r>
            <a:r>
              <a:rPr lang="vi-VN" b="1" dirty="0">
                <a:solidFill>
                  <a:schemeClr val="accent4">
                    <a:lumMod val="50000"/>
                  </a:schemeClr>
                </a:solidFill>
                <a:latin typeface="Arial" pitchFamily="34" charset="0"/>
                <a:cs typeface="Arial" pitchFamily="34" charset="0"/>
              </a:rPr>
              <a:t>cu efect de la </a:t>
            </a:r>
            <a:r>
              <a:rPr lang="vi-VN" b="1" u="sng" dirty="0" smtClean="0">
                <a:solidFill>
                  <a:schemeClr val="accent4">
                    <a:lumMod val="50000"/>
                  </a:schemeClr>
                </a:solidFill>
                <a:latin typeface="Arial" pitchFamily="34" charset="0"/>
                <a:cs typeface="Arial" pitchFamily="34" charset="0"/>
              </a:rPr>
              <a:t>1 </a:t>
            </a:r>
            <a:r>
              <a:rPr lang="vi-VN" b="1" u="sng" dirty="0">
                <a:solidFill>
                  <a:schemeClr val="accent4">
                    <a:lumMod val="50000"/>
                  </a:schemeClr>
                </a:solidFill>
                <a:latin typeface="Arial" pitchFamily="34" charset="0"/>
                <a:cs typeface="Arial" pitchFamily="34" charset="0"/>
              </a:rPr>
              <a:t>iunie 2015</a:t>
            </a:r>
            <a:r>
              <a:rPr lang="vi-VN" dirty="0">
                <a:solidFill>
                  <a:srgbClr val="002060"/>
                </a:solidFill>
                <a:latin typeface="Arial" pitchFamily="34" charset="0"/>
                <a:cs typeface="Arial" pitchFamily="34" charset="0"/>
              </a:rPr>
              <a:t>, pentru a se ține seama de progresul tehnic și științific. </a:t>
            </a:r>
            <a:endParaRPr lang="en-US" dirty="0">
              <a:solidFill>
                <a:srgbClr val="002060"/>
              </a:solidFill>
              <a:latin typeface="Arial" pitchFamily="34" charset="0"/>
              <a:cs typeface="Arial" pitchFamily="34" charset="0"/>
            </a:endParaRPr>
          </a:p>
          <a:p>
            <a:pPr algn="just"/>
            <a:r>
              <a:rPr lang="vi-VN" b="1" dirty="0">
                <a:solidFill>
                  <a:schemeClr val="accent4">
                    <a:lumMod val="50000"/>
                  </a:schemeClr>
                </a:solidFill>
                <a:latin typeface="Arial" pitchFamily="34" charset="0"/>
                <a:cs typeface="Arial" pitchFamily="34" charset="0"/>
              </a:rPr>
              <a:t>Prin derogare</a:t>
            </a:r>
            <a:r>
              <a:rPr lang="vi-VN" dirty="0">
                <a:solidFill>
                  <a:schemeClr val="accent4">
                    <a:lumMod val="50000"/>
                  </a:schemeClr>
                </a:solidFill>
                <a:latin typeface="Arial" pitchFamily="34" charset="0"/>
                <a:cs typeface="Arial" pitchFamily="34" charset="0"/>
              </a:rPr>
              <a:t>, </a:t>
            </a:r>
            <a:r>
              <a:rPr lang="vi-VN" dirty="0">
                <a:solidFill>
                  <a:srgbClr val="002060"/>
                </a:solidFill>
                <a:latin typeface="Arial" pitchFamily="34" charset="0"/>
                <a:cs typeface="Arial" pitchFamily="34" charset="0"/>
              </a:rPr>
              <a:t>Directiva 67/548/CEE </a:t>
            </a:r>
            <a:r>
              <a:rPr lang="vi-VN" b="1" dirty="0">
                <a:solidFill>
                  <a:schemeClr val="accent4">
                    <a:lumMod val="50000"/>
                  </a:schemeClr>
                </a:solidFill>
                <a:latin typeface="Arial" pitchFamily="34" charset="0"/>
                <a:cs typeface="Arial" pitchFamily="34" charset="0"/>
              </a:rPr>
              <a:t>se poate aplica unor amestecuri până la </a:t>
            </a:r>
            <a:r>
              <a:rPr lang="vi-VN" b="1" u="sng" dirty="0">
                <a:solidFill>
                  <a:schemeClr val="accent4">
                    <a:lumMod val="50000"/>
                  </a:schemeClr>
                </a:solidFill>
                <a:latin typeface="Arial" pitchFamily="34" charset="0"/>
                <a:cs typeface="Arial" pitchFamily="34" charset="0"/>
              </a:rPr>
              <a:t>1 iunie 2017</a:t>
            </a:r>
            <a:r>
              <a:rPr lang="vi-VN" dirty="0">
                <a:solidFill>
                  <a:srgbClr val="002060"/>
                </a:solidFill>
                <a:latin typeface="Arial" pitchFamily="34" charset="0"/>
                <a:cs typeface="Arial" pitchFamily="34" charset="0"/>
              </a:rPr>
              <a:t>, în cazul în care acestea au fost clasificate, etichetate și ambalate în conformitate cu Directiva 1999/45/CE și </a:t>
            </a:r>
            <a:r>
              <a:rPr lang="vi-VN" b="1" dirty="0">
                <a:solidFill>
                  <a:schemeClr val="accent4">
                    <a:lumMod val="50000"/>
                  </a:schemeClr>
                </a:solidFill>
                <a:latin typeface="Arial" pitchFamily="34" charset="0"/>
                <a:cs typeface="Arial" pitchFamily="34" charset="0"/>
              </a:rPr>
              <a:t>au fost introduse deja pe piață </a:t>
            </a:r>
            <a:r>
              <a:rPr lang="vi-VN" b="1" u="sng" dirty="0">
                <a:solidFill>
                  <a:schemeClr val="accent4">
                    <a:lumMod val="50000"/>
                  </a:schemeClr>
                </a:solidFill>
                <a:latin typeface="Arial" pitchFamily="34" charset="0"/>
                <a:cs typeface="Arial" pitchFamily="34" charset="0"/>
              </a:rPr>
              <a:t>înainte de 1 iunie 2015</a:t>
            </a:r>
            <a:r>
              <a:rPr lang="vi-VN" b="1" dirty="0">
                <a:solidFill>
                  <a:schemeClr val="accent4">
                    <a:lumMod val="50000"/>
                  </a:schemeClr>
                </a:solidFill>
                <a:latin typeface="Arial" pitchFamily="34" charset="0"/>
                <a:cs typeface="Arial" pitchFamily="34" charset="0"/>
              </a:rPr>
              <a:t>.</a:t>
            </a:r>
            <a:endParaRPr lang="en-US" b="1" dirty="0">
              <a:solidFill>
                <a:schemeClr val="accent4">
                  <a:lumMod val="50000"/>
                </a:schemeClr>
              </a:solidFill>
              <a:latin typeface="Arial" pitchFamily="34" charset="0"/>
              <a:cs typeface="Arial" pitchFamily="34" charset="0"/>
            </a:endParaRPr>
          </a:p>
          <a:p>
            <a:endParaRPr lang="en-GB" dirty="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302124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000" b="1" dirty="0">
                <a:latin typeface="Arial" panose="020B0604020202020204" pitchFamily="34" charset="0"/>
                <a:cs typeface="Arial" panose="020B0604020202020204" pitchFamily="34" charset="0"/>
              </a:rPr>
              <a:t>DECIZIA 2014/955/UE DE MODIFICARE </a:t>
            </a:r>
            <a:r>
              <a:rPr lang="en-US" sz="2000" b="1" dirty="0" smtClean="0">
                <a:latin typeface="Arial" panose="020B0604020202020204" pitchFamily="34" charset="0"/>
                <a:cs typeface="Arial" panose="020B0604020202020204" pitchFamily="34" charset="0"/>
              </a:rPr>
              <a:t>A DECIZIEI </a:t>
            </a:r>
            <a:r>
              <a:rPr lang="en-US" sz="2000" b="1" dirty="0">
                <a:latin typeface="Arial" panose="020B0604020202020204" pitchFamily="34" charset="0"/>
                <a:cs typeface="Arial" panose="020B0604020202020204" pitchFamily="34" charset="0"/>
              </a:rPr>
              <a:t>2000/53/CE DE STABILIRE A UNEI LISTE DE DESEURI IN TEMEIUL </a:t>
            </a:r>
            <a:r>
              <a:rPr lang="en-US" sz="2000" b="1" dirty="0" smtClean="0">
                <a:latin typeface="Arial" panose="020B0604020202020204" pitchFamily="34" charset="0"/>
                <a:cs typeface="Arial" panose="020B0604020202020204" pitchFamily="34" charset="0"/>
              </a:rPr>
              <a:t>                          DIRECTIVEI </a:t>
            </a:r>
            <a:r>
              <a:rPr lang="en-US" sz="2000" b="1" dirty="0">
                <a:latin typeface="Arial" panose="020B0604020202020204" pitchFamily="34" charset="0"/>
                <a:cs typeface="Arial" panose="020B0604020202020204" pitchFamily="34" charset="0"/>
              </a:rPr>
              <a:t>2008/98/CE</a:t>
            </a:r>
          </a:p>
        </p:txBody>
      </p:sp>
      <p:sp>
        <p:nvSpPr>
          <p:cNvPr id="3" name="Content Placeholder 2"/>
          <p:cNvSpPr>
            <a:spLocks noGrp="1"/>
          </p:cNvSpPr>
          <p:nvPr>
            <p:ph idx="1"/>
          </p:nvPr>
        </p:nvSpPr>
        <p:spPr>
          <a:xfrm>
            <a:off x="691434" y="1543792"/>
            <a:ext cx="8596668" cy="4952011"/>
          </a:xfrm>
        </p:spPr>
        <p:txBody>
          <a:bodyPr>
            <a:normAutofit/>
          </a:bodyPr>
          <a:lstStyle/>
          <a:p>
            <a:pPr algn="just"/>
            <a:r>
              <a:rPr lang="vi-VN" dirty="0">
                <a:solidFill>
                  <a:srgbClr val="002060"/>
                </a:solidFill>
                <a:latin typeface="Arial" pitchFamily="34" charset="0"/>
                <a:cs typeface="Arial" pitchFamily="34" charset="0"/>
              </a:rPr>
              <a:t>Cerințele din Decizia 2000/532/CE pentru clasificarea deșeurilor ca materiale periculoase în ceea ce privește proprietățile periculoase H 3, H 4, H 5, H 6, H 7, H 8, H 10 și H 11 </a:t>
            </a:r>
            <a:r>
              <a:rPr lang="en-US" dirty="0">
                <a:solidFill>
                  <a:srgbClr val="002060"/>
                </a:solidFill>
                <a:latin typeface="Arial" pitchFamily="34" charset="0"/>
                <a:cs typeface="Arial" pitchFamily="34" charset="0"/>
              </a:rPr>
              <a:t>au </a:t>
            </a:r>
            <a:r>
              <a:rPr lang="vi-VN" dirty="0">
                <a:solidFill>
                  <a:srgbClr val="002060"/>
                </a:solidFill>
                <a:latin typeface="Arial" pitchFamily="34" charset="0"/>
                <a:cs typeface="Arial" pitchFamily="34" charset="0"/>
              </a:rPr>
              <a:t>trebui</a:t>
            </a:r>
            <a:r>
              <a:rPr lang="en-US" dirty="0">
                <a:solidFill>
                  <a:srgbClr val="002060"/>
                </a:solidFill>
                <a:latin typeface="Arial" pitchFamily="34" charset="0"/>
                <a:cs typeface="Arial" pitchFamily="34" charset="0"/>
              </a:rPr>
              <a:t>t</a:t>
            </a:r>
            <a:r>
              <a:rPr lang="vi-VN" dirty="0">
                <a:solidFill>
                  <a:srgbClr val="002060"/>
                </a:solidFill>
                <a:latin typeface="Arial" pitchFamily="34" charset="0"/>
                <a:cs typeface="Arial" pitchFamily="34" charset="0"/>
              </a:rPr>
              <a:t> să fie adaptate la progresul tehnic și științific și să fie aliniate la noua legislație privind substanțele chimice. </a:t>
            </a:r>
            <a:endParaRPr lang="en-US" dirty="0" smtClean="0">
              <a:solidFill>
                <a:srgbClr val="002060"/>
              </a:solidFill>
              <a:latin typeface="Arial" pitchFamily="34" charset="0"/>
              <a:cs typeface="Arial" pitchFamily="34" charset="0"/>
            </a:endParaRPr>
          </a:p>
          <a:p>
            <a:pPr marL="0" indent="0" algn="just">
              <a:buNone/>
            </a:pPr>
            <a:r>
              <a:rPr lang="en-US" b="1" dirty="0">
                <a:solidFill>
                  <a:srgbClr val="002060"/>
                </a:solidFill>
                <a:latin typeface="Arial" pitchFamily="34" charset="0"/>
                <a:cs typeface="Arial" pitchFamily="34" charset="0"/>
              </a:rPr>
              <a:t> </a:t>
            </a:r>
            <a:r>
              <a:rPr lang="en-US" b="1" dirty="0" smtClean="0">
                <a:solidFill>
                  <a:srgbClr val="002060"/>
                </a:solidFill>
                <a:latin typeface="Arial" pitchFamily="34" charset="0"/>
                <a:cs typeface="Arial" pitchFamily="34" charset="0"/>
              </a:rPr>
              <a:t>     </a:t>
            </a:r>
            <a:r>
              <a:rPr lang="vi-VN" b="1" dirty="0" smtClean="0">
                <a:solidFill>
                  <a:srgbClr val="002060"/>
                </a:solidFill>
                <a:latin typeface="Arial" pitchFamily="34" charset="0"/>
                <a:cs typeface="Arial" pitchFamily="34" charset="0"/>
              </a:rPr>
              <a:t>Aceste </a:t>
            </a:r>
            <a:r>
              <a:rPr lang="vi-VN" b="1" dirty="0">
                <a:solidFill>
                  <a:srgbClr val="002060"/>
                </a:solidFill>
                <a:latin typeface="Arial" pitchFamily="34" charset="0"/>
                <a:cs typeface="Arial" pitchFamily="34" charset="0"/>
              </a:rPr>
              <a:t>cerințe au fost incluse în anexa III la Directiva 2008/98/CE.</a:t>
            </a:r>
            <a:endParaRPr lang="en-US" b="1" dirty="0">
              <a:solidFill>
                <a:srgbClr val="002060"/>
              </a:solidFill>
              <a:latin typeface="Arial" pitchFamily="34" charset="0"/>
              <a:cs typeface="Arial" pitchFamily="34" charset="0"/>
            </a:endParaRPr>
          </a:p>
          <a:p>
            <a:pPr algn="just"/>
            <a:r>
              <a:rPr lang="vi-VN" dirty="0">
                <a:latin typeface="Arial" pitchFamily="34" charset="0"/>
                <a:cs typeface="Arial" pitchFamily="34" charset="0"/>
              </a:rPr>
              <a:t> </a:t>
            </a:r>
            <a:r>
              <a:rPr lang="vi-VN" dirty="0">
                <a:solidFill>
                  <a:srgbClr val="002060"/>
                </a:solidFill>
                <a:latin typeface="Arial" pitchFamily="34" charset="0"/>
                <a:cs typeface="Arial" pitchFamily="34" charset="0"/>
              </a:rPr>
              <a:t>Anexa la Decizia 2000/532/CE de stabilire a listei de deșeuri </a:t>
            </a:r>
            <a:r>
              <a:rPr lang="en-US" dirty="0" smtClean="0">
                <a:solidFill>
                  <a:srgbClr val="002060"/>
                </a:solidFill>
                <a:latin typeface="Arial" pitchFamily="34" charset="0"/>
                <a:cs typeface="Arial" pitchFamily="34" charset="0"/>
              </a:rPr>
              <a:t>a </a:t>
            </a:r>
            <a:r>
              <a:rPr lang="vi-VN" dirty="0" smtClean="0">
                <a:solidFill>
                  <a:srgbClr val="002060"/>
                </a:solidFill>
                <a:latin typeface="Arial" pitchFamily="34" charset="0"/>
                <a:cs typeface="Arial" pitchFamily="34" charset="0"/>
              </a:rPr>
              <a:t>trebui</a:t>
            </a:r>
            <a:r>
              <a:rPr lang="en-US" dirty="0" smtClean="0">
                <a:solidFill>
                  <a:srgbClr val="002060"/>
                </a:solidFill>
                <a:latin typeface="Arial" pitchFamily="34" charset="0"/>
                <a:cs typeface="Arial" pitchFamily="34" charset="0"/>
              </a:rPr>
              <a:t>t</a:t>
            </a:r>
            <a:r>
              <a:rPr lang="vi-VN" dirty="0" smtClean="0">
                <a:solidFill>
                  <a:srgbClr val="002060"/>
                </a:solidFill>
                <a:latin typeface="Arial" pitchFamily="34" charset="0"/>
                <a:cs typeface="Arial" pitchFamily="34" charset="0"/>
              </a:rPr>
              <a:t> </a:t>
            </a:r>
            <a:r>
              <a:rPr lang="en-US" dirty="0" smtClean="0">
                <a:solidFill>
                  <a:srgbClr val="002060"/>
                </a:solidFill>
                <a:latin typeface="Arial" pitchFamily="34" charset="0"/>
                <a:cs typeface="Arial" pitchFamily="34" charset="0"/>
              </a:rPr>
              <a:t>sa fie </a:t>
            </a:r>
            <a:r>
              <a:rPr lang="en-US" dirty="0">
                <a:solidFill>
                  <a:srgbClr val="002060"/>
                </a:solidFill>
                <a:latin typeface="Arial" pitchFamily="34" charset="0"/>
                <a:cs typeface="Arial" pitchFamily="34" charset="0"/>
              </a:rPr>
              <a:t>modificata </a:t>
            </a:r>
            <a:r>
              <a:rPr lang="vi-VN" dirty="0">
                <a:solidFill>
                  <a:srgbClr val="002060"/>
                </a:solidFill>
                <a:latin typeface="Arial" pitchFamily="34" charset="0"/>
                <a:cs typeface="Arial" pitchFamily="34" charset="0"/>
              </a:rPr>
              <a:t>pentru </a:t>
            </a:r>
            <a:r>
              <a:rPr lang="vi-VN" dirty="0">
                <a:solidFill>
                  <a:schemeClr val="accent4">
                    <a:lumMod val="50000"/>
                  </a:schemeClr>
                </a:solidFill>
                <a:latin typeface="Arial" pitchFamily="34" charset="0"/>
                <a:cs typeface="Arial" pitchFamily="34" charset="0"/>
              </a:rPr>
              <a:t>a fi aliniată la terminologia utilizată </a:t>
            </a:r>
            <a:r>
              <a:rPr lang="vi-VN" dirty="0" smtClean="0">
                <a:solidFill>
                  <a:schemeClr val="accent4">
                    <a:lumMod val="50000"/>
                  </a:schemeClr>
                </a:solidFill>
                <a:latin typeface="Arial" pitchFamily="34" charset="0"/>
                <a:cs typeface="Arial" pitchFamily="34" charset="0"/>
              </a:rPr>
              <a:t>în</a:t>
            </a:r>
            <a:r>
              <a:rPr lang="en-US" dirty="0" smtClean="0">
                <a:solidFill>
                  <a:schemeClr val="accent4">
                    <a:lumMod val="50000"/>
                  </a:schemeClr>
                </a:solidFill>
                <a:latin typeface="Arial" pitchFamily="34" charset="0"/>
                <a:cs typeface="Arial" pitchFamily="34" charset="0"/>
              </a:rPr>
              <a:t>                                   </a:t>
            </a:r>
            <a:r>
              <a:rPr lang="vi-VN" dirty="0" smtClean="0">
                <a:solidFill>
                  <a:schemeClr val="accent4">
                    <a:lumMod val="50000"/>
                  </a:schemeClr>
                </a:solidFill>
                <a:latin typeface="Arial" pitchFamily="34" charset="0"/>
                <a:cs typeface="Arial" pitchFamily="34" charset="0"/>
              </a:rPr>
              <a:t> </a:t>
            </a:r>
            <a:r>
              <a:rPr lang="vi-VN" dirty="0">
                <a:solidFill>
                  <a:schemeClr val="accent4">
                    <a:lumMod val="50000"/>
                  </a:schemeClr>
                </a:solidFill>
                <a:latin typeface="Arial" pitchFamily="34" charset="0"/>
                <a:cs typeface="Arial" pitchFamily="34" charset="0"/>
              </a:rPr>
              <a:t>Regulamentul</a:t>
            </a:r>
            <a:r>
              <a:rPr lang="en-US" dirty="0">
                <a:solidFill>
                  <a:schemeClr val="accent4">
                    <a:lumMod val="50000"/>
                  </a:schemeClr>
                </a:solidFill>
                <a:latin typeface="Arial" pitchFamily="34" charset="0"/>
                <a:cs typeface="Arial" pitchFamily="34" charset="0"/>
              </a:rPr>
              <a:t> </a:t>
            </a:r>
            <a:r>
              <a:rPr lang="vi-VN" dirty="0">
                <a:solidFill>
                  <a:schemeClr val="accent4">
                    <a:lumMod val="50000"/>
                  </a:schemeClr>
                </a:solidFill>
                <a:latin typeface="Arial" pitchFamily="34" charset="0"/>
                <a:cs typeface="Arial" pitchFamily="34" charset="0"/>
              </a:rPr>
              <a:t>1272/2008</a:t>
            </a:r>
            <a:r>
              <a:rPr lang="en-US" dirty="0">
                <a:solidFill>
                  <a:schemeClr val="accent4">
                    <a:lumMod val="50000"/>
                  </a:schemeClr>
                </a:solidFill>
                <a:latin typeface="Arial" pitchFamily="34" charset="0"/>
                <a:cs typeface="Arial" pitchFamily="34" charset="0"/>
              </a:rPr>
              <a:t>/CE</a:t>
            </a:r>
            <a:r>
              <a:rPr lang="vi-VN" dirty="0">
                <a:solidFill>
                  <a:schemeClr val="accent4">
                    <a:lumMod val="50000"/>
                  </a:schemeClr>
                </a:solidFill>
                <a:latin typeface="Arial" pitchFamily="34" charset="0"/>
                <a:cs typeface="Arial" pitchFamily="34" charset="0"/>
              </a:rPr>
              <a:t>. </a:t>
            </a:r>
            <a:endParaRPr lang="en-US" dirty="0">
              <a:solidFill>
                <a:schemeClr val="accent4">
                  <a:lumMod val="50000"/>
                </a:schemeClr>
              </a:solidFill>
              <a:latin typeface="Arial" pitchFamily="34" charset="0"/>
              <a:cs typeface="Arial" pitchFamily="34" charset="0"/>
            </a:endParaRPr>
          </a:p>
          <a:p>
            <a:pPr algn="just"/>
            <a:r>
              <a:rPr lang="en-US" dirty="0">
                <a:solidFill>
                  <a:srgbClr val="002060"/>
                </a:solidFill>
                <a:latin typeface="Arial" pitchFamily="34" charset="0"/>
                <a:cs typeface="Arial" pitchFamily="34" charset="0"/>
              </a:rPr>
              <a:t>S-au</a:t>
            </a:r>
            <a:r>
              <a:rPr lang="vi-VN" dirty="0">
                <a:solidFill>
                  <a:srgbClr val="002060"/>
                </a:solidFill>
                <a:latin typeface="Arial" pitchFamily="34" charset="0"/>
                <a:cs typeface="Arial" pitchFamily="34" charset="0"/>
              </a:rPr>
              <a:t> fac</a:t>
            </a:r>
            <a:r>
              <a:rPr lang="en-US" dirty="0">
                <a:solidFill>
                  <a:srgbClr val="002060"/>
                </a:solidFill>
                <a:latin typeface="Arial" pitchFamily="34" charset="0"/>
                <a:cs typeface="Arial" pitchFamily="34" charset="0"/>
              </a:rPr>
              <a:t>ut</a:t>
            </a:r>
            <a:r>
              <a:rPr lang="vi-VN" dirty="0">
                <a:solidFill>
                  <a:srgbClr val="002060"/>
                </a:solidFill>
                <a:latin typeface="Arial" pitchFamily="34" charset="0"/>
                <a:cs typeface="Arial" pitchFamily="34" charset="0"/>
              </a:rPr>
              <a:t> trimiter</a:t>
            </a:r>
            <a:r>
              <a:rPr lang="en-US" dirty="0">
                <a:solidFill>
                  <a:srgbClr val="002060"/>
                </a:solidFill>
                <a:latin typeface="Arial" pitchFamily="34" charset="0"/>
                <a:cs typeface="Arial" pitchFamily="34" charset="0"/>
              </a:rPr>
              <a:t>i fie</a:t>
            </a:r>
            <a:r>
              <a:rPr lang="vi-VN" dirty="0">
                <a:solidFill>
                  <a:srgbClr val="002060"/>
                </a:solidFill>
                <a:latin typeface="Arial" pitchFamily="34" charset="0"/>
                <a:cs typeface="Arial" pitchFamily="34" charset="0"/>
              </a:rPr>
              <a:t> la Regulamentul 440/2008</a:t>
            </a:r>
            <a:r>
              <a:rPr lang="en-US" dirty="0">
                <a:solidFill>
                  <a:srgbClr val="002060"/>
                </a:solidFill>
                <a:latin typeface="Arial" pitchFamily="34" charset="0"/>
                <a:cs typeface="Arial" pitchFamily="34" charset="0"/>
              </a:rPr>
              <a:t>/CE, fie</a:t>
            </a:r>
            <a:r>
              <a:rPr lang="vi-VN" dirty="0">
                <a:solidFill>
                  <a:srgbClr val="002060"/>
                </a:solidFill>
                <a:latin typeface="Arial" pitchFamily="34" charset="0"/>
                <a:cs typeface="Arial" pitchFamily="34" charset="0"/>
              </a:rPr>
              <a:t> la alte metode de testare recunoscute la nivel internațional și orientări atunci când atribuirea proprietăților periculoase se efectuează pe baza unui test</a:t>
            </a:r>
            <a:r>
              <a:rPr lang="vi-VN" dirty="0">
                <a:solidFill>
                  <a:srgbClr val="002060"/>
                </a:solidFill>
              </a:rPr>
              <a:t>.</a:t>
            </a:r>
            <a:endParaRPr lang="en-US" b="1" dirty="0">
              <a:solidFill>
                <a:srgbClr val="002060"/>
              </a:solidFill>
              <a:latin typeface="Times New Roman" pitchFamily="18" charset="0"/>
              <a:cs typeface="Times New Roman" pitchFamily="18" charset="0"/>
            </a:endParaRPr>
          </a:p>
          <a:p>
            <a:endParaRPr lang="en-GB" dirty="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4045934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000" b="1" dirty="0">
                <a:latin typeface="Arial" panose="020B0604020202020204" pitchFamily="34" charset="0"/>
                <a:cs typeface="Arial" panose="020B0604020202020204" pitchFamily="34" charset="0"/>
              </a:rPr>
              <a:t>DECIZIA 2014/955/UE DE MODIFICARE </a:t>
            </a:r>
            <a:r>
              <a:rPr lang="en-US" sz="2000" b="1" dirty="0" smtClean="0">
                <a:latin typeface="Arial" panose="020B0604020202020204" pitchFamily="34" charset="0"/>
                <a:cs typeface="Arial" panose="020B0604020202020204" pitchFamily="34" charset="0"/>
              </a:rPr>
              <a:t>A DECIZIEI </a:t>
            </a:r>
            <a:r>
              <a:rPr lang="en-US" sz="2000" b="1" dirty="0">
                <a:latin typeface="Arial" panose="020B0604020202020204" pitchFamily="34" charset="0"/>
                <a:cs typeface="Arial" panose="020B0604020202020204" pitchFamily="34" charset="0"/>
              </a:rPr>
              <a:t>2000/53/CE DE STABILIRE A UNEI LISTE DE DESEURI IN TEMEIUL </a:t>
            </a:r>
            <a:r>
              <a:rPr lang="en-US" sz="2000" b="1" dirty="0" smtClean="0">
                <a:latin typeface="Arial" panose="020B0604020202020204" pitchFamily="34" charset="0"/>
                <a:cs typeface="Arial" panose="020B0604020202020204" pitchFamily="34" charset="0"/>
              </a:rPr>
              <a:t>                          DIRECTIVEI </a:t>
            </a:r>
            <a:r>
              <a:rPr lang="en-US" sz="2000" b="1" dirty="0">
                <a:latin typeface="Arial" panose="020B0604020202020204" pitchFamily="34" charset="0"/>
                <a:cs typeface="Arial" panose="020B0604020202020204" pitchFamily="34" charset="0"/>
              </a:rPr>
              <a:t>2008/98/CE</a:t>
            </a:r>
          </a:p>
        </p:txBody>
      </p:sp>
      <p:sp>
        <p:nvSpPr>
          <p:cNvPr id="3" name="Content Placeholder 2"/>
          <p:cNvSpPr>
            <a:spLocks noGrp="1"/>
          </p:cNvSpPr>
          <p:nvPr>
            <p:ph idx="1"/>
          </p:nvPr>
        </p:nvSpPr>
        <p:spPr>
          <a:xfrm>
            <a:off x="691434" y="1543792"/>
            <a:ext cx="8596668" cy="4952011"/>
          </a:xfrm>
        </p:spPr>
        <p:txBody>
          <a:bodyPr>
            <a:normAutofit/>
          </a:bodyPr>
          <a:lstStyle/>
          <a:p>
            <a:pPr marL="109728" indent="0" algn="just">
              <a:buNone/>
            </a:pPr>
            <a:r>
              <a:rPr lang="vi-VN" b="1" dirty="0">
                <a:solidFill>
                  <a:schemeClr val="accent4">
                    <a:lumMod val="50000"/>
                  </a:schemeClr>
                </a:solidFill>
                <a:latin typeface="Arial" pitchFamily="34" charset="0"/>
                <a:cs typeface="Arial" pitchFamily="34" charset="0"/>
              </a:rPr>
              <a:t>EVALUARE ȘI CLASIFICARE </a:t>
            </a:r>
            <a:endParaRPr lang="en-US" b="1" dirty="0">
              <a:solidFill>
                <a:schemeClr val="accent4">
                  <a:lumMod val="50000"/>
                </a:schemeClr>
              </a:solidFill>
              <a:latin typeface="Arial" pitchFamily="34" charset="0"/>
              <a:cs typeface="Arial" pitchFamily="34" charset="0"/>
            </a:endParaRPr>
          </a:p>
          <a:p>
            <a:pPr marL="109728" indent="0" algn="just">
              <a:buNone/>
            </a:pPr>
            <a:endParaRPr lang="en-US" b="1" dirty="0">
              <a:solidFill>
                <a:schemeClr val="accent4">
                  <a:lumMod val="50000"/>
                </a:schemeClr>
              </a:solidFill>
              <a:latin typeface="Arial" pitchFamily="34" charset="0"/>
              <a:cs typeface="Arial" pitchFamily="34" charset="0"/>
            </a:endParaRPr>
          </a:p>
          <a:p>
            <a:pPr marL="109728" indent="0" algn="just">
              <a:buNone/>
            </a:pPr>
            <a:r>
              <a:rPr lang="vi-VN" b="1" dirty="0">
                <a:solidFill>
                  <a:schemeClr val="accent4">
                    <a:lumMod val="50000"/>
                  </a:schemeClr>
                </a:solidFill>
                <a:latin typeface="Arial" pitchFamily="34" charset="0"/>
                <a:cs typeface="Arial" pitchFamily="34" charset="0"/>
              </a:rPr>
              <a:t>1. Evaluarea proprietăților periculoase ale deșeurilor </a:t>
            </a:r>
            <a:endParaRPr lang="en-US" b="1" dirty="0">
              <a:solidFill>
                <a:schemeClr val="accent4">
                  <a:lumMod val="50000"/>
                </a:schemeClr>
              </a:solidFill>
              <a:latin typeface="Arial" pitchFamily="34" charset="0"/>
              <a:cs typeface="Arial" pitchFamily="34" charset="0"/>
            </a:endParaRPr>
          </a:p>
          <a:p>
            <a:pPr algn="just"/>
            <a:r>
              <a:rPr lang="vi-VN" dirty="0">
                <a:solidFill>
                  <a:srgbClr val="002060"/>
                </a:solidFill>
                <a:latin typeface="Arial" pitchFamily="34" charset="0"/>
                <a:cs typeface="Arial" pitchFamily="34" charset="0"/>
              </a:rPr>
              <a:t>La evaluarea proprietăților periculoase ale deșeurilor </a:t>
            </a:r>
            <a:r>
              <a:rPr lang="vi-VN" b="1" dirty="0">
                <a:solidFill>
                  <a:srgbClr val="002060"/>
                </a:solidFill>
                <a:latin typeface="Arial" pitchFamily="34" charset="0"/>
                <a:cs typeface="Arial" pitchFamily="34" charset="0"/>
              </a:rPr>
              <a:t>se aplică criteriile stabilite în anexa III la Directiva 2008/98/CE</a:t>
            </a:r>
            <a:r>
              <a:rPr lang="vi-VN" dirty="0">
                <a:solidFill>
                  <a:srgbClr val="002060"/>
                </a:solidFill>
                <a:latin typeface="Arial" pitchFamily="34" charset="0"/>
                <a:cs typeface="Arial" pitchFamily="34" charset="0"/>
              </a:rPr>
              <a:t>. </a:t>
            </a:r>
            <a:endParaRPr lang="en-US" dirty="0">
              <a:solidFill>
                <a:srgbClr val="002060"/>
              </a:solidFill>
              <a:latin typeface="Arial" pitchFamily="34" charset="0"/>
              <a:cs typeface="Arial" pitchFamily="34" charset="0"/>
            </a:endParaRPr>
          </a:p>
          <a:p>
            <a:pPr algn="just"/>
            <a:r>
              <a:rPr lang="vi-VN" dirty="0">
                <a:solidFill>
                  <a:srgbClr val="002060"/>
                </a:solidFill>
                <a:latin typeface="Arial" pitchFamily="34" charset="0"/>
                <a:cs typeface="Arial" pitchFamily="34" charset="0"/>
              </a:rPr>
              <a:t>În ceea ce privește proprietățile periculoase </a:t>
            </a:r>
            <a:r>
              <a:rPr lang="vi-VN" b="1" dirty="0">
                <a:solidFill>
                  <a:srgbClr val="002060"/>
                </a:solidFill>
                <a:latin typeface="Arial" pitchFamily="34" charset="0"/>
                <a:cs typeface="Arial" pitchFamily="34" charset="0"/>
              </a:rPr>
              <a:t>HP 4</a:t>
            </a:r>
            <a:r>
              <a:rPr lang="en-US" b="1" dirty="0">
                <a:solidFill>
                  <a:srgbClr val="002060"/>
                </a:solidFill>
                <a:latin typeface="Arial" pitchFamily="34" charset="0"/>
                <a:cs typeface="Arial" pitchFamily="34" charset="0"/>
              </a:rPr>
              <a:t>- iritante</a:t>
            </a:r>
            <a:r>
              <a:rPr lang="vi-VN" b="1" dirty="0">
                <a:solidFill>
                  <a:srgbClr val="002060"/>
                </a:solidFill>
                <a:latin typeface="Arial" pitchFamily="34" charset="0"/>
                <a:cs typeface="Arial" pitchFamily="34" charset="0"/>
              </a:rPr>
              <a:t>, HP 6</a:t>
            </a:r>
            <a:r>
              <a:rPr lang="en-US" b="1" dirty="0">
                <a:solidFill>
                  <a:srgbClr val="002060"/>
                </a:solidFill>
                <a:latin typeface="Arial" pitchFamily="34" charset="0"/>
                <a:cs typeface="Arial" pitchFamily="34" charset="0"/>
              </a:rPr>
              <a:t>-toxicitate acuta</a:t>
            </a:r>
            <a:r>
              <a:rPr lang="vi-VN" b="1" dirty="0">
                <a:solidFill>
                  <a:srgbClr val="002060"/>
                </a:solidFill>
                <a:latin typeface="Arial" pitchFamily="34" charset="0"/>
                <a:cs typeface="Arial" pitchFamily="34" charset="0"/>
              </a:rPr>
              <a:t> și HP 8</a:t>
            </a:r>
            <a:r>
              <a:rPr lang="en-US" b="1" dirty="0">
                <a:solidFill>
                  <a:srgbClr val="002060"/>
                </a:solidFill>
                <a:latin typeface="Arial" pitchFamily="34" charset="0"/>
                <a:cs typeface="Arial" pitchFamily="34" charset="0"/>
              </a:rPr>
              <a:t>- coroziune</a:t>
            </a:r>
            <a:r>
              <a:rPr lang="vi-VN" b="1" dirty="0">
                <a:solidFill>
                  <a:srgbClr val="002060"/>
                </a:solidFill>
                <a:latin typeface="Arial" pitchFamily="34" charset="0"/>
                <a:cs typeface="Arial" pitchFamily="34" charset="0"/>
              </a:rPr>
              <a:t>, la evaluare se aplică valorile-limită aferente fiecărei substanțe, conform indicațiilor prevăzute în anexa III la Directiva 2008/98/CE. </a:t>
            </a:r>
            <a:endParaRPr lang="en-US" b="1" dirty="0">
              <a:solidFill>
                <a:srgbClr val="002060"/>
              </a:solidFill>
              <a:latin typeface="Arial" pitchFamily="34" charset="0"/>
              <a:cs typeface="Arial" pitchFamily="34" charset="0"/>
            </a:endParaRPr>
          </a:p>
          <a:p>
            <a:pPr algn="just"/>
            <a:r>
              <a:rPr lang="vi-VN" dirty="0">
                <a:solidFill>
                  <a:srgbClr val="002060"/>
                </a:solidFill>
                <a:latin typeface="Arial" pitchFamily="34" charset="0"/>
                <a:cs typeface="Arial" pitchFamily="34" charset="0"/>
              </a:rPr>
              <a:t>În cazul în care </a:t>
            </a:r>
            <a:r>
              <a:rPr lang="vi-VN" b="1" dirty="0">
                <a:solidFill>
                  <a:srgbClr val="002060"/>
                </a:solidFill>
                <a:latin typeface="Arial" pitchFamily="34" charset="0"/>
                <a:cs typeface="Arial" pitchFamily="34" charset="0"/>
              </a:rPr>
              <a:t>o substanță este prezentă în deșeuri sub valoarea-limită a acesteia,</a:t>
            </a:r>
            <a:r>
              <a:rPr lang="vi-VN" b="1" dirty="0">
                <a:latin typeface="Arial" pitchFamily="34" charset="0"/>
                <a:cs typeface="Arial" pitchFamily="34" charset="0"/>
              </a:rPr>
              <a:t> </a:t>
            </a:r>
            <a:r>
              <a:rPr lang="vi-VN" b="1" dirty="0">
                <a:solidFill>
                  <a:schemeClr val="accent4">
                    <a:lumMod val="50000"/>
                  </a:schemeClr>
                </a:solidFill>
                <a:latin typeface="Arial" pitchFamily="34" charset="0"/>
                <a:cs typeface="Arial" pitchFamily="34" charset="0"/>
              </a:rPr>
              <a:t>substanța nu se include în calcularea niciunui prag</a:t>
            </a:r>
            <a:r>
              <a:rPr lang="vi-VN" dirty="0">
                <a:solidFill>
                  <a:srgbClr val="002060"/>
                </a:solidFill>
                <a:latin typeface="Arial" pitchFamily="34" charset="0"/>
                <a:cs typeface="Arial" pitchFamily="34" charset="0"/>
              </a:rPr>
              <a:t>. În cazul în care </a:t>
            </a:r>
            <a:r>
              <a:rPr lang="vi-VN" b="1" dirty="0">
                <a:solidFill>
                  <a:srgbClr val="002060"/>
                </a:solidFill>
                <a:latin typeface="Arial" pitchFamily="34" charset="0"/>
                <a:cs typeface="Arial" pitchFamily="34" charset="0"/>
              </a:rPr>
              <a:t>proprietatea periculoasă a unui deșeu a fost evaluată pe baza unui test </a:t>
            </a:r>
            <a:r>
              <a:rPr lang="vi-VN" dirty="0">
                <a:solidFill>
                  <a:srgbClr val="002060"/>
                </a:solidFill>
                <a:latin typeface="Arial" pitchFamily="34" charset="0"/>
                <a:cs typeface="Arial" pitchFamily="34" charset="0"/>
              </a:rPr>
              <a:t>și </a:t>
            </a:r>
            <a:r>
              <a:rPr lang="vi-VN" b="1" dirty="0">
                <a:solidFill>
                  <a:srgbClr val="002060"/>
                </a:solidFill>
                <a:latin typeface="Arial" pitchFamily="34" charset="0"/>
                <a:cs typeface="Arial" pitchFamily="34" charset="0"/>
              </a:rPr>
              <a:t>prin utilizarea concentrațiilor de substanțe periculoase, conform indicațiilor din anexa III la Directiva 2008/98/CE</a:t>
            </a:r>
            <a:r>
              <a:rPr lang="vi-VN" dirty="0">
                <a:solidFill>
                  <a:srgbClr val="002060"/>
                </a:solidFill>
                <a:latin typeface="Arial" pitchFamily="34" charset="0"/>
                <a:cs typeface="Arial" pitchFamily="34" charset="0"/>
              </a:rPr>
              <a:t>, </a:t>
            </a:r>
            <a:r>
              <a:rPr lang="vi-VN" b="1" dirty="0">
                <a:solidFill>
                  <a:schemeClr val="accent4">
                    <a:lumMod val="50000"/>
                  </a:schemeClr>
                </a:solidFill>
                <a:latin typeface="Arial" pitchFamily="34" charset="0"/>
                <a:cs typeface="Arial" pitchFamily="34" charset="0"/>
              </a:rPr>
              <a:t>rezultatele testului primează.</a:t>
            </a:r>
            <a:endParaRPr lang="en-US" b="1" dirty="0">
              <a:solidFill>
                <a:schemeClr val="accent4">
                  <a:lumMod val="50000"/>
                </a:schemeClr>
              </a:solidFill>
              <a:latin typeface="Arial" pitchFamily="34" charset="0"/>
              <a:cs typeface="Arial" pitchFamily="34" charset="0"/>
            </a:endParaRPr>
          </a:p>
          <a:p>
            <a:endParaRPr lang="en-GB" dirty="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2933510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000" b="1" dirty="0">
                <a:latin typeface="Arial" panose="020B0604020202020204" pitchFamily="34" charset="0"/>
                <a:cs typeface="Arial" panose="020B0604020202020204" pitchFamily="34" charset="0"/>
              </a:rPr>
              <a:t>DECIZIA 2014/955/UE DE MODIFICARE </a:t>
            </a:r>
            <a:r>
              <a:rPr lang="en-US" sz="2000" b="1" dirty="0" smtClean="0">
                <a:latin typeface="Arial" panose="020B0604020202020204" pitchFamily="34" charset="0"/>
                <a:cs typeface="Arial" panose="020B0604020202020204" pitchFamily="34" charset="0"/>
              </a:rPr>
              <a:t>A DECIZIEI </a:t>
            </a:r>
            <a:r>
              <a:rPr lang="en-US" sz="2000" b="1" dirty="0">
                <a:latin typeface="Arial" panose="020B0604020202020204" pitchFamily="34" charset="0"/>
                <a:cs typeface="Arial" panose="020B0604020202020204" pitchFamily="34" charset="0"/>
              </a:rPr>
              <a:t>2000/53/CE DE STABILIRE A UNEI LISTE DE DESEURI IN TEMEIUL </a:t>
            </a:r>
            <a:r>
              <a:rPr lang="en-US" sz="2000" b="1" dirty="0" smtClean="0">
                <a:latin typeface="Arial" panose="020B0604020202020204" pitchFamily="34" charset="0"/>
                <a:cs typeface="Arial" panose="020B0604020202020204" pitchFamily="34" charset="0"/>
              </a:rPr>
              <a:t>                          DIRECTIVEI </a:t>
            </a:r>
            <a:r>
              <a:rPr lang="en-US" sz="2000" b="1" dirty="0">
                <a:latin typeface="Arial" panose="020B0604020202020204" pitchFamily="34" charset="0"/>
                <a:cs typeface="Arial" panose="020B0604020202020204" pitchFamily="34" charset="0"/>
              </a:rPr>
              <a:t>2008/98/CE</a:t>
            </a:r>
          </a:p>
        </p:txBody>
      </p:sp>
      <p:sp>
        <p:nvSpPr>
          <p:cNvPr id="3" name="Content Placeholder 2"/>
          <p:cNvSpPr>
            <a:spLocks noGrp="1"/>
          </p:cNvSpPr>
          <p:nvPr>
            <p:ph idx="1"/>
          </p:nvPr>
        </p:nvSpPr>
        <p:spPr>
          <a:xfrm>
            <a:off x="691434" y="1543792"/>
            <a:ext cx="8596668" cy="4952011"/>
          </a:xfrm>
        </p:spPr>
        <p:txBody>
          <a:bodyPr>
            <a:normAutofit/>
          </a:bodyPr>
          <a:lstStyle/>
          <a:p>
            <a:pPr marL="109728" indent="0" algn="just">
              <a:buNone/>
            </a:pPr>
            <a:r>
              <a:rPr lang="vi-VN" b="1" dirty="0">
                <a:solidFill>
                  <a:schemeClr val="accent4">
                    <a:lumMod val="50000"/>
                  </a:schemeClr>
                </a:solidFill>
                <a:latin typeface="Arial" pitchFamily="34" charset="0"/>
                <a:cs typeface="Arial" pitchFamily="34" charset="0"/>
              </a:rPr>
              <a:t>EVALUARE ȘI CLASIFICARE </a:t>
            </a:r>
            <a:endParaRPr lang="en-US" b="1" dirty="0">
              <a:solidFill>
                <a:schemeClr val="accent4">
                  <a:lumMod val="50000"/>
                </a:schemeClr>
              </a:solidFill>
              <a:latin typeface="Arial" pitchFamily="34" charset="0"/>
              <a:cs typeface="Arial" pitchFamily="34" charset="0"/>
            </a:endParaRPr>
          </a:p>
          <a:p>
            <a:pPr marL="109728" indent="0" algn="just">
              <a:buNone/>
            </a:pPr>
            <a:endParaRPr lang="en-US" b="1" dirty="0">
              <a:solidFill>
                <a:schemeClr val="accent4">
                  <a:lumMod val="50000"/>
                </a:schemeClr>
              </a:solidFill>
              <a:latin typeface="Arial" pitchFamily="34" charset="0"/>
              <a:cs typeface="Arial" pitchFamily="34" charset="0"/>
            </a:endParaRPr>
          </a:p>
          <a:p>
            <a:pPr marL="109728" indent="0" algn="just">
              <a:buNone/>
            </a:pPr>
            <a:r>
              <a:rPr lang="vi-VN" b="1" dirty="0" smtClean="0">
                <a:solidFill>
                  <a:schemeClr val="accent4">
                    <a:lumMod val="50000"/>
                  </a:schemeClr>
                </a:solidFill>
                <a:latin typeface="Arial" pitchFamily="34" charset="0"/>
                <a:cs typeface="Arial" pitchFamily="34" charset="0"/>
              </a:rPr>
              <a:t>2</a:t>
            </a:r>
            <a:r>
              <a:rPr lang="vi-VN" b="1" dirty="0">
                <a:solidFill>
                  <a:schemeClr val="accent4">
                    <a:lumMod val="50000"/>
                  </a:schemeClr>
                </a:solidFill>
                <a:latin typeface="Arial" pitchFamily="34" charset="0"/>
                <a:cs typeface="Arial" pitchFamily="34" charset="0"/>
              </a:rPr>
              <a:t>. Clasificarea unui deșeu ca fiind periculos </a:t>
            </a:r>
            <a:endParaRPr lang="en-US" b="1" dirty="0">
              <a:solidFill>
                <a:schemeClr val="accent4">
                  <a:lumMod val="50000"/>
                </a:schemeClr>
              </a:solidFill>
              <a:latin typeface="Arial" pitchFamily="34" charset="0"/>
              <a:cs typeface="Arial" pitchFamily="34" charset="0"/>
            </a:endParaRPr>
          </a:p>
          <a:p>
            <a:pPr marL="109728" indent="0" algn="just">
              <a:buNone/>
            </a:pPr>
            <a:r>
              <a:rPr lang="vi-VN" sz="2000" b="1" dirty="0">
                <a:solidFill>
                  <a:srgbClr val="002060"/>
                </a:solidFill>
                <a:latin typeface="Arial" pitchFamily="34" charset="0"/>
                <a:cs typeface="Arial" pitchFamily="34" charset="0"/>
              </a:rPr>
              <a:t>Orice deșeu marcat cu un asterisc (*) în lista deșeurilor va fi considerat deșeu periculos, în temeiul Directivei 2008/98/CE</a:t>
            </a:r>
            <a:r>
              <a:rPr lang="vi-VN" sz="2000" dirty="0">
                <a:solidFill>
                  <a:srgbClr val="002060"/>
                </a:solidFill>
                <a:latin typeface="Arial" pitchFamily="34" charset="0"/>
                <a:cs typeface="Arial" pitchFamily="34" charset="0"/>
              </a:rPr>
              <a:t>, cu excepția cazului în care se aplică articolul 20 din această directivă.</a:t>
            </a:r>
            <a:endParaRPr lang="en-US" sz="2000" dirty="0">
              <a:solidFill>
                <a:srgbClr val="002060"/>
              </a:solidFill>
              <a:latin typeface="Arial" pitchFamily="34" charset="0"/>
              <a:cs typeface="Arial" pitchFamily="34" charset="0"/>
            </a:endParaRPr>
          </a:p>
          <a:p>
            <a:endParaRPr lang="en-GB" dirty="0"/>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350805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000" b="1" dirty="0">
                <a:latin typeface="Arial" panose="020B0604020202020204" pitchFamily="34" charset="0"/>
                <a:cs typeface="Arial" panose="020B0604020202020204" pitchFamily="34" charset="0"/>
              </a:rPr>
              <a:t>DECIZIA 2014/955/UE DE MODIFICARE </a:t>
            </a:r>
            <a:r>
              <a:rPr lang="en-US" sz="2000" b="1" dirty="0" smtClean="0">
                <a:latin typeface="Arial" panose="020B0604020202020204" pitchFamily="34" charset="0"/>
                <a:cs typeface="Arial" panose="020B0604020202020204" pitchFamily="34" charset="0"/>
              </a:rPr>
              <a:t>A DECIZIEI </a:t>
            </a:r>
            <a:r>
              <a:rPr lang="en-US" sz="2000" b="1" dirty="0">
                <a:latin typeface="Arial" panose="020B0604020202020204" pitchFamily="34" charset="0"/>
                <a:cs typeface="Arial" panose="020B0604020202020204" pitchFamily="34" charset="0"/>
              </a:rPr>
              <a:t>2000/53/CE DE STABILIRE A UNEI LISTE DE DESEURI IN TEMEIUL </a:t>
            </a:r>
            <a:r>
              <a:rPr lang="en-US" sz="2000" b="1" dirty="0" smtClean="0">
                <a:latin typeface="Arial" panose="020B0604020202020204" pitchFamily="34" charset="0"/>
                <a:cs typeface="Arial" panose="020B0604020202020204" pitchFamily="34" charset="0"/>
              </a:rPr>
              <a:t>                          DIRECTIVEI </a:t>
            </a:r>
            <a:r>
              <a:rPr lang="en-US" sz="2000" b="1" dirty="0">
                <a:latin typeface="Arial" panose="020B0604020202020204" pitchFamily="34" charset="0"/>
                <a:cs typeface="Arial" panose="020B0604020202020204" pitchFamily="34" charset="0"/>
              </a:rPr>
              <a:t>2008/98/CE</a:t>
            </a:r>
          </a:p>
        </p:txBody>
      </p:sp>
      <p:sp>
        <p:nvSpPr>
          <p:cNvPr id="3" name="Content Placeholder 2"/>
          <p:cNvSpPr>
            <a:spLocks noGrp="1"/>
          </p:cNvSpPr>
          <p:nvPr>
            <p:ph idx="1"/>
          </p:nvPr>
        </p:nvSpPr>
        <p:spPr>
          <a:xfrm>
            <a:off x="691434" y="1543792"/>
            <a:ext cx="8596668" cy="4952011"/>
          </a:xfrm>
        </p:spPr>
        <p:txBody>
          <a:bodyPr>
            <a:normAutofit lnSpcReduction="10000"/>
          </a:bodyPr>
          <a:lstStyle/>
          <a:p>
            <a:pPr marL="109728" indent="0" algn="just">
              <a:buNone/>
            </a:pPr>
            <a:r>
              <a:rPr lang="vi-VN" b="1" dirty="0">
                <a:solidFill>
                  <a:schemeClr val="accent4">
                    <a:lumMod val="50000"/>
                  </a:schemeClr>
                </a:solidFill>
                <a:latin typeface="Arial" pitchFamily="34" charset="0"/>
                <a:cs typeface="Arial" pitchFamily="34" charset="0"/>
              </a:rPr>
              <a:t>EVALUARE ȘI CLASIFICARE </a:t>
            </a:r>
            <a:endParaRPr lang="en-US" b="1" dirty="0">
              <a:solidFill>
                <a:schemeClr val="accent4">
                  <a:lumMod val="50000"/>
                </a:schemeClr>
              </a:solidFill>
              <a:latin typeface="Arial" pitchFamily="34" charset="0"/>
              <a:cs typeface="Arial" pitchFamily="34" charset="0"/>
            </a:endParaRPr>
          </a:p>
          <a:p>
            <a:pPr marL="109728" indent="0" algn="just">
              <a:buNone/>
            </a:pPr>
            <a:endParaRPr lang="en-US" b="1" dirty="0">
              <a:solidFill>
                <a:schemeClr val="accent4">
                  <a:lumMod val="50000"/>
                </a:schemeClr>
              </a:solidFill>
              <a:latin typeface="Arial" pitchFamily="34" charset="0"/>
              <a:cs typeface="Arial" pitchFamily="34" charset="0"/>
            </a:endParaRPr>
          </a:p>
          <a:p>
            <a:pPr marL="109728" indent="0" algn="just">
              <a:buNone/>
            </a:pPr>
            <a:r>
              <a:rPr lang="vi-VN" b="1" dirty="0" smtClean="0">
                <a:solidFill>
                  <a:schemeClr val="accent4">
                    <a:lumMod val="50000"/>
                  </a:schemeClr>
                </a:solidFill>
                <a:latin typeface="Arial" pitchFamily="34" charset="0"/>
                <a:cs typeface="Arial" pitchFamily="34" charset="0"/>
              </a:rPr>
              <a:t>2</a:t>
            </a:r>
            <a:r>
              <a:rPr lang="vi-VN" b="1" dirty="0">
                <a:solidFill>
                  <a:schemeClr val="accent4">
                    <a:lumMod val="50000"/>
                  </a:schemeClr>
                </a:solidFill>
                <a:latin typeface="Arial" pitchFamily="34" charset="0"/>
                <a:cs typeface="Arial" pitchFamily="34" charset="0"/>
              </a:rPr>
              <a:t>. Clasificarea unui deșeu ca fiind periculos </a:t>
            </a:r>
            <a:endParaRPr lang="en-US" b="1" dirty="0" smtClean="0">
              <a:solidFill>
                <a:schemeClr val="accent4">
                  <a:lumMod val="50000"/>
                </a:schemeClr>
              </a:solidFill>
              <a:latin typeface="Arial" pitchFamily="34" charset="0"/>
              <a:cs typeface="Arial" pitchFamily="34" charset="0"/>
            </a:endParaRPr>
          </a:p>
          <a:p>
            <a:pPr marL="109728" indent="0" algn="just">
              <a:buNone/>
            </a:pPr>
            <a:r>
              <a:rPr lang="vi-VN" sz="2000" dirty="0" smtClean="0">
                <a:solidFill>
                  <a:srgbClr val="002060"/>
                </a:solidFill>
                <a:latin typeface="Arial" pitchFamily="34" charset="0"/>
                <a:cs typeface="Arial" pitchFamily="34" charset="0"/>
              </a:rPr>
              <a:t>În </a:t>
            </a:r>
            <a:r>
              <a:rPr lang="vi-VN" sz="2000" dirty="0">
                <a:solidFill>
                  <a:srgbClr val="002060"/>
                </a:solidFill>
                <a:latin typeface="Arial" pitchFamily="34" charset="0"/>
                <a:cs typeface="Arial" pitchFamily="34" charset="0"/>
              </a:rPr>
              <a:t>ceea ce privește deșeurile cărora li s-ar putea atribui coduri aferente deșeurilor periculoase și nepericuloase, se aplică următoarele: </a:t>
            </a:r>
            <a:endParaRPr lang="en-US" sz="2000" dirty="0">
              <a:solidFill>
                <a:srgbClr val="002060"/>
              </a:solidFill>
              <a:latin typeface="Arial" pitchFamily="34" charset="0"/>
              <a:cs typeface="Arial" pitchFamily="34" charset="0"/>
            </a:endParaRPr>
          </a:p>
          <a:p>
            <a:pPr marL="109728" indent="0" algn="just">
              <a:buNone/>
            </a:pPr>
            <a:r>
              <a:rPr lang="vi-VN" sz="2000" dirty="0">
                <a:solidFill>
                  <a:srgbClr val="002060"/>
                </a:solidFill>
                <a:latin typeface="Arial" pitchFamily="34" charset="0"/>
                <a:cs typeface="Arial" pitchFamily="34" charset="0"/>
              </a:rPr>
              <a:t>— o mențiune în lista armonizată de deșeuri marcate ca periculoase, care au o referire specifică sau generală la </a:t>
            </a:r>
            <a:r>
              <a:rPr lang="vi-VN" sz="2000" b="1" dirty="0">
                <a:solidFill>
                  <a:srgbClr val="002060"/>
                </a:solidFill>
                <a:latin typeface="Arial" pitchFamily="34" charset="0"/>
                <a:cs typeface="Arial" pitchFamily="34" charset="0"/>
              </a:rPr>
              <a:t>„substanțe periculoase</a:t>
            </a:r>
            <a:r>
              <a:rPr lang="vi-VN" sz="2000" dirty="0">
                <a:solidFill>
                  <a:srgbClr val="002060"/>
                </a:solidFill>
                <a:latin typeface="Arial" pitchFamily="34" charset="0"/>
                <a:cs typeface="Arial" pitchFamily="34" charset="0"/>
              </a:rPr>
              <a:t>”, este adecvată în cazul unui deșeu </a:t>
            </a:r>
            <a:r>
              <a:rPr lang="vi-VN" sz="2000" b="1" dirty="0">
                <a:solidFill>
                  <a:srgbClr val="002060"/>
                </a:solidFill>
                <a:latin typeface="Arial" pitchFamily="34" charset="0"/>
                <a:cs typeface="Arial" pitchFamily="34" charset="0"/>
              </a:rPr>
              <a:t>numai atunci când acesta conține substanțe periculoase relevante din cauza cărora deșeul respectiv prezintă una sau mai multe proprietăți </a:t>
            </a:r>
            <a:r>
              <a:rPr lang="vi-VN" sz="2000" b="1" dirty="0" smtClean="0">
                <a:solidFill>
                  <a:srgbClr val="002060"/>
                </a:solidFill>
                <a:latin typeface="Arial" pitchFamily="34" charset="0"/>
                <a:cs typeface="Arial" pitchFamily="34" charset="0"/>
              </a:rPr>
              <a:t>periculoase</a:t>
            </a:r>
            <a:r>
              <a:rPr lang="en-US" sz="2000" b="1" dirty="0" smtClean="0">
                <a:solidFill>
                  <a:srgbClr val="002060"/>
                </a:solidFill>
                <a:latin typeface="Arial" pitchFamily="34" charset="0"/>
                <a:cs typeface="Arial" pitchFamily="34" charset="0"/>
              </a:rPr>
              <a:t> </a:t>
            </a:r>
            <a:r>
              <a:rPr lang="vi-VN" sz="2000" b="1" dirty="0" smtClean="0">
                <a:solidFill>
                  <a:srgbClr val="002060"/>
                </a:solidFill>
                <a:latin typeface="Arial" pitchFamily="34" charset="0"/>
                <a:cs typeface="Arial" pitchFamily="34" charset="0"/>
              </a:rPr>
              <a:t>HP </a:t>
            </a:r>
            <a:r>
              <a:rPr lang="vi-VN" sz="2000" b="1" dirty="0">
                <a:solidFill>
                  <a:srgbClr val="002060"/>
                </a:solidFill>
                <a:latin typeface="Arial" pitchFamily="34" charset="0"/>
                <a:cs typeface="Arial" pitchFamily="34" charset="0"/>
              </a:rPr>
              <a:t>1-HP 8 și/sau HP 10-HP 15</a:t>
            </a:r>
            <a:r>
              <a:rPr lang="vi-VN" sz="2000" dirty="0">
                <a:solidFill>
                  <a:srgbClr val="002060"/>
                </a:solidFill>
                <a:latin typeface="Arial" pitchFamily="34" charset="0"/>
                <a:cs typeface="Arial" pitchFamily="34" charset="0"/>
              </a:rPr>
              <a:t>, </a:t>
            </a:r>
            <a:r>
              <a:rPr lang="vi-VN" sz="2000" b="1" dirty="0">
                <a:solidFill>
                  <a:srgbClr val="002060"/>
                </a:solidFill>
                <a:latin typeface="Arial" pitchFamily="34" charset="0"/>
                <a:cs typeface="Arial" pitchFamily="34" charset="0"/>
              </a:rPr>
              <a:t>după cum se menționează în anexa III la Directiva 2008/98/CE. </a:t>
            </a:r>
            <a:endParaRPr lang="en-US" sz="2000" b="1" dirty="0">
              <a:solidFill>
                <a:srgbClr val="002060"/>
              </a:solidFill>
              <a:latin typeface="Arial" pitchFamily="34" charset="0"/>
              <a:cs typeface="Arial" pitchFamily="34" charset="0"/>
            </a:endParaRPr>
          </a:p>
          <a:p>
            <a:pPr marL="109728" indent="0" algn="just">
              <a:buNone/>
            </a:pPr>
            <a:r>
              <a:rPr lang="vi-VN" sz="2000" dirty="0">
                <a:solidFill>
                  <a:srgbClr val="002060"/>
                </a:solidFill>
                <a:latin typeface="Arial" pitchFamily="34" charset="0"/>
                <a:cs typeface="Arial" pitchFamily="34" charset="0"/>
              </a:rPr>
              <a:t>Evaluarea unei proprietăți periculoase </a:t>
            </a:r>
            <a:r>
              <a:rPr lang="vi-VN" sz="2000" b="1" dirty="0">
                <a:solidFill>
                  <a:srgbClr val="002060"/>
                </a:solidFill>
                <a:latin typeface="Arial" pitchFamily="34" charset="0"/>
                <a:cs typeface="Arial" pitchFamily="34" charset="0"/>
              </a:rPr>
              <a:t>HP 9 ca fiind „infecțioasă</a:t>
            </a:r>
            <a:r>
              <a:rPr lang="vi-VN" sz="2000" dirty="0">
                <a:solidFill>
                  <a:srgbClr val="002060"/>
                </a:solidFill>
                <a:latin typeface="Arial" pitchFamily="34" charset="0"/>
                <a:cs typeface="Arial" pitchFamily="34" charset="0"/>
              </a:rPr>
              <a:t>” se face în conformitate cu legislația relevantă sau cu documentele de referință ale statelor membre</a:t>
            </a:r>
            <a:r>
              <a:rPr lang="en-US" sz="2000" dirty="0">
                <a:solidFill>
                  <a:srgbClr val="002060"/>
                </a:solidFill>
                <a:latin typeface="Arial" pitchFamily="34" charset="0"/>
                <a:cs typeface="Arial" pitchFamily="34" charset="0"/>
              </a:rPr>
              <a:t>.</a:t>
            </a:r>
          </a:p>
          <a:p>
            <a:pPr marL="109728" indent="0" algn="just">
              <a:buNone/>
            </a:pPr>
            <a:endParaRPr lang="en-US" b="1" dirty="0">
              <a:solidFill>
                <a:schemeClr val="accent4">
                  <a:lumMod val="50000"/>
                </a:schemeClr>
              </a:solidFill>
              <a:latin typeface="Arial" pitchFamily="34" charset="0"/>
              <a:cs typeface="Arial"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194351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000" b="1" dirty="0">
                <a:latin typeface="Arial" panose="020B0604020202020204" pitchFamily="34" charset="0"/>
                <a:cs typeface="Arial" panose="020B0604020202020204" pitchFamily="34" charset="0"/>
              </a:rPr>
              <a:t>DECIZIA 2014/955/UE DE MODIFICARE </a:t>
            </a:r>
            <a:r>
              <a:rPr lang="en-US" sz="2000" b="1" dirty="0" smtClean="0">
                <a:latin typeface="Arial" panose="020B0604020202020204" pitchFamily="34" charset="0"/>
                <a:cs typeface="Arial" panose="020B0604020202020204" pitchFamily="34" charset="0"/>
              </a:rPr>
              <a:t>A DECIZIEI </a:t>
            </a:r>
            <a:r>
              <a:rPr lang="en-US" sz="2000" b="1" dirty="0">
                <a:latin typeface="Arial" panose="020B0604020202020204" pitchFamily="34" charset="0"/>
                <a:cs typeface="Arial" panose="020B0604020202020204" pitchFamily="34" charset="0"/>
              </a:rPr>
              <a:t>2000/53/CE DE STABILIRE A UNEI LISTE DE DESEURI IN TEMEIUL </a:t>
            </a:r>
            <a:r>
              <a:rPr lang="en-US" sz="2000" b="1" dirty="0" smtClean="0">
                <a:latin typeface="Arial" panose="020B0604020202020204" pitchFamily="34" charset="0"/>
                <a:cs typeface="Arial" panose="020B0604020202020204" pitchFamily="34" charset="0"/>
              </a:rPr>
              <a:t>                          DIRECTIVEI </a:t>
            </a:r>
            <a:r>
              <a:rPr lang="en-US" sz="2000" b="1" dirty="0">
                <a:latin typeface="Arial" panose="020B0604020202020204" pitchFamily="34" charset="0"/>
                <a:cs typeface="Arial" panose="020B0604020202020204" pitchFamily="34" charset="0"/>
              </a:rPr>
              <a:t>2008/98/CE</a:t>
            </a:r>
          </a:p>
        </p:txBody>
      </p:sp>
      <p:sp>
        <p:nvSpPr>
          <p:cNvPr id="3" name="Content Placeholder 2"/>
          <p:cNvSpPr>
            <a:spLocks noGrp="1"/>
          </p:cNvSpPr>
          <p:nvPr>
            <p:ph idx="1"/>
          </p:nvPr>
        </p:nvSpPr>
        <p:spPr>
          <a:xfrm>
            <a:off x="691434" y="1543792"/>
            <a:ext cx="8596668" cy="4952011"/>
          </a:xfrm>
        </p:spPr>
        <p:txBody>
          <a:bodyPr>
            <a:normAutofit/>
          </a:bodyPr>
          <a:lstStyle/>
          <a:p>
            <a:pPr marL="109728" indent="0" algn="just">
              <a:buNone/>
            </a:pPr>
            <a:r>
              <a:rPr lang="vi-VN" b="1" dirty="0">
                <a:solidFill>
                  <a:schemeClr val="accent4">
                    <a:lumMod val="50000"/>
                  </a:schemeClr>
                </a:solidFill>
                <a:latin typeface="Arial" pitchFamily="34" charset="0"/>
                <a:cs typeface="Arial" pitchFamily="34" charset="0"/>
              </a:rPr>
              <a:t>EVALUARE ȘI CLASIFICARE </a:t>
            </a:r>
            <a:endParaRPr lang="en-US" b="1" dirty="0">
              <a:solidFill>
                <a:schemeClr val="accent4">
                  <a:lumMod val="50000"/>
                </a:schemeClr>
              </a:solidFill>
              <a:latin typeface="Arial" pitchFamily="34" charset="0"/>
              <a:cs typeface="Arial" pitchFamily="34" charset="0"/>
            </a:endParaRPr>
          </a:p>
          <a:p>
            <a:pPr marL="109728" indent="0" algn="just">
              <a:buNone/>
            </a:pPr>
            <a:r>
              <a:rPr lang="vi-VN" b="1" dirty="0">
                <a:solidFill>
                  <a:schemeClr val="accent4">
                    <a:lumMod val="50000"/>
                  </a:schemeClr>
                </a:solidFill>
                <a:latin typeface="Arial" pitchFamily="34" charset="0"/>
                <a:cs typeface="Arial" pitchFamily="34" charset="0"/>
              </a:rPr>
              <a:t>2. Clasificarea unui deșeu ca fiind periculos </a:t>
            </a:r>
            <a:endParaRPr lang="en-US" b="1" dirty="0">
              <a:solidFill>
                <a:schemeClr val="accent4">
                  <a:lumMod val="50000"/>
                </a:schemeClr>
              </a:solidFill>
              <a:latin typeface="Arial" pitchFamily="34" charset="0"/>
              <a:cs typeface="Arial" pitchFamily="34" charset="0"/>
            </a:endParaRPr>
          </a:p>
          <a:p>
            <a:pPr marL="109728" indent="0" algn="just">
              <a:buNone/>
            </a:pPr>
            <a:r>
              <a:rPr lang="en-US" b="1" dirty="0">
                <a:solidFill>
                  <a:srgbClr val="002060"/>
                </a:solidFill>
                <a:latin typeface="Arial" panose="020B0604020202020204" pitchFamily="34" charset="0"/>
                <a:cs typeface="Arial" panose="020B0604020202020204" pitchFamily="34" charset="0"/>
              </a:rPr>
              <a:t>Directiva 2008/98/CE defineste in ANEXA III- PROPRIETĂȚI ALE DEȘEURILOR CARE FAC CA ACESTEA SĂ FIE PERICULOASE</a:t>
            </a:r>
            <a:r>
              <a:rPr lang="en-US" b="1" dirty="0" smtClean="0">
                <a:solidFill>
                  <a:srgbClr val="002060"/>
                </a:solidFill>
                <a:latin typeface="Arial" panose="020B0604020202020204" pitchFamily="34" charset="0"/>
                <a:cs typeface="Arial" panose="020B0604020202020204" pitchFamily="34" charset="0"/>
              </a:rPr>
              <a:t>:</a:t>
            </a:r>
          </a:p>
          <a:p>
            <a:pPr marL="109728" indent="0" algn="just">
              <a:buNone/>
            </a:pPr>
            <a:endParaRPr lang="en-US" dirty="0">
              <a:solidFill>
                <a:srgbClr val="002060"/>
              </a:solidFill>
              <a:latin typeface="Arial" panose="020B0604020202020204" pitchFamily="34" charset="0"/>
              <a:cs typeface="Arial" panose="020B0604020202020204" pitchFamily="34" charset="0"/>
            </a:endParaRPr>
          </a:p>
          <a:p>
            <a:pPr marL="109728" indent="0" algn="just">
              <a:buNone/>
            </a:pPr>
            <a:endParaRPr lang="en-US" dirty="0">
              <a:solidFill>
                <a:srgbClr val="002060"/>
              </a:solidFill>
              <a:latin typeface="Arial" panose="020B0604020202020204" pitchFamily="34" charset="0"/>
              <a:cs typeface="Arial" panose="020B0604020202020204" pitchFamily="34" charset="0"/>
            </a:endParaRPr>
          </a:p>
          <a:p>
            <a:pPr marL="109728" indent="0" algn="just">
              <a:buNone/>
            </a:pPr>
            <a:endParaRPr lang="en-US" b="1" dirty="0">
              <a:solidFill>
                <a:schemeClr val="accent4">
                  <a:lumMod val="50000"/>
                </a:schemeClr>
              </a:solidFill>
              <a:latin typeface="Arial" pitchFamily="34" charset="0"/>
              <a:cs typeface="Arial" pitchFamily="34" charset="0"/>
            </a:endParaRPr>
          </a:p>
          <a:p>
            <a:pPr marL="109728" indent="0" algn="just">
              <a:buNone/>
            </a:pPr>
            <a:endParaRPr lang="en-US" b="1" dirty="0">
              <a:solidFill>
                <a:schemeClr val="accent4">
                  <a:lumMod val="50000"/>
                </a:schemeClr>
              </a:solidFill>
              <a:latin typeface="Arial" pitchFamily="34" charset="0"/>
              <a:cs typeface="Arial"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457166128"/>
              </p:ext>
            </p:extLst>
          </p:nvPr>
        </p:nvGraphicFramePr>
        <p:xfrm>
          <a:off x="939471" y="3201609"/>
          <a:ext cx="8128000" cy="3657600"/>
        </p:xfrm>
        <a:graphic>
          <a:graphicData uri="http://schemas.openxmlformats.org/drawingml/2006/table">
            <a:tbl>
              <a:tblPr firstRow="1" bandRow="1">
                <a:tableStyleId>{5C22544A-7EE6-4342-B048-85BDC9FD1C3A}</a:tableStyleId>
              </a:tblPr>
              <a:tblGrid>
                <a:gridCol w="4064000"/>
                <a:gridCol w="4064000"/>
              </a:tblGrid>
              <a:tr h="3448573">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b="1" dirty="0" smtClean="0">
                          <a:latin typeface="Arial" panose="020B0604020202020204" pitchFamily="34" charset="0"/>
                          <a:cs typeface="Arial" panose="020B0604020202020204" pitchFamily="34" charset="0"/>
                        </a:rPr>
                        <a:t>„Infecțioase”:</a:t>
                      </a:r>
                      <a:endParaRPr lang="en-US" dirty="0" smtClean="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a:txBody>
                  <a:tcPr/>
                </a:tc>
                <a:tc>
                  <a:txBody>
                    <a:bodyPr/>
                    <a:lstStyle/>
                    <a:p>
                      <a:pPr algn="just" fontAlgn="t"/>
                      <a:r>
                        <a:rPr lang="en-US" b="1" dirty="0" smtClean="0">
                          <a:latin typeface="Arial" panose="020B0604020202020204" pitchFamily="34" charset="0"/>
                          <a:cs typeface="Arial" panose="020B0604020202020204" pitchFamily="34" charset="0"/>
                        </a:rPr>
                        <a:t>Deșeuri cu un conținut de microorganisme viabile sau de toxine ale acestora despre care se știe sau se presupune că provoacă boli la om sau la alte organisme vii.</a:t>
                      </a:r>
                    </a:p>
                    <a:p>
                      <a:pPr algn="just" fontAlgn="t"/>
                      <a:endParaRPr lang="en-US" dirty="0" smtClean="0">
                        <a:latin typeface="Arial" panose="020B0604020202020204" pitchFamily="34" charset="0"/>
                        <a:cs typeface="Arial" panose="020B0604020202020204" pitchFamily="34" charset="0"/>
                      </a:endParaRPr>
                    </a:p>
                    <a:p>
                      <a:pPr algn="just" fontAlgn="t"/>
                      <a:r>
                        <a:rPr lang="en-US" b="1" dirty="0" smtClean="0">
                          <a:latin typeface="Arial" panose="020B0604020202020204" pitchFamily="34" charset="0"/>
                          <a:cs typeface="Arial" panose="020B0604020202020204" pitchFamily="34" charset="0"/>
                        </a:rPr>
                        <a:t>Clasificarea unui deșeu ca deșeu periculos de tip HP 9 are loc în urma unei evaluări efectuate în conformitate cu normele stabilite în documentele de referință sau în legislația statelor membre.</a:t>
                      </a:r>
                      <a:endParaRPr lang="en-US" dirty="0" smtClean="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4097094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000" b="1" dirty="0">
                <a:latin typeface="Arial" panose="020B0604020202020204" pitchFamily="34" charset="0"/>
                <a:cs typeface="Arial" panose="020B0604020202020204" pitchFamily="34" charset="0"/>
              </a:rPr>
              <a:t>DECIZIA 2014/955/UE DE MODIFICARE </a:t>
            </a:r>
            <a:r>
              <a:rPr lang="en-US" sz="2000" b="1" dirty="0" smtClean="0">
                <a:latin typeface="Arial" panose="020B0604020202020204" pitchFamily="34" charset="0"/>
                <a:cs typeface="Arial" panose="020B0604020202020204" pitchFamily="34" charset="0"/>
              </a:rPr>
              <a:t>A DECIZIEI </a:t>
            </a:r>
            <a:r>
              <a:rPr lang="en-US" sz="2000" b="1" dirty="0">
                <a:latin typeface="Arial" panose="020B0604020202020204" pitchFamily="34" charset="0"/>
                <a:cs typeface="Arial" panose="020B0604020202020204" pitchFamily="34" charset="0"/>
              </a:rPr>
              <a:t>2000/53/CE DE STABILIRE A UNEI LISTE DE DESEURI IN TEMEIUL </a:t>
            </a:r>
            <a:r>
              <a:rPr lang="en-US" sz="2000" b="1" dirty="0" smtClean="0">
                <a:latin typeface="Arial" panose="020B0604020202020204" pitchFamily="34" charset="0"/>
                <a:cs typeface="Arial" panose="020B0604020202020204" pitchFamily="34" charset="0"/>
              </a:rPr>
              <a:t>                          DIRECTIVEI </a:t>
            </a:r>
            <a:r>
              <a:rPr lang="en-US" sz="2000" b="1" dirty="0">
                <a:latin typeface="Arial" panose="020B0604020202020204" pitchFamily="34" charset="0"/>
                <a:cs typeface="Arial" panose="020B0604020202020204" pitchFamily="34" charset="0"/>
              </a:rPr>
              <a:t>2008/98/CE</a:t>
            </a:r>
          </a:p>
        </p:txBody>
      </p:sp>
      <p:sp>
        <p:nvSpPr>
          <p:cNvPr id="3" name="Content Placeholder 2"/>
          <p:cNvSpPr>
            <a:spLocks noGrp="1"/>
          </p:cNvSpPr>
          <p:nvPr>
            <p:ph idx="1"/>
          </p:nvPr>
        </p:nvSpPr>
        <p:spPr>
          <a:xfrm>
            <a:off x="691434" y="1543792"/>
            <a:ext cx="8596668" cy="4952011"/>
          </a:xfrm>
        </p:spPr>
        <p:txBody>
          <a:bodyPr>
            <a:normAutofit fontScale="92500" lnSpcReduction="10000"/>
          </a:bodyPr>
          <a:lstStyle/>
          <a:p>
            <a:pPr marL="109728" indent="0" algn="just">
              <a:buNone/>
            </a:pPr>
            <a:r>
              <a:rPr lang="vi-VN" b="1" dirty="0">
                <a:solidFill>
                  <a:schemeClr val="accent4">
                    <a:lumMod val="50000"/>
                  </a:schemeClr>
                </a:solidFill>
                <a:latin typeface="Arial" pitchFamily="34" charset="0"/>
                <a:cs typeface="Arial" pitchFamily="34" charset="0"/>
              </a:rPr>
              <a:t>EVALUARE ȘI CLASIFICARE </a:t>
            </a:r>
            <a:endParaRPr lang="en-US" b="1" dirty="0">
              <a:solidFill>
                <a:schemeClr val="accent4">
                  <a:lumMod val="50000"/>
                </a:schemeClr>
              </a:solidFill>
              <a:latin typeface="Arial" pitchFamily="34" charset="0"/>
              <a:cs typeface="Arial" pitchFamily="34" charset="0"/>
            </a:endParaRPr>
          </a:p>
          <a:p>
            <a:pPr marL="109728" indent="0" algn="just">
              <a:buNone/>
            </a:pPr>
            <a:endParaRPr lang="en-US" b="1" dirty="0">
              <a:solidFill>
                <a:schemeClr val="accent4">
                  <a:lumMod val="50000"/>
                </a:schemeClr>
              </a:solidFill>
              <a:latin typeface="Arial" pitchFamily="34" charset="0"/>
              <a:cs typeface="Arial" pitchFamily="34" charset="0"/>
            </a:endParaRPr>
          </a:p>
          <a:p>
            <a:pPr marL="109728" indent="0" algn="just">
              <a:buNone/>
            </a:pPr>
            <a:r>
              <a:rPr lang="vi-VN" b="1" dirty="0" smtClean="0">
                <a:solidFill>
                  <a:schemeClr val="accent4">
                    <a:lumMod val="50000"/>
                  </a:schemeClr>
                </a:solidFill>
                <a:latin typeface="Arial" pitchFamily="34" charset="0"/>
                <a:cs typeface="Arial" pitchFamily="34" charset="0"/>
              </a:rPr>
              <a:t>2</a:t>
            </a:r>
            <a:r>
              <a:rPr lang="vi-VN" b="1" dirty="0">
                <a:solidFill>
                  <a:schemeClr val="accent4">
                    <a:lumMod val="50000"/>
                  </a:schemeClr>
                </a:solidFill>
                <a:latin typeface="Arial" pitchFamily="34" charset="0"/>
                <a:cs typeface="Arial" pitchFamily="34" charset="0"/>
              </a:rPr>
              <a:t>. Clasificarea unui deșeu ca fiind periculos </a:t>
            </a:r>
            <a:endParaRPr lang="en-US" b="1" dirty="0" smtClean="0">
              <a:solidFill>
                <a:schemeClr val="accent4">
                  <a:lumMod val="50000"/>
                </a:schemeClr>
              </a:solidFill>
              <a:latin typeface="Arial" pitchFamily="34" charset="0"/>
              <a:cs typeface="Arial" pitchFamily="34" charset="0"/>
            </a:endParaRPr>
          </a:p>
          <a:p>
            <a:pPr marL="109728" indent="0">
              <a:buNone/>
            </a:pPr>
            <a:r>
              <a:rPr lang="en-US" b="1" dirty="0">
                <a:solidFill>
                  <a:srgbClr val="002060"/>
                </a:solidFill>
                <a:latin typeface="Arial" panose="020B0604020202020204" pitchFamily="34" charset="0"/>
                <a:cs typeface="Arial" panose="020B0604020202020204" pitchFamily="34" charset="0"/>
              </a:rPr>
              <a:t>In acest caz va recomandam sa aveti in vedere prevederile celor 2 ordine de mai jos:</a:t>
            </a:r>
          </a:p>
          <a:p>
            <a:pPr>
              <a:buFontTx/>
              <a:buChar char="-"/>
            </a:pPr>
            <a:endParaRPr lang="en-US" b="1" dirty="0">
              <a:solidFill>
                <a:srgbClr val="002060"/>
              </a:solidFill>
              <a:latin typeface="Arial" panose="020B0604020202020204" pitchFamily="34" charset="0"/>
              <a:cs typeface="Arial" panose="020B0604020202020204" pitchFamily="34" charset="0"/>
            </a:endParaRPr>
          </a:p>
          <a:p>
            <a:pPr algn="just">
              <a:buFontTx/>
              <a:buChar char="-"/>
            </a:pPr>
            <a:r>
              <a:rPr lang="en-US" b="1" dirty="0">
                <a:solidFill>
                  <a:srgbClr val="002060"/>
                </a:solidFill>
                <a:latin typeface="Arial" panose="020B0604020202020204" pitchFamily="34" charset="0"/>
                <a:cs typeface="Arial" panose="020B0604020202020204" pitchFamily="34" charset="0"/>
              </a:rPr>
              <a:t>Ordinul 1226 /2012 pentru aprobarea Normelor tehnice privind gestionarea deşeurilor rezultate din activităţi medicale şi a Metodologiei de culegere a datelor pentru baza naţională de date privind deşeurile rezultate din activităţi medicale;</a:t>
            </a:r>
          </a:p>
          <a:p>
            <a:pPr marL="109728" indent="0" algn="just">
              <a:buNone/>
            </a:pPr>
            <a:endParaRPr lang="en-US" b="1" dirty="0">
              <a:solidFill>
                <a:srgbClr val="002060"/>
              </a:solidFill>
              <a:latin typeface="Arial" panose="020B0604020202020204" pitchFamily="34" charset="0"/>
              <a:cs typeface="Arial" panose="020B0604020202020204" pitchFamily="34" charset="0"/>
            </a:endParaRPr>
          </a:p>
          <a:p>
            <a:pPr algn="just">
              <a:buFontTx/>
              <a:buChar char="-"/>
            </a:pPr>
            <a:r>
              <a:rPr lang="en-US" b="1" dirty="0">
                <a:solidFill>
                  <a:srgbClr val="002060"/>
                </a:solidFill>
                <a:latin typeface="Arial" panose="020B0604020202020204" pitchFamily="34" charset="0"/>
                <a:cs typeface="Arial" panose="020B0604020202020204" pitchFamily="34" charset="0"/>
              </a:rPr>
              <a:t>Ordinul 1279/2012 privind aprobarea Criteriilor de evaluare, a condiţiilor de funcţionare şi monitorizare a echipamentelor de tratare prin decontaminare termică la temperaturi scăzute a deşeurilor medicale periculoase. </a:t>
            </a:r>
            <a:endParaRPr lang="en-US" b="1" dirty="0" smtClean="0">
              <a:solidFill>
                <a:srgbClr val="002060"/>
              </a:solidFill>
              <a:latin typeface="Arial" panose="020B0604020202020204" pitchFamily="34" charset="0"/>
              <a:cs typeface="Arial" panose="020B0604020202020204" pitchFamily="34" charset="0"/>
            </a:endParaRPr>
          </a:p>
          <a:p>
            <a:pPr algn="just">
              <a:buFontTx/>
              <a:buChar char="-"/>
            </a:pPr>
            <a:r>
              <a:rPr lang="en-US" b="1" dirty="0" smtClean="0">
                <a:solidFill>
                  <a:srgbClr val="002060"/>
                </a:solidFill>
                <a:latin typeface="Arial" panose="020B0604020202020204" pitchFamily="34" charset="0"/>
                <a:cs typeface="Arial" panose="020B0604020202020204" pitchFamily="34" charset="0"/>
              </a:rPr>
              <a:t>Ambele </a:t>
            </a:r>
            <a:r>
              <a:rPr lang="en-US" b="1" dirty="0">
                <a:solidFill>
                  <a:srgbClr val="002060"/>
                </a:solidFill>
                <a:latin typeface="Arial" panose="020B0604020202020204" pitchFamily="34" charset="0"/>
                <a:cs typeface="Arial" panose="020B0604020202020204" pitchFamily="34" charset="0"/>
              </a:rPr>
              <a:t>ordine sunt emise de Ministerul </a:t>
            </a:r>
            <a:r>
              <a:rPr lang="en-US" b="1" dirty="0" smtClean="0">
                <a:solidFill>
                  <a:srgbClr val="002060"/>
                </a:solidFill>
                <a:latin typeface="Arial" panose="020B0604020202020204" pitchFamily="34" charset="0"/>
                <a:cs typeface="Arial" panose="020B0604020202020204" pitchFamily="34" charset="0"/>
              </a:rPr>
              <a:t>Sanatatii.</a:t>
            </a:r>
            <a:endParaRPr lang="en-US" b="1" dirty="0">
              <a:solidFill>
                <a:srgbClr val="002060"/>
              </a:solidFill>
              <a:latin typeface="Arial" pitchFamily="34" charset="0"/>
              <a:cs typeface="Arial"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2226024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442"/>
          </a:xfrm>
        </p:spPr>
        <p:txBody>
          <a:bodyPr>
            <a:noAutofit/>
          </a:bodyPr>
          <a:lstStyle/>
          <a:p>
            <a:pPr algn="ctr"/>
            <a:r>
              <a:rPr lang="en-US" sz="2000" b="1" dirty="0">
                <a:latin typeface="Arial" panose="020B0604020202020204" pitchFamily="34" charset="0"/>
                <a:cs typeface="Arial" panose="020B0604020202020204" pitchFamily="34" charset="0"/>
              </a:rPr>
              <a:t>DECIZIA 2014/955/UE DE MODIFICARE </a:t>
            </a:r>
            <a:r>
              <a:rPr lang="en-US" sz="2000" b="1" dirty="0" smtClean="0">
                <a:latin typeface="Arial" panose="020B0604020202020204" pitchFamily="34" charset="0"/>
                <a:cs typeface="Arial" panose="020B0604020202020204" pitchFamily="34" charset="0"/>
              </a:rPr>
              <a:t>A DECIZIEI </a:t>
            </a:r>
            <a:r>
              <a:rPr lang="en-US" sz="2000" b="1" dirty="0">
                <a:latin typeface="Arial" panose="020B0604020202020204" pitchFamily="34" charset="0"/>
                <a:cs typeface="Arial" panose="020B0604020202020204" pitchFamily="34" charset="0"/>
              </a:rPr>
              <a:t>2000/53/CE DE STABILIRE A UNEI LISTE DE DESEURI IN TEMEIUL </a:t>
            </a:r>
            <a:r>
              <a:rPr lang="en-US" sz="2000" b="1" dirty="0" smtClean="0">
                <a:latin typeface="Arial" panose="020B0604020202020204" pitchFamily="34" charset="0"/>
                <a:cs typeface="Arial" panose="020B0604020202020204" pitchFamily="34" charset="0"/>
              </a:rPr>
              <a:t>                          DIRECTIVEI </a:t>
            </a:r>
            <a:r>
              <a:rPr lang="en-US" sz="2000" b="1" dirty="0">
                <a:latin typeface="Arial" panose="020B0604020202020204" pitchFamily="34" charset="0"/>
                <a:cs typeface="Arial" panose="020B0604020202020204" pitchFamily="34" charset="0"/>
              </a:rPr>
              <a:t>2008/98/CE</a:t>
            </a:r>
          </a:p>
        </p:txBody>
      </p:sp>
      <p:sp>
        <p:nvSpPr>
          <p:cNvPr id="3" name="Content Placeholder 2"/>
          <p:cNvSpPr>
            <a:spLocks noGrp="1"/>
          </p:cNvSpPr>
          <p:nvPr>
            <p:ph idx="1"/>
          </p:nvPr>
        </p:nvSpPr>
        <p:spPr>
          <a:xfrm>
            <a:off x="691434" y="1543792"/>
            <a:ext cx="8596668" cy="4952011"/>
          </a:xfrm>
        </p:spPr>
        <p:txBody>
          <a:bodyPr>
            <a:noAutofit/>
          </a:bodyPr>
          <a:lstStyle/>
          <a:p>
            <a:pPr marL="109728" indent="0" algn="just">
              <a:buNone/>
            </a:pPr>
            <a:r>
              <a:rPr lang="vi-VN" sz="1100" b="1" dirty="0">
                <a:solidFill>
                  <a:schemeClr val="accent4">
                    <a:lumMod val="50000"/>
                  </a:schemeClr>
                </a:solidFill>
                <a:latin typeface="Arial" pitchFamily="34" charset="0"/>
                <a:cs typeface="Arial" pitchFamily="34" charset="0"/>
              </a:rPr>
              <a:t>EVALUARE ȘI CLASIFICARE </a:t>
            </a:r>
            <a:endParaRPr lang="en-US" sz="1100" b="1" dirty="0">
              <a:solidFill>
                <a:schemeClr val="accent4">
                  <a:lumMod val="50000"/>
                </a:schemeClr>
              </a:solidFill>
              <a:latin typeface="Arial" pitchFamily="34" charset="0"/>
              <a:cs typeface="Arial" pitchFamily="34" charset="0"/>
            </a:endParaRPr>
          </a:p>
          <a:p>
            <a:pPr marL="109728" indent="0" algn="just">
              <a:buNone/>
            </a:pPr>
            <a:r>
              <a:rPr lang="vi-VN" sz="1100" b="1" dirty="0" smtClean="0">
                <a:solidFill>
                  <a:schemeClr val="accent4">
                    <a:lumMod val="50000"/>
                  </a:schemeClr>
                </a:solidFill>
                <a:latin typeface="Arial" pitchFamily="34" charset="0"/>
                <a:cs typeface="Arial" pitchFamily="34" charset="0"/>
              </a:rPr>
              <a:t>2</a:t>
            </a:r>
            <a:r>
              <a:rPr lang="vi-VN" sz="1100" b="1" dirty="0">
                <a:solidFill>
                  <a:schemeClr val="accent4">
                    <a:lumMod val="50000"/>
                  </a:schemeClr>
                </a:solidFill>
                <a:latin typeface="Arial" pitchFamily="34" charset="0"/>
                <a:cs typeface="Arial" pitchFamily="34" charset="0"/>
              </a:rPr>
              <a:t>. Clasificarea unui deșeu ca fiind </a:t>
            </a:r>
            <a:r>
              <a:rPr lang="vi-VN" sz="1100" b="1" dirty="0" smtClean="0">
                <a:solidFill>
                  <a:schemeClr val="accent4">
                    <a:lumMod val="50000"/>
                  </a:schemeClr>
                </a:solidFill>
                <a:latin typeface="Arial" pitchFamily="34" charset="0"/>
                <a:cs typeface="Arial" pitchFamily="34" charset="0"/>
              </a:rPr>
              <a:t>periculos</a:t>
            </a:r>
            <a:r>
              <a:rPr lang="en-US" sz="1100" b="1" dirty="0" smtClean="0">
                <a:solidFill>
                  <a:schemeClr val="accent4">
                    <a:lumMod val="50000"/>
                  </a:schemeClr>
                </a:solidFill>
                <a:latin typeface="Arial" pitchFamily="34" charset="0"/>
                <a:cs typeface="Arial" pitchFamily="34" charset="0"/>
              </a:rPr>
              <a:t>- </a:t>
            </a:r>
            <a:r>
              <a:rPr lang="en-US" sz="1100" b="1" dirty="0" smtClean="0">
                <a:solidFill>
                  <a:srgbClr val="002060"/>
                </a:solidFill>
                <a:latin typeface="Arial" pitchFamily="34" charset="0"/>
                <a:cs typeface="Arial" pitchFamily="34" charset="0"/>
              </a:rPr>
              <a:t>Proprietatile </a:t>
            </a:r>
            <a:r>
              <a:rPr lang="en-US" sz="1100" b="1" dirty="0">
                <a:solidFill>
                  <a:srgbClr val="002060"/>
                </a:solidFill>
                <a:latin typeface="Arial" pitchFamily="34" charset="0"/>
                <a:cs typeface="Arial" pitchFamily="34" charset="0"/>
              </a:rPr>
              <a:t>periculoase </a:t>
            </a:r>
            <a:r>
              <a:rPr lang="en-US" sz="1100" dirty="0">
                <a:latin typeface="Arial" pitchFamily="34" charset="0"/>
                <a:cs typeface="Arial" pitchFamily="34" charset="0"/>
              </a:rPr>
              <a:t>	</a:t>
            </a:r>
          </a:p>
          <a:p>
            <a:r>
              <a:rPr lang="en-US" sz="1100" b="1" dirty="0">
                <a:solidFill>
                  <a:srgbClr val="002060"/>
                </a:solidFill>
                <a:latin typeface="Arial" pitchFamily="34" charset="0"/>
                <a:cs typeface="Arial" pitchFamily="34" charset="0"/>
              </a:rPr>
              <a:t>HP1 	Explozive 	</a:t>
            </a:r>
          </a:p>
          <a:p>
            <a:r>
              <a:rPr lang="en-US" sz="1100" b="1" dirty="0">
                <a:solidFill>
                  <a:srgbClr val="002060"/>
                </a:solidFill>
                <a:latin typeface="Arial" pitchFamily="34" charset="0"/>
                <a:cs typeface="Arial" pitchFamily="34" charset="0"/>
              </a:rPr>
              <a:t>HP2 	Oxidante 	</a:t>
            </a:r>
          </a:p>
          <a:p>
            <a:r>
              <a:rPr lang="en-US" sz="1100" b="1" dirty="0">
                <a:solidFill>
                  <a:srgbClr val="002060"/>
                </a:solidFill>
                <a:latin typeface="Arial" pitchFamily="34" charset="0"/>
                <a:cs typeface="Arial" pitchFamily="34" charset="0"/>
              </a:rPr>
              <a:t>HP3 	Inflamabile 	</a:t>
            </a:r>
          </a:p>
          <a:p>
            <a:r>
              <a:rPr lang="en-US" sz="1100" b="1" dirty="0">
                <a:solidFill>
                  <a:srgbClr val="002060"/>
                </a:solidFill>
                <a:latin typeface="Arial" pitchFamily="34" charset="0"/>
                <a:cs typeface="Arial" pitchFamily="34" charset="0"/>
              </a:rPr>
              <a:t>HP4 	Iritante –iritarea pielii si leziuni oculare 	</a:t>
            </a:r>
          </a:p>
          <a:p>
            <a:r>
              <a:rPr lang="en-US" sz="1100" b="1" dirty="0">
                <a:solidFill>
                  <a:srgbClr val="002060"/>
                </a:solidFill>
                <a:latin typeface="Arial" pitchFamily="34" charset="0"/>
                <a:cs typeface="Arial" pitchFamily="34" charset="0"/>
              </a:rPr>
              <a:t>HP5 	Toxicitate asupra unui organ țintă specific (STOT)/toxicitate prin aspirare </a:t>
            </a:r>
          </a:p>
          <a:p>
            <a:r>
              <a:rPr lang="en-US" sz="1100" b="1" dirty="0">
                <a:solidFill>
                  <a:srgbClr val="002060"/>
                </a:solidFill>
                <a:latin typeface="Arial" pitchFamily="34" charset="0"/>
                <a:cs typeface="Arial" pitchFamily="34" charset="0"/>
              </a:rPr>
              <a:t>HP6 	Toxicitate acută 	</a:t>
            </a:r>
          </a:p>
          <a:p>
            <a:r>
              <a:rPr lang="en-US" sz="1100" b="1" dirty="0">
                <a:solidFill>
                  <a:srgbClr val="002060"/>
                </a:solidFill>
                <a:latin typeface="Arial" pitchFamily="34" charset="0"/>
                <a:cs typeface="Arial" pitchFamily="34" charset="0"/>
              </a:rPr>
              <a:t>HP7 	Cancerigene 	</a:t>
            </a:r>
          </a:p>
          <a:p>
            <a:r>
              <a:rPr lang="en-US" sz="1100" b="1" dirty="0">
                <a:solidFill>
                  <a:srgbClr val="002060"/>
                </a:solidFill>
                <a:latin typeface="Arial" pitchFamily="34" charset="0"/>
                <a:cs typeface="Arial" pitchFamily="34" charset="0"/>
              </a:rPr>
              <a:t>HP8 	Corozive 	</a:t>
            </a:r>
          </a:p>
          <a:p>
            <a:r>
              <a:rPr lang="en-US" sz="1100" b="1" dirty="0">
                <a:solidFill>
                  <a:srgbClr val="002060"/>
                </a:solidFill>
                <a:latin typeface="Arial" pitchFamily="34" charset="0"/>
                <a:cs typeface="Arial" pitchFamily="34" charset="0"/>
              </a:rPr>
              <a:t>HP9 	Infectioase 	</a:t>
            </a:r>
          </a:p>
          <a:p>
            <a:r>
              <a:rPr lang="en-US" sz="1100" b="1" dirty="0">
                <a:solidFill>
                  <a:srgbClr val="002060"/>
                </a:solidFill>
                <a:latin typeface="Arial" pitchFamily="34" charset="0"/>
                <a:cs typeface="Arial" pitchFamily="34" charset="0"/>
              </a:rPr>
              <a:t>HP10 	Toxic pentru reproducere</a:t>
            </a:r>
          </a:p>
          <a:p>
            <a:r>
              <a:rPr lang="en-US" sz="1100" b="1" dirty="0">
                <a:solidFill>
                  <a:srgbClr val="002060"/>
                </a:solidFill>
                <a:latin typeface="Arial" pitchFamily="34" charset="0"/>
                <a:cs typeface="Arial" pitchFamily="34" charset="0"/>
              </a:rPr>
              <a:t>HP11 	Mutagene	</a:t>
            </a:r>
          </a:p>
          <a:p>
            <a:r>
              <a:rPr lang="en-US" sz="1100" b="1" dirty="0">
                <a:solidFill>
                  <a:srgbClr val="002060"/>
                </a:solidFill>
                <a:latin typeface="Arial" pitchFamily="34" charset="0"/>
                <a:cs typeface="Arial" pitchFamily="34" charset="0"/>
              </a:rPr>
              <a:t>HP12 	Degajarea unui gaz cu toxicitate acută 	</a:t>
            </a:r>
          </a:p>
          <a:p>
            <a:r>
              <a:rPr lang="en-US" sz="1100" b="1" dirty="0">
                <a:solidFill>
                  <a:srgbClr val="002060"/>
                </a:solidFill>
                <a:latin typeface="Arial" pitchFamily="34" charset="0"/>
                <a:cs typeface="Arial" pitchFamily="34" charset="0"/>
              </a:rPr>
              <a:t>HP13 	Sensibilizante 	</a:t>
            </a:r>
          </a:p>
          <a:p>
            <a:r>
              <a:rPr lang="en-US" sz="1100" b="1" dirty="0">
                <a:solidFill>
                  <a:srgbClr val="002060"/>
                </a:solidFill>
                <a:latin typeface="Arial" pitchFamily="34" charset="0"/>
                <a:cs typeface="Arial" pitchFamily="34" charset="0"/>
              </a:rPr>
              <a:t>HP14 	Ecotoxice 	</a:t>
            </a:r>
          </a:p>
          <a:p>
            <a:r>
              <a:rPr lang="en-US" sz="1100" b="1" dirty="0">
                <a:solidFill>
                  <a:srgbClr val="002060"/>
                </a:solidFill>
                <a:latin typeface="Arial" pitchFamily="34" charset="0"/>
                <a:cs typeface="Arial" pitchFamily="34" charset="0"/>
              </a:rPr>
              <a:t>HP15 	Deșeuri capabile să dezvolte una dintre proprietățile periculoase menționate mai sus pe care deșeul inițial nu o prezintă în mod direct.</a:t>
            </a:r>
            <a:r>
              <a:rPr lang="vi-VN" sz="1100" b="1" dirty="0" smtClean="0">
                <a:solidFill>
                  <a:srgbClr val="002060"/>
                </a:solidFill>
                <a:latin typeface="Arial" pitchFamily="34" charset="0"/>
                <a:cs typeface="Arial" pitchFamily="34" charset="0"/>
              </a:rPr>
              <a:t> </a:t>
            </a:r>
            <a:endParaRPr lang="en-US" sz="1100" b="1" dirty="0" smtClean="0">
              <a:solidFill>
                <a:srgbClr val="002060"/>
              </a:solidFill>
              <a:latin typeface="Arial" pitchFamily="34" charset="0"/>
              <a:cs typeface="Arial" pitchFamily="34" charset="0"/>
            </a:endParaRPr>
          </a:p>
        </p:txBody>
      </p:sp>
      <p:sp>
        <p:nvSpPr>
          <p:cNvPr id="4" name="Content Placeholder 2"/>
          <p:cNvSpPr txBox="1">
            <a:spLocks/>
          </p:cNvSpPr>
          <p:nvPr/>
        </p:nvSpPr>
        <p:spPr>
          <a:xfrm>
            <a:off x="829734" y="2829058"/>
            <a:ext cx="8596668" cy="15860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GB" dirty="0"/>
          </a:p>
        </p:txBody>
      </p:sp>
    </p:spTree>
    <p:extLst>
      <p:ext uri="{BB962C8B-B14F-4D97-AF65-F5344CB8AC3E}">
        <p14:creationId xmlns:p14="http://schemas.microsoft.com/office/powerpoint/2010/main" val="175827691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394</TotalTime>
  <Words>2093</Words>
  <Application>Microsoft Office PowerPoint</Application>
  <PresentationFormat>Custom</PresentationFormat>
  <Paragraphs>128</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Facet</vt:lpstr>
      <vt:lpstr>CLASIFICAREA UNUI DESEU DIN PERSPECTIVA DECIZIEI 2014/955/UE DE MODIFICARE A DECIZIEI 2000/53/CE DE STABILIRE A UNEI LISTE DE DESEURI IN TEMEIUL DIRECTIVEI 2008/98/CE PRIVIND DESEURILE SI DE ABROGARE A ANUMITOR DIRECTIVE</vt:lpstr>
      <vt:lpstr>DECIZIA 2014/955/UE DE MODIFICARE A DECIZIEI 2000/53/CE DE STABILIRE A UNEI LISTE DE DESEURI IN TEMEIUL                           DIRECTIVEI 2008/98/CE</vt:lpstr>
      <vt:lpstr>DECIZIA 2014/955/UE DE MODIFICARE A DECIZIEI 2000/53/CE DE STABILIRE A UNEI LISTE DE DESEURI IN TEMEIUL                           DIRECTIVEI 2008/98/CE</vt:lpstr>
      <vt:lpstr>DECIZIA 2014/955/UE DE MODIFICARE A DECIZIEI 2000/53/CE DE STABILIRE A UNEI LISTE DE DESEURI IN TEMEIUL                           DIRECTIVEI 2008/98/CE</vt:lpstr>
      <vt:lpstr>DECIZIA 2014/955/UE DE MODIFICARE A DECIZIEI 2000/53/CE DE STABILIRE A UNEI LISTE DE DESEURI IN TEMEIUL                           DIRECTIVEI 2008/98/CE</vt:lpstr>
      <vt:lpstr>DECIZIA 2014/955/UE DE MODIFICARE A DECIZIEI 2000/53/CE DE STABILIRE A UNEI LISTE DE DESEURI IN TEMEIUL                           DIRECTIVEI 2008/98/CE</vt:lpstr>
      <vt:lpstr>DECIZIA 2014/955/UE DE MODIFICARE A DECIZIEI 2000/53/CE DE STABILIRE A UNEI LISTE DE DESEURI IN TEMEIUL                           DIRECTIVEI 2008/98/CE</vt:lpstr>
      <vt:lpstr>DECIZIA 2014/955/UE DE MODIFICARE A DECIZIEI 2000/53/CE DE STABILIRE A UNEI LISTE DE DESEURI IN TEMEIUL                           DIRECTIVEI 2008/98/CE</vt:lpstr>
      <vt:lpstr>DECIZIA 2014/955/UE DE MODIFICARE A DECIZIEI 2000/53/CE DE STABILIRE A UNEI LISTE DE DESEURI IN TEMEIUL                           DIRECTIVEI 2008/98/CE</vt:lpstr>
      <vt:lpstr>DECIZIA 2014/955/UE DE MODIFICARE A DECIZIEI 2000/53/CE DE STABILIRE A UNEI LISTE DE DESEURI IN TEMEIUL                           DIRECTIVEI 2008/98/CE</vt:lpstr>
      <vt:lpstr>DECIZIA 2014/955/UE DE MODIFICARE A DECIZIEI 2000/53/CE DE STABILIRE A UNEI LISTE DE DESEURI IN TEMEIUL                           DIRECTIVEI 2008/98/CE</vt:lpstr>
      <vt:lpstr>DECIZIA 2014/955/UE DE MODIFICARE A DECIZIEI 2000/53/CE DE STABILIRE A UNEI LISTE DE DESEURI IN TEMEIUL                           DIRECTIVEI 2008/98/CE</vt:lpstr>
      <vt:lpstr>DECIZIA 2014/955/UE DE MODIFICARE A DECIZIEI 2000/53/CE DE STABILIRE A UNEI LISTE DE DESEURI IN TEMEIUL                           DIRECTIVEI 2008/98/CE</vt:lpstr>
      <vt:lpstr>DECIZIA 2014/955/UE DE MODIFICARE A DECIZIEI 2000/53/CE DE STABILIRE A UNEI LISTE DE DESEURI IN TEMEIUL                           DIRECTIVEI 2008/98/CE</vt:lpstr>
      <vt:lpstr>DECIZIA 2014/955/UE DE MODIFICARE A DECIZIEI 2000/53/CE DE STABILIRE A UNEI LISTE DE DESEURI IN TEMEIUL                           DIRECTIVEI 2008/98/CE</vt:lpstr>
      <vt:lpstr>VA MULTUMESC PENTRU ATENTIE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Questionnaire END OF LIFE VEHICLES</dc:title>
  <dc:creator>Claudia Babescu</dc:creator>
  <cp:lastModifiedBy>Claudia Babescu</cp:lastModifiedBy>
  <cp:revision>90</cp:revision>
  <dcterms:created xsi:type="dcterms:W3CDTF">2016-11-17T17:11:56Z</dcterms:created>
  <dcterms:modified xsi:type="dcterms:W3CDTF">2017-07-03T09:31:15Z</dcterms:modified>
</cp:coreProperties>
</file>