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ECE1D33-3DB7-485D-A92F-AA84AFE776FA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810A3C5-FC22-46C3-87FA-515F9D70FDE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babescu.claudia@gmail.com" TargetMode="External"/><Relationship Id="rId2" Type="http://schemas.openxmlformats.org/officeDocument/2006/relationships/hyperlink" Target="mailto:claudia.babescu@anpm.r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smtClean="0"/>
              <a:t>3.2 ETAPELE ELABORARII UNUI PROGRAM DE PREVENIRE A GENERARII DESEURILOR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AGENTIA NATIONALA PENTRU PROTECTIA MEDIULUI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DIRECTIA DESEURI SI SUBSTANTE CHIMICE PERICULOASE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44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FAZA A CINCEA: MONITORIZAREA PROGRESELOR</a:t>
            </a:r>
          </a:p>
          <a:p>
            <a:pPr marL="0" indent="0" algn="just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(indicatori de prevenire a generarii deseurilor, principiile care stau la baza eficientei indicatorilor, exemple de indicatori)</a:t>
            </a:r>
          </a:p>
          <a:p>
            <a:pPr algn="just">
              <a:buFont typeface="Wingdings" pitchFamily="2" charset="2"/>
              <a:buChar char="§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Dupa natura lor indicatorii pot fi:</a:t>
            </a:r>
            <a:endParaRPr lang="vi-VN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q"/>
            </a:pPr>
            <a:r>
              <a:rPr lang="vi-VN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Indicatorii </a:t>
            </a:r>
            <a:r>
              <a:rPr lang="vi-VN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descriptiv</a:t>
            </a: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descri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nd dezvoltarea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unei variabile în timp, dacă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prezentată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scară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absolută.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Acest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sunt de obicei indicatori de presiune sau de impact de stat. 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q"/>
            </a:pPr>
            <a:r>
              <a:rPr lang="vi-VN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Indicatorii de performanță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demonstrând adesea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gradul de indeplinire a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țint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ei, ca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exemplu, un indicator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privind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măsurarea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cantității de deșeuri biologice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eliminate prin depozitare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 an comparativ cu tinta prevazuta de directiva pe depozitare;</a:t>
            </a:r>
          </a:p>
          <a:p>
            <a:pPr lvl="1" algn="just">
              <a:buFont typeface="Wingdings" pitchFamily="2" charset="2"/>
              <a:buChar char="q"/>
            </a:pPr>
            <a:r>
              <a:rPr lang="vi-VN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Indicatorii de </a:t>
            </a:r>
            <a:r>
              <a:rPr lang="vi-VN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eficiență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ofer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perspectiva asupra eficienței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produse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termeni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procesarii din punctul de vedere al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resurse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emisii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cantitatii de generate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 unitate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produs obtinut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q"/>
            </a:pPr>
            <a:r>
              <a:rPr lang="vi-VN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Indicatorii eficienței </a:t>
            </a:r>
            <a:r>
              <a:rPr lang="vi-VN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politicii</a:t>
            </a: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 mediu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referito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 la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schimbarea efectivă a variabilelor de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mediu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eforturilor politice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sunt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legătură între indicatorii de răspuns, pe de o parte, și de stat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ndicatorii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presiune sau de impact pe de altă parte.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24774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FAZA A CINCEA: MONITORIZAREA PROGRESELOR</a:t>
            </a:r>
          </a:p>
          <a:p>
            <a:pPr marL="0" indent="0" algn="just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(indicatori de prevenire a generarii deseurilor, principiile care stau la baza eficientei indicatorilor, exemple de indicatori)</a:t>
            </a:r>
          </a:p>
          <a:p>
            <a:pPr algn="just">
              <a:buFont typeface="Wingdings" pitchFamily="2" charset="2"/>
              <a:buChar char="§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Exemple de indicatori:</a:t>
            </a:r>
          </a:p>
          <a:p>
            <a:pPr marL="0" indent="0" algn="just">
              <a:buNone/>
            </a:pP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indicator de prevenire a deșeurilor menajere ar trebui să demonstreze dacă anumite activități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casnice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cum ar fi consumul de alimente sau bunuri de folosință îndelungată) se îmbunătățesc în ceea ce privește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materia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lele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/deșeuri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de-a lungul ciclului lor de viață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Cantitatea totala de deseuri municipale generata in tone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(de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preferință fără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grădin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si parcuri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vi-VN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Cheltuielile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uz casnic cu privire la categoriile de consum selectate;</a:t>
            </a:r>
          </a:p>
          <a:p>
            <a:pPr lvl="1" algn="just">
              <a:buFont typeface="Wingdings" pitchFamily="2" charset="2"/>
              <a:buChar char="v"/>
            </a:pP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Numărul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total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gospodării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numărul de gospodării unice;</a:t>
            </a:r>
          </a:p>
          <a:p>
            <a:pPr lvl="1" algn="just">
              <a:buFont typeface="Wingdings" pitchFamily="2" charset="2"/>
              <a:buChar char="v"/>
            </a:pP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Numărul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gospodării acoperite de sisteme de stimulare, cum ar fi sistemele de PAYT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46814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FAZA A CINCEA: MONITORIZAREA PROGRESELOR</a:t>
            </a:r>
          </a:p>
          <a:p>
            <a:pPr marL="0" indent="0" algn="just">
              <a:buNone/>
            </a:pP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(indicatori de prevenire a generarii deseurilor, principiile care stau la baza eficientei indicatorilor, exemple de indicatori)</a:t>
            </a:r>
          </a:p>
          <a:p>
            <a:pPr algn="just">
              <a:buFont typeface="Wingdings" pitchFamily="2" charset="2"/>
              <a:buChar char="§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Exemple de indicatori:</a:t>
            </a:r>
          </a:p>
          <a:p>
            <a:pPr marL="0" indent="0" algn="just">
              <a:buNone/>
            </a:pP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 indicator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 putea fi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prevenire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generarrii deseurilor biodegradabile</a:t>
            </a:r>
          </a:p>
          <a:p>
            <a:pPr marL="0" indent="0" algn="just">
              <a:buNone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Directiva 2008/98/CE la art.3,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4, defineste bio-deșeurile, ca fiind deșeuri </a:t>
            </a:r>
            <a:r>
              <a:rPr lang="it-IT" sz="1400" dirty="0">
                <a:latin typeface="Times New Roman" pitchFamily="18" charset="0"/>
                <a:cs typeface="Times New Roman" pitchFamily="18" charset="0"/>
              </a:rPr>
              <a:t>biodegradabile provenite 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din grădini </a:t>
            </a:r>
            <a:r>
              <a:rPr lang="it-IT" sz="1400" dirty="0">
                <a:latin typeface="Times New Roman" pitchFamily="18" charset="0"/>
                <a:cs typeface="Times New Roman" pitchFamily="18" charset="0"/>
              </a:rPr>
              <a:t>și parcuri, deșeurile alimentare sau cele 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provenite </a:t>
            </a:r>
            <a:r>
              <a:rPr lang="vi-VN" sz="1400" dirty="0" smtClean="0">
                <a:latin typeface="Times New Roman" pitchFamily="18" charset="0"/>
                <a:cs typeface="Times New Roman" pitchFamily="18" charset="0"/>
              </a:rPr>
              <a:t>din </a:t>
            </a:r>
            <a:r>
              <a:rPr lang="vi-VN" sz="1400" dirty="0">
                <a:latin typeface="Times New Roman" pitchFamily="18" charset="0"/>
                <a:cs typeface="Times New Roman" pitchFamily="18" charset="0"/>
              </a:rPr>
              <a:t>bucătăriile gospodăriilor private, restaurantelor, </a:t>
            </a:r>
            <a:r>
              <a:rPr lang="vi-VN" sz="1400" dirty="0" smtClean="0">
                <a:latin typeface="Times New Roman" pitchFamily="18" charset="0"/>
                <a:cs typeface="Times New Roman" pitchFamily="18" charset="0"/>
              </a:rPr>
              <a:t>firmelor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vi-VN" sz="1400" dirty="0">
                <a:latin typeface="Times New Roman" pitchFamily="18" charset="0"/>
                <a:cs typeface="Times New Roman" pitchFamily="18" charset="0"/>
              </a:rPr>
              <a:t>catering sau din magazine de vânzare cu amănuntul </a:t>
            </a:r>
            <a:r>
              <a:rPr lang="vi-VN" sz="1400" dirty="0" smtClean="0"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compatibile </a:t>
            </a:r>
            <a:r>
              <a:rPr lang="it-IT" sz="1400" dirty="0">
                <a:latin typeface="Times New Roman" pitchFamily="18" charset="0"/>
                <a:cs typeface="Times New Roman" pitchFamily="18" charset="0"/>
              </a:rPr>
              <a:t>cu deșeurile provenite din uzinele de </a:t>
            </a:r>
            <a:r>
              <a:rPr lang="it-IT" sz="1400" dirty="0" smtClean="0">
                <a:latin typeface="Times New Roman" pitchFamily="18" charset="0"/>
                <a:cs typeface="Times New Roman" pitchFamily="18" charset="0"/>
              </a:rPr>
              <a:t>prelucrare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produselor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alimentare.</a:t>
            </a:r>
          </a:p>
          <a:p>
            <a:pPr marL="0" indent="0" algn="just">
              <a:buNone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Fiecare stat va trebui sa defineasca continutul de deseuri biodegradabile sunt incluse in deseurile amestecate.</a:t>
            </a:r>
          </a:p>
          <a:p>
            <a:pPr marL="0" indent="0" algn="just">
              <a:buNone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Directiva pe depozitare prevede tinte privind reducerea depozitarii a deseurilor biodegradabile.</a:t>
            </a:r>
          </a:p>
          <a:p>
            <a:pPr marL="0" indent="0" algn="just">
              <a:buNone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acest scop posibile elemente de baza ar putea fi: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Cantitatea de produse alimentare consumate;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Cantitatea de deseuri alimentare generata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(cu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excepția industriei alimentare) / sau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cantitatea generata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biodegradabile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 gospodărie;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Numărul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gospodării și gospodării individuale.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15025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FAZA A CINCEA: MONITORIZAREA PROGRESELOR</a:t>
            </a:r>
          </a:p>
          <a:p>
            <a:pPr marL="0" indent="0" algn="just">
              <a:buNone/>
            </a:pP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(indicatori de prevenire a generarii deseurilor, principiile care stau la baza eficientei indicatorilor, exemple de indicatori)</a:t>
            </a:r>
          </a:p>
          <a:p>
            <a:pPr marL="0" indent="0" algn="just">
              <a:buNone/>
            </a:pPr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Exemple de indicatori:</a:t>
            </a:r>
          </a:p>
          <a:p>
            <a:pPr marL="0" indent="0" algn="just">
              <a:buNone/>
            </a:pP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 indicator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 putea fi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prevenire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deseurilor din constructii si demolari.</a:t>
            </a:r>
          </a:p>
          <a:p>
            <a:pPr marL="0" indent="0" algn="just">
              <a:buNone/>
            </a:pP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acest scop posibile elemente de baza ar putea fi:</a:t>
            </a:r>
          </a:p>
          <a:p>
            <a:pPr lvl="1" algn="just">
              <a:buFont typeface="Wingdings" pitchFamily="2" charset="2"/>
              <a:buChar char="v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xtracția materiale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constructii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din deseurile generate din gospodari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vi-VN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antitatea generata de deseuri din 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onstrucții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demolări;</a:t>
            </a:r>
            <a:endParaRPr lang="vi-VN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v"/>
            </a:pP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ctivitatea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fizica a sectorului de construcții.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38630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800" b="1" dirty="0" smtClean="0"/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 smtClean="0"/>
          </a:p>
          <a:p>
            <a:pPr marL="0" indent="0">
              <a:buNone/>
            </a:pPr>
            <a:endParaRPr lang="en-US" sz="2800" b="1" dirty="0"/>
          </a:p>
          <a:p>
            <a:pPr algn="r"/>
            <a:r>
              <a:rPr lang="en-US" sz="1400" b="1" dirty="0">
                <a:solidFill>
                  <a:srgbClr val="002060"/>
                </a:solidFill>
                <a:latin typeface="Arial Black" pitchFamily="34" charset="0"/>
              </a:rPr>
              <a:t>Claudia Pârvu</a:t>
            </a:r>
          </a:p>
          <a:p>
            <a:pPr algn="r"/>
            <a:r>
              <a:rPr lang="en-US" sz="1400" b="1" dirty="0">
                <a:solidFill>
                  <a:srgbClr val="002060"/>
                </a:solidFill>
                <a:latin typeface="Arial Black" pitchFamily="34" charset="0"/>
              </a:rPr>
              <a:t>Tel. 021 207 11 08 (ANPM)</a:t>
            </a:r>
          </a:p>
          <a:p>
            <a:pPr algn="r"/>
            <a:r>
              <a:rPr lang="en-US" sz="1400" b="1" dirty="0">
                <a:solidFill>
                  <a:srgbClr val="7030A0"/>
                </a:solidFill>
                <a:latin typeface="Arial Black" pitchFamily="34" charset="0"/>
                <a:hlinkClick r:id="rId2"/>
              </a:rPr>
              <a:t>claudia.babescu@anpm.ro</a:t>
            </a:r>
            <a:endParaRPr lang="en-US" sz="1400" b="1" dirty="0">
              <a:solidFill>
                <a:srgbClr val="7030A0"/>
              </a:solidFill>
              <a:latin typeface="Arial Black" pitchFamily="34" charset="0"/>
            </a:endParaRPr>
          </a:p>
          <a:p>
            <a:pPr algn="r"/>
            <a:r>
              <a:rPr lang="en-US" sz="1400" b="1" dirty="0" smtClean="0">
                <a:solidFill>
                  <a:srgbClr val="7030A0"/>
                </a:solidFill>
                <a:latin typeface="Arial Black" pitchFamily="34" charset="0"/>
                <a:hlinkClick r:id="rId3"/>
              </a:rPr>
              <a:t>babescu.claudia@gmail.com</a:t>
            </a:r>
            <a:endParaRPr lang="en-US" sz="1400" b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pPr algn="r"/>
            <a:r>
              <a:rPr lang="en-US" sz="1400" b="1" dirty="0" smtClean="0">
                <a:solidFill>
                  <a:srgbClr val="7030A0"/>
                </a:solidFill>
                <a:latin typeface="Arial Black" pitchFamily="34" charset="0"/>
              </a:rPr>
              <a:t>Tel</a:t>
            </a:r>
            <a:r>
              <a:rPr lang="en-US" sz="1400" b="1" dirty="0">
                <a:solidFill>
                  <a:srgbClr val="7030A0"/>
                </a:solidFill>
                <a:latin typeface="Arial Black" pitchFamily="34" charset="0"/>
              </a:rPr>
              <a:t>. 0767 979 529.</a:t>
            </a:r>
            <a:endParaRPr lang="en-GB" sz="1400" dirty="0">
              <a:solidFill>
                <a:srgbClr val="7030A0"/>
              </a:solidFill>
            </a:endParaRPr>
          </a:p>
          <a:p>
            <a:endParaRPr lang="en-US" sz="2800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</a:rPr>
              <a:t>AGENTIA NATIONALA PENTRU PROTECTIA MEDIULUI</a:t>
            </a:r>
            <a:br>
              <a:rPr lang="en-US" sz="1800" b="1" dirty="0">
                <a:solidFill>
                  <a:schemeClr val="tx1"/>
                </a:solidFill>
              </a:rPr>
            </a:br>
            <a:r>
              <a:rPr lang="en-US" sz="1800" b="1" dirty="0">
                <a:solidFill>
                  <a:schemeClr val="tx1"/>
                </a:solidFill>
              </a:rPr>
              <a:t>DIRECTIA DESEURI SI SUBSTANTE CHIMICE PERICULOAS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1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b="1" dirty="0" smtClean="0"/>
              <a:t>FAZA UNU: EVALUAREA SITUATIEI EXISTENTE</a:t>
            </a:r>
          </a:p>
          <a:p>
            <a:pPr marL="0" indent="0">
              <a:buNone/>
            </a:pPr>
            <a:endParaRPr lang="en-US" b="1" dirty="0" smtClean="0"/>
          </a:p>
          <a:p>
            <a:pPr algn="just"/>
            <a:r>
              <a:rPr lang="en-US" sz="2900" dirty="0" smtClean="0">
                <a:solidFill>
                  <a:schemeClr val="tx1"/>
                </a:solidFill>
                <a:latin typeface="+mj-lt"/>
              </a:rPr>
              <a:t>Punctul de plecare o reprezinta </a:t>
            </a:r>
            <a:r>
              <a:rPr lang="vi-VN" sz="2900" b="1" dirty="0" smtClean="0">
                <a:solidFill>
                  <a:schemeClr val="tx1"/>
                </a:solidFill>
                <a:latin typeface="+mj-lt"/>
              </a:rPr>
              <a:t>evaluare</a:t>
            </a:r>
            <a:r>
              <a:rPr lang="en-US" sz="2900" b="1" dirty="0" smtClean="0">
                <a:solidFill>
                  <a:schemeClr val="tx1"/>
                </a:solidFill>
                <a:latin typeface="+mj-lt"/>
              </a:rPr>
              <a:t>a</a:t>
            </a:r>
            <a:r>
              <a:rPr lang="vi-VN" sz="29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900" b="1" dirty="0">
                <a:solidFill>
                  <a:schemeClr val="tx1"/>
                </a:solidFill>
                <a:latin typeface="+mj-lt"/>
              </a:rPr>
              <a:t>inițială a </a:t>
            </a:r>
            <a:r>
              <a:rPr lang="en-US" sz="2900" b="1" dirty="0" smtClean="0">
                <a:solidFill>
                  <a:schemeClr val="tx1"/>
                </a:solidFill>
                <a:latin typeface="+mj-lt"/>
              </a:rPr>
              <a:t>situatiei </a:t>
            </a:r>
            <a:r>
              <a:rPr lang="vi-VN" sz="29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900" b="1" dirty="0">
                <a:solidFill>
                  <a:schemeClr val="tx1"/>
                </a:solidFill>
                <a:latin typeface="+mj-lt"/>
              </a:rPr>
              <a:t>curente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privind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prevenirea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generării deșeurilor,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se va realiza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folosind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datele disponibile privind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gestionarea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deșeuril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or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 și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prevenirea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generării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deșeurilor. </a:t>
            </a:r>
            <a:endParaRPr lang="en-US" sz="2900" dirty="0" smtClean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endParaRPr lang="en-US" sz="2900" dirty="0" smtClean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n-US" sz="2900" dirty="0" smtClean="0">
                <a:solidFill>
                  <a:schemeClr val="tx1"/>
                </a:solidFill>
                <a:latin typeface="+mj-lt"/>
              </a:rPr>
              <a:t>Este dificila evaluarea masurarii gradului de prevenire a generarii deseurilor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dar anumite statistici pot fi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folosite in scopul definirii de obiective.</a:t>
            </a:r>
          </a:p>
          <a:p>
            <a:pPr marL="0" indent="0" algn="just">
              <a:buNone/>
            </a:pPr>
            <a:endParaRPr lang="vi-VN" sz="29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vi-VN" sz="2900" dirty="0">
                <a:solidFill>
                  <a:schemeClr val="tx1"/>
                </a:solidFill>
                <a:latin typeface="+mj-lt"/>
              </a:rPr>
              <a:t>Următoarele statistici sunt utile în evaluarea stării actuale de prevenire a deșeurilor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:</a:t>
            </a:r>
            <a:endParaRPr lang="vi-VN" sz="2900" dirty="0">
              <a:solidFill>
                <a:schemeClr val="tx1"/>
              </a:solidFill>
              <a:latin typeface="+mj-lt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+mj-lt"/>
              </a:rPr>
              <a:t>c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antitățile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de deșeuri colectate per persoană, cantitățile de deșeuri periculoase generate pe</a:t>
            </a:r>
          </a:p>
          <a:p>
            <a:pPr marL="0" indent="0" algn="just">
              <a:buNone/>
            </a:pPr>
            <a:r>
              <a:rPr lang="en-US" sz="29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       p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ersoană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;</a:t>
            </a:r>
            <a:endParaRPr lang="vi-VN" sz="2900" dirty="0">
              <a:solidFill>
                <a:schemeClr val="tx1"/>
              </a:solidFill>
              <a:latin typeface="+mj-lt"/>
            </a:endParaRPr>
          </a:p>
          <a:p>
            <a:pPr algn="just">
              <a:buFont typeface="Arial" pitchFamily="34" charset="0"/>
              <a:buChar char="•"/>
            </a:pP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conștientizarea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publică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privind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actiunile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de prevenire a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deșeurilor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;</a:t>
            </a:r>
            <a:endParaRPr lang="vi-VN" sz="2900" dirty="0">
              <a:solidFill>
                <a:schemeClr val="tx1"/>
              </a:solidFill>
              <a:latin typeface="+mj-lt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u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tilizarea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serviciilor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prevenire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a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generarii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deșeurilor de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exemplu centre de reparații și reutilizare, 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home composting;</a:t>
            </a:r>
            <a:endParaRPr lang="vi-VN" sz="2900" dirty="0">
              <a:solidFill>
                <a:schemeClr val="tx1"/>
              </a:solidFill>
              <a:latin typeface="+mj-lt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+mj-lt"/>
              </a:rPr>
              <a:t>c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onsumul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de produse etichetate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ecologic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;</a:t>
            </a:r>
            <a:endParaRPr lang="vi-VN" sz="2900" dirty="0">
              <a:solidFill>
                <a:schemeClr val="tx1"/>
              </a:solidFill>
              <a:latin typeface="+mj-lt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+mj-lt"/>
              </a:rPr>
              <a:t>p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rocentul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cetățenilor care intră sub incidența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scheme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i </a:t>
            </a:r>
            <a:r>
              <a:rPr lang="vi-VN" sz="2900" b="1" dirty="0" smtClean="0">
                <a:solidFill>
                  <a:schemeClr val="tx1"/>
                </a:solidFill>
                <a:latin typeface="+mj-lt"/>
              </a:rPr>
              <a:t>pay-as-you-</a:t>
            </a:r>
            <a:r>
              <a:rPr lang="en-US" sz="2900" b="1" dirty="0" smtClean="0">
                <a:solidFill>
                  <a:schemeClr val="tx1"/>
                </a:solidFill>
                <a:latin typeface="+mj-lt"/>
              </a:rPr>
              <a:t>throw</a:t>
            </a:r>
            <a:r>
              <a:rPr lang="vi-VN" sz="29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900" b="1" dirty="0">
                <a:solidFill>
                  <a:schemeClr val="tx1"/>
                </a:solidFill>
                <a:latin typeface="+mj-lt"/>
              </a:rPr>
              <a:t>(PAYT) </a:t>
            </a:r>
            <a:endParaRPr lang="en-US" sz="2900" b="1" dirty="0" smtClean="0">
              <a:solidFill>
                <a:schemeClr val="tx1"/>
              </a:solidFill>
              <a:latin typeface="+mj-lt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+mj-lt"/>
              </a:rPr>
              <a:t>p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rodusele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care beneficiază de 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schem</a:t>
            </a:r>
            <a:r>
              <a:rPr lang="en-US" sz="2900" dirty="0" smtClean="0">
                <a:solidFill>
                  <a:schemeClr val="tx1"/>
                </a:solidFill>
                <a:latin typeface="+mj-lt"/>
              </a:rPr>
              <a:t>a</a:t>
            </a:r>
            <a:r>
              <a:rPr lang="vi-VN" sz="29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900" dirty="0">
                <a:solidFill>
                  <a:schemeClr val="tx1"/>
                </a:solidFill>
                <a:latin typeface="+mj-lt"/>
              </a:rPr>
              <a:t>de responsabilitate a producătorilor, etc..</a:t>
            </a:r>
            <a:endParaRPr lang="en-US" sz="2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24718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2900" b="1" dirty="0" smtClean="0">
                <a:latin typeface="Times New Roman" pitchFamily="18" charset="0"/>
                <a:cs typeface="Times New Roman" pitchFamily="18" charset="0"/>
              </a:rPr>
              <a:t>FAZA UNU: EVALUAREA SITUATIEI EXISTENTE</a:t>
            </a:r>
          </a:p>
          <a:p>
            <a:pPr marL="0" indent="0" algn="just">
              <a:buNone/>
            </a:pPr>
            <a:endParaRPr lang="en-US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Suplimentar fata de datele precizate anterior vor fi colectate si analizate informatii privind: </a:t>
            </a:r>
          </a:p>
          <a:p>
            <a:pPr algn="just">
              <a:buFont typeface="Arial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date </a:t>
            </a:r>
            <a:r>
              <a:rPr lang="vi-V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demografice 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naționale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date socio-economic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e;</a:t>
            </a:r>
            <a:endParaRPr lang="vi-VN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aracteristici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date privind 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infrastructur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disponibil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din domeniul 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gestionar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deșeurilor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ate privind 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sistemel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utilizare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ate privind activitati de 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comerț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producție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nventarul politicilor existente privind responsabilitatea producatorului, inaintea extinderii ariei acestor politici;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dentificarea barierelor existente la nivel national;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dentificarea actorilor relevanti si implicarea lor in elaborarea </a:t>
            </a:r>
            <a:r>
              <a:rPr lang="vi-VN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programe de prevenire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generari deseurilor.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2649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900" b="1" dirty="0" smtClean="0">
                <a:latin typeface="Times New Roman" pitchFamily="18" charset="0"/>
                <a:cs typeface="Times New Roman" pitchFamily="18" charset="0"/>
              </a:rPr>
              <a:t>FAZA A DOUA: STABILIREA PRIORITATILOR </a:t>
            </a:r>
          </a:p>
          <a:p>
            <a:pPr marL="0" indent="0">
              <a:buNone/>
            </a:pPr>
            <a:endParaRPr lang="en-US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Sco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vi-VN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Scopul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programul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ui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prevenire a deșeurilor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 de a fi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parte integrantă a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Planului National de Gestionare a Deseurilor, asa cum peste prevazuta in Starategia Nationala pentru Gestionarea deseurilor, aprobata prin HG 870/2013,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conformitate cu articolul 29 alineatul (1) din cadru privind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deșeurile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Directiva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2008/98 / CE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Tinte</a:t>
            </a:r>
          </a:p>
          <a:p>
            <a:pPr marL="0" indent="0" algn="just">
              <a:buNone/>
            </a:pP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prevenire a deșeurilor ar trebui să țină cont de obiectivele generale ale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decuplarii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creșter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economic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 de cantitatea de deseuri generata, avand in vedere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impactul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asupra mediului al generării de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cat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obiectivul generic stabilit in documentele la nivel european de 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trecere </a:t>
            </a:r>
            <a:r>
              <a:rPr lang="vi-VN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vi-VN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economie de deșeuri 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zero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deseuri generate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9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0926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n-US" sz="2900" b="1" dirty="0" smtClean="0">
                <a:latin typeface="Times New Roman" pitchFamily="18" charset="0"/>
                <a:cs typeface="Times New Roman" pitchFamily="18" charset="0"/>
              </a:rPr>
              <a:t>FAZA A DOUA: STABILIREA PRIORITATILOR</a:t>
            </a:r>
          </a:p>
          <a:p>
            <a:pPr marL="0" indent="0" algn="just">
              <a:buNone/>
            </a:pPr>
            <a:endParaRPr lang="en-US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rmătorii </a:t>
            </a:r>
            <a:r>
              <a:rPr lang="vi-VN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pași pot fi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util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procesul de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determina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 de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obiective corespunzătoare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obiective la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scara geografică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obiective 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cantitative 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 fi stabilite 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nivel național, regional și 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local;</a:t>
            </a:r>
          </a:p>
          <a:p>
            <a:pPr algn="just">
              <a:buFont typeface="Arial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biective cantitative;</a:t>
            </a:r>
          </a:p>
          <a:p>
            <a:pPr algn="just">
              <a:buFont typeface="Arial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biective calitative- o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biective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calitative sunt deosebit de utile atunci când vizează 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anumite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fluxuri </a:t>
            </a:r>
            <a:r>
              <a:rPr lang="vi-VN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deșeuri 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prevenirea </a:t>
            </a:r>
            <a:r>
              <a:rPr lang="vi-VN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utilizării sau crearea de materiale periculoase și de reducere a conținutului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periculoas a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generate în procesele de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producție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olectarea datelor necesare stabilirii oricarui tip de obiectiv;</a:t>
            </a:r>
          </a:p>
          <a:p>
            <a:pPr algn="just">
              <a:buFont typeface="Arial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erioada de timp pentru care sunt stabilite obiectivele;</a:t>
            </a:r>
          </a:p>
          <a:p>
            <a:pPr algn="just">
              <a:buFont typeface="Arial" pitchFamily="34" charset="0"/>
              <a:buChar char="•"/>
            </a:pP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obiective 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angajate prin acorduri voluntare, sau cerinte pentru anumite sectore, insotite de sanctiuni in caz de nerespectare</a:t>
            </a:r>
          </a:p>
          <a:p>
            <a:pPr algn="just"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biective generale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care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 fi exprimate în termeni de reducere a 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eliminarii prin depozitare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deșeurilor </a:t>
            </a:r>
            <a:r>
              <a:rPr lang="vi-VN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colectate 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sau a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reducer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emisiilor de gaze cu efect de </a:t>
            </a:r>
            <a:r>
              <a:rPr lang="vi-VN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seră</a:t>
            </a: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ca urmare a depozitarii in depozitele de deseuri sau a incinerarii.</a:t>
            </a:r>
          </a:p>
          <a:p>
            <a:pPr marL="0" indent="0" algn="just">
              <a:buNone/>
            </a:pPr>
            <a:endParaRPr lang="en-US" sz="29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87454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FAZA A TREIA : ELABORAREA UNEI STRATEGI</a:t>
            </a:r>
          </a:p>
          <a:p>
            <a:pPr algn="just">
              <a:buFontTx/>
              <a:buChar char="-"/>
            </a:pP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Identificarea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factorilor implicați în fiecare sector și la fiecare nivel administrativ.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(La nivel national 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cest</a:t>
            </a:r>
            <a:r>
              <a:rPr lang="en-US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includ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factorii de decizie, autoritățile regionale și locale, comunitățile,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non-profit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profesioniști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organizații, cercetători, specialiști de schimbare de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omportament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de afaceri și industrie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rganizațiile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profesionale și grupuri de consumatori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buFontTx/>
              <a:buChar char="-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Stabilirea unei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list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întrebări concrete, care ar putea ajuta identificarea oportunităților pentru politicile de prevenire a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deșeurilor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perspectiva de integrare politică și coerența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politicilor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existente;</a:t>
            </a:r>
          </a:p>
          <a:p>
            <a:pPr algn="just">
              <a:buFontTx/>
              <a:buChar char="-"/>
            </a:pP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 pentru îmbunătățirea integrării politicilor și coerența prin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programele de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prevenire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generarii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deșeurilor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nivel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național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includ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Courier New" pitchFamily="49" charset="0"/>
              <a:buChar char="o"/>
            </a:pP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identific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area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mod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clar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domeni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lor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politici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si de obiective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 termen scurt, mediu și termen lung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prevazute de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programel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prevenire a producerii deșeurilor la nivel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național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>
              <a:buFont typeface="Courier New" pitchFamily="49" charset="0"/>
              <a:buChar char="o"/>
            </a:pP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integrarea aspectelor de prevenire a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generarii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deșeurilor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alte domenii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 politic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ilor de mediu cum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dexemplu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evaluarea impactului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asupra mediului;</a:t>
            </a:r>
          </a:p>
          <a:p>
            <a:pPr lvl="1" algn="just">
              <a:buFont typeface="Courier New" pitchFamily="49" charset="0"/>
              <a:buChar char="o"/>
            </a:pP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ubiectul prevenir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generării deșeurilor, prin urmare, ar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trebui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să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fie clar 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identifica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orice strategie națională de dezvoltare durabilă.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0221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FAZA A PATRA: PLANIFICAREA&amp;IMPLEMENTAREA</a:t>
            </a:r>
          </a:p>
          <a:p>
            <a:pPr marL="0" indent="0" algn="just">
              <a:buNone/>
            </a:pP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Având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vedere abordarea generală aleasă în faza a doua, </a:t>
            </a:r>
            <a:r>
              <a:rPr lang="vi-VN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autoritățile ar trebui să determine care opțiunile de 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politică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care vor fi 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inclu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program și la ce nivel vor fi administrate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Directiva 2008/98/CE, art.29, (1) </a:t>
            </a:r>
            <a:r>
              <a:rPr lang="it-IT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prevede ca statele </a:t>
            </a:r>
            <a:r>
              <a:rPr lang="it-IT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membre stabilesc, în conformitate cu </a:t>
            </a:r>
            <a:r>
              <a:rPr lang="it-IT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dispozițiile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articolelor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și 4, programe de prevenire a generării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deșeurilor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până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12 decembrie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adica acesta trebuie sa fie finalizat la aceasta data, dar nu aplicat si evaluat;</a:t>
            </a:r>
          </a:p>
          <a:p>
            <a:pPr marL="0" indent="0" algn="just">
              <a:buNone/>
            </a:pP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Directiva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2008/98/CE,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art.30, </a:t>
            </a:r>
            <a:r>
              <a:rPr lang="it-IT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it-IT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prevede ca statele </a:t>
            </a:r>
            <a:r>
              <a:rPr lang="it-IT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membre se asigură că planurile de gestionare </a:t>
            </a:r>
            <a:r>
              <a:rPr lang="it-IT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deșeurilor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programele de prevenire a generării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deșeurilor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sunt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evaluate cel puțin o dată la șase ani și revizuite după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caz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acolo unde se aplică, în conformitate cu articolele 9 și 11.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8064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FAZA A CINCEA: MONITORIZAREA PROGRESELOR</a:t>
            </a:r>
          </a:p>
          <a:p>
            <a:pPr marL="0" indent="0" algn="just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(indicatori de prevenire a generarii deseurilor, principiile care stau la baza eficientei indicatorilor, exemple de indicatori)</a:t>
            </a:r>
          </a:p>
          <a:p>
            <a:pPr marL="0" indent="0" algn="just">
              <a:buNone/>
            </a:pP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Indicatorii pentru prevenirea generării deșeurilor permite autorităților publice și a întreprinderilor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scopul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vi-VN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dentificar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fluxurilor de deșeuri prioritare care urmează să fie 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abordate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vi-VN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onitorizarea gradul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ui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care sunt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indeplinite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obiectivele de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rogramului de prevenire a generarii deseurilor.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ndicatorii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prevenire a deșeurilor sunt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ruti in prezent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nivel international nu este inca un model general acceptat;</a:t>
            </a:r>
          </a:p>
          <a:p>
            <a:pPr algn="just">
              <a:buFont typeface="Wingdings" pitchFamily="2" charset="2"/>
              <a:buChar char="§"/>
            </a:pP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37569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FAZA A CINCEA: MONITORIZAREA PROGRESELOR</a:t>
            </a:r>
          </a:p>
          <a:p>
            <a:pPr marL="0" indent="0" algn="just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(indicatori de prevenire a generarii deseurilor, principiile care stau la baza eficientei indicatorilor, exemple de indicatori)</a:t>
            </a:r>
          </a:p>
          <a:p>
            <a:pPr algn="just">
              <a:buFont typeface="Wingdings" pitchFamily="2" charset="2"/>
              <a:buChar char="§"/>
            </a:pP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Principii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stabilirii de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indicatori</a:t>
            </a:r>
            <a:endParaRPr lang="vi-VN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Indicatorii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eficient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trebuie să se concentreze asupra fluxurilor de deșeuri clar definite și va folosi un protocol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acceptat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pentru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măsurarea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Indicatorii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proiectat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pentru monitorizarea progreselor ar trebui, în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măsura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cat mai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posibil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să fie:</a:t>
            </a:r>
          </a:p>
          <a:p>
            <a:pPr lvl="1" algn="just">
              <a:buFont typeface="Wingdings" pitchFamily="2" charset="2"/>
              <a:buChar char="q"/>
            </a:pP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relevant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(atunci când se analizează obiectivul, care este de a măsura rezultatele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prevenir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generării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deșeurilor)</a:t>
            </a:r>
          </a:p>
          <a:p>
            <a:pPr lvl="1" algn="just">
              <a:buFont typeface="Wingdings" pitchFamily="2" charset="2"/>
              <a:buChar char="q"/>
            </a:pP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acceptat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(în special de către părțile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interesate)</a:t>
            </a:r>
            <a:endParaRPr lang="vi-VN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q"/>
            </a:pP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credibil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(încrederea că utilizatorii și părțile interesate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 vor utiliza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q"/>
            </a:pP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 de utilizat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(în termeni de 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cuantificare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 disponibilitatii datelor)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q"/>
            </a:pP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vi-V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obust </a:t>
            </a:r>
            <a:r>
              <a:rPr lang="vi-VN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(calitatea datelor, domeniul de aplicare și reprezentativitatea</a:t>
            </a:r>
            <a:r>
              <a:rPr lang="vi-VN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3.2 ETAPELE ELABORARII UNUI PROGRAM DE PREVENIRE A GENERARII DESEURILOR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630741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246</TotalTime>
  <Words>1865</Words>
  <Application>Microsoft Office PowerPoint</Application>
  <PresentationFormat>On-screen Show (4:3)</PresentationFormat>
  <Paragraphs>142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Hardcover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3.2 ETAPELE ELABORARII UNUI PROGRAM DE PREVENIRE A GENERARII DESEURILOR</vt:lpstr>
      <vt:lpstr>AGENTIA NATIONALA PENTRU PROTECTIA MEDIULUI DIRECTIA DESEURI SI SUBSTANTE CHIMICE PERICULOAS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3.2 ETAPELE ELABORARII UNUI PROGRAM DE PREVENIRE A GENERARII DESEURILOR</dc:title>
  <dc:creator>Claudia Babescu</dc:creator>
  <cp:lastModifiedBy>Claudia Babescu</cp:lastModifiedBy>
  <cp:revision>29</cp:revision>
  <dcterms:created xsi:type="dcterms:W3CDTF">2014-11-18T09:35:44Z</dcterms:created>
  <dcterms:modified xsi:type="dcterms:W3CDTF">2017-07-03T08:27:57Z</dcterms:modified>
</cp:coreProperties>
</file>