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58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05C79EF-AEA3-4690-BF0D-753910110A86}" type="datetimeFigureOut">
              <a:rPr lang="en-US" smtClean="0"/>
              <a:t>7/3/2017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A62593D-C86E-4F94-8904-46211B740723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79EF-AEA3-4690-BF0D-753910110A86}" type="datetimeFigureOut">
              <a:rPr lang="en-US" smtClean="0"/>
              <a:t>7/3/2017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2593D-C86E-4F94-8904-46211B740723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79EF-AEA3-4690-BF0D-753910110A86}" type="datetimeFigureOut">
              <a:rPr lang="en-US" smtClean="0"/>
              <a:t>7/3/2017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2593D-C86E-4F94-8904-46211B740723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79EF-AEA3-4690-BF0D-753910110A86}" type="datetimeFigureOut">
              <a:rPr lang="en-US" smtClean="0"/>
              <a:t>7/3/2017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2593D-C86E-4F94-8904-46211B74072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79EF-AEA3-4690-BF0D-753910110A86}" type="datetimeFigureOut">
              <a:rPr lang="en-US" smtClean="0"/>
              <a:t>7/3/2017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2593D-C86E-4F94-8904-46211B740723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79EF-AEA3-4690-BF0D-753910110A86}" type="datetimeFigureOut">
              <a:rPr lang="en-US" smtClean="0"/>
              <a:t>7/3/2017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2593D-C86E-4F94-8904-46211B74072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79EF-AEA3-4690-BF0D-753910110A86}" type="datetimeFigureOut">
              <a:rPr lang="en-US" smtClean="0"/>
              <a:t>7/3/2017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2593D-C86E-4F94-8904-46211B740723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79EF-AEA3-4690-BF0D-753910110A86}" type="datetimeFigureOut">
              <a:rPr lang="en-US" smtClean="0"/>
              <a:t>7/3/2017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2593D-C86E-4F94-8904-46211B740723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79EF-AEA3-4690-BF0D-753910110A86}" type="datetimeFigureOut">
              <a:rPr lang="en-US" smtClean="0"/>
              <a:t>7/3/2017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2593D-C86E-4F94-8904-46211B74072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79EF-AEA3-4690-BF0D-753910110A86}" type="datetimeFigureOut">
              <a:rPr lang="en-US" smtClean="0"/>
              <a:t>7/3/2017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2593D-C86E-4F94-8904-46211B74072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79EF-AEA3-4690-BF0D-753910110A86}" type="datetimeFigureOut">
              <a:rPr lang="en-US" smtClean="0"/>
              <a:t>7/3/2017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2593D-C86E-4F94-8904-46211B74072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05C79EF-AEA3-4690-BF0D-753910110A86}" type="datetimeFigureOut">
              <a:rPr lang="en-US" smtClean="0"/>
              <a:t>7/3/2017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6A62593D-C86E-4F94-8904-46211B740723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babescu.claudia@gmail.com" TargetMode="External"/><Relationship Id="rId2" Type="http://schemas.openxmlformats.org/officeDocument/2006/relationships/hyperlink" Target="mailto:claudia.babescu@anpm.ro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3.4 PRINCIPALELE PARTI INTERESATE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AGENTIA NATIONALA PENTRU PROTECTIA MEDIULUI</a:t>
            </a:r>
          </a:p>
          <a:p>
            <a:r>
              <a:rPr lang="en-US" b="1" dirty="0">
                <a:solidFill>
                  <a:schemeClr val="bg1"/>
                </a:solidFill>
              </a:rPr>
              <a:t>DIRECTIA DESEURI SI SUBSTANTE CHIMICE PERICULOASE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323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u="sng" dirty="0" smtClean="0"/>
              <a:t>Gospodării</a:t>
            </a:r>
          </a:p>
          <a:p>
            <a:pPr marL="0" indent="0" algn="just">
              <a:buNone/>
            </a:pPr>
            <a:r>
              <a:rPr lang="vi-VN" sz="2200" dirty="0"/>
              <a:t>Gospodăriile produc deșeuri în faza de consum a ciclului de viață al produselor, generând </a:t>
            </a:r>
            <a:r>
              <a:rPr lang="en-US" sz="2200" dirty="0" smtClean="0"/>
              <a:t>deseuri </a:t>
            </a:r>
            <a:r>
              <a:rPr lang="vi-VN" sz="2200" dirty="0" smtClean="0"/>
              <a:t>specific</a:t>
            </a:r>
            <a:r>
              <a:rPr lang="en-US" sz="2200" dirty="0" smtClean="0"/>
              <a:t>e.</a:t>
            </a:r>
          </a:p>
          <a:p>
            <a:pPr marL="0" indent="0" algn="just">
              <a:buNone/>
            </a:pPr>
            <a:r>
              <a:rPr lang="en-US" sz="2200" dirty="0" smtClean="0"/>
              <a:t> </a:t>
            </a:r>
          </a:p>
          <a:p>
            <a:pPr marL="0" indent="0" algn="just">
              <a:buNone/>
            </a:pPr>
            <a:r>
              <a:rPr lang="vi-VN" sz="2200" dirty="0"/>
              <a:t>Gospodăriile </a:t>
            </a:r>
            <a:r>
              <a:rPr lang="vi-VN" sz="2200" dirty="0" smtClean="0"/>
              <a:t>gener</a:t>
            </a:r>
            <a:r>
              <a:rPr lang="en-US" sz="2200" dirty="0" smtClean="0"/>
              <a:t>e</a:t>
            </a:r>
            <a:r>
              <a:rPr lang="vi-VN" sz="2200" dirty="0" smtClean="0"/>
              <a:t>a</a:t>
            </a:r>
            <a:r>
              <a:rPr lang="en-US" sz="2200" dirty="0" err="1" smtClean="0"/>
              <a:t>za</a:t>
            </a:r>
            <a:r>
              <a:rPr lang="vi-VN" sz="2200" dirty="0" smtClean="0"/>
              <a:t> </a:t>
            </a:r>
            <a:r>
              <a:rPr lang="vi-VN" sz="2200" dirty="0"/>
              <a:t>o gamă complexă </a:t>
            </a:r>
            <a:r>
              <a:rPr lang="vi-VN" sz="2200" dirty="0" smtClean="0"/>
              <a:t>deșeuri</a:t>
            </a:r>
            <a:r>
              <a:rPr lang="vi-VN" sz="2200" dirty="0"/>
              <a:t>, </a:t>
            </a:r>
            <a:r>
              <a:rPr lang="en-US" sz="2200" dirty="0" smtClean="0"/>
              <a:t>astfel:</a:t>
            </a:r>
          </a:p>
          <a:p>
            <a:pPr marL="0" indent="0" algn="just">
              <a:buNone/>
            </a:pPr>
            <a:r>
              <a:rPr lang="vi-VN" sz="2200" dirty="0" smtClean="0"/>
              <a:t>alimentare,</a:t>
            </a:r>
            <a:r>
              <a:rPr lang="en-US" sz="2200" dirty="0" smtClean="0"/>
              <a:t>din </a:t>
            </a:r>
            <a:r>
              <a:rPr lang="vi-VN" sz="2200" dirty="0" smtClean="0"/>
              <a:t>gradin</a:t>
            </a:r>
            <a:r>
              <a:rPr lang="en-US" sz="2200" dirty="0" err="1" smtClean="0"/>
              <a:t>i</a:t>
            </a:r>
            <a:r>
              <a:rPr lang="vi-VN" sz="2200" dirty="0" smtClean="0"/>
              <a:t>, </a:t>
            </a:r>
            <a:r>
              <a:rPr lang="vi-VN" sz="2200" dirty="0"/>
              <a:t>reviste, ziare, </a:t>
            </a:r>
            <a:r>
              <a:rPr lang="vi-VN" sz="2200" dirty="0" smtClean="0"/>
              <a:t>scutece</a:t>
            </a:r>
            <a:r>
              <a:rPr lang="vi-VN" sz="2200" dirty="0"/>
              <a:t>, baterii, pungi de plastic</a:t>
            </a:r>
            <a:r>
              <a:rPr lang="vi-VN" sz="2200" dirty="0" smtClean="0"/>
              <a:t>,</a:t>
            </a:r>
            <a:r>
              <a:rPr lang="en-US" sz="2200" dirty="0" smtClean="0"/>
              <a:t> </a:t>
            </a:r>
            <a:r>
              <a:rPr lang="vi-VN" sz="2200" dirty="0" smtClean="0"/>
              <a:t>deșeuri </a:t>
            </a:r>
            <a:r>
              <a:rPr lang="vi-VN" sz="2200" dirty="0"/>
              <a:t>de construcție, praf, DEEE, mobilier și îmbrăcăminte </a:t>
            </a:r>
            <a:r>
              <a:rPr lang="en-US" sz="2200" dirty="0" smtClean="0"/>
              <a:t>uzata</a:t>
            </a:r>
            <a:r>
              <a:rPr lang="vi-VN" sz="2200" dirty="0" smtClean="0"/>
              <a:t>.</a:t>
            </a:r>
            <a:endParaRPr lang="en-US" sz="2200" dirty="0" smtClean="0"/>
          </a:p>
          <a:p>
            <a:pPr marL="0" indent="0" algn="just">
              <a:buNone/>
            </a:pPr>
            <a:endParaRPr lang="en-US" sz="2200" dirty="0" smtClean="0"/>
          </a:p>
          <a:p>
            <a:pPr marL="0" indent="0" algn="just">
              <a:buNone/>
            </a:pPr>
            <a:r>
              <a:rPr lang="en-US" sz="2200" dirty="0"/>
              <a:t>P</a:t>
            </a:r>
            <a:r>
              <a:rPr lang="vi-VN" sz="2200" dirty="0" smtClean="0"/>
              <a:t>romovarea </a:t>
            </a:r>
            <a:r>
              <a:rPr lang="vi-VN" sz="2200" dirty="0"/>
              <a:t>prevenirii deșeurilor în </a:t>
            </a:r>
            <a:r>
              <a:rPr lang="vi-VN" sz="2200" dirty="0" smtClean="0"/>
              <a:t>gospodării</a:t>
            </a:r>
            <a:r>
              <a:rPr lang="en-US" sz="2200" dirty="0" smtClean="0"/>
              <a:t> este </a:t>
            </a:r>
            <a:r>
              <a:rPr lang="vi-VN" sz="2200" dirty="0" smtClean="0"/>
              <a:t>abordat</a:t>
            </a:r>
            <a:r>
              <a:rPr lang="en-US" sz="2200" dirty="0" smtClean="0"/>
              <a:t>a</a:t>
            </a:r>
            <a:r>
              <a:rPr lang="vi-VN" sz="2200" dirty="0" smtClean="0"/>
              <a:t> prin </a:t>
            </a:r>
            <a:r>
              <a:rPr lang="vi-VN" sz="2200" dirty="0"/>
              <a:t>campanii de sensibilizare însoțite de </a:t>
            </a:r>
            <a:r>
              <a:rPr lang="en-US" sz="2200" dirty="0" smtClean="0"/>
              <a:t>recomandari</a:t>
            </a:r>
            <a:r>
              <a:rPr lang="vi-VN" sz="2200" dirty="0" smtClean="0"/>
              <a:t> </a:t>
            </a:r>
            <a:r>
              <a:rPr lang="vi-VN" sz="2200" dirty="0"/>
              <a:t>să </a:t>
            </a:r>
            <a:r>
              <a:rPr lang="en-US" sz="2200" dirty="0" smtClean="0"/>
              <a:t>utilizeze</a:t>
            </a:r>
            <a:r>
              <a:rPr lang="vi-VN" sz="2200" dirty="0" smtClean="0"/>
              <a:t> </a:t>
            </a:r>
            <a:r>
              <a:rPr lang="vi-VN" sz="2200" dirty="0"/>
              <a:t>instrucțiunile pentru reducerea </a:t>
            </a:r>
            <a:r>
              <a:rPr lang="vi-VN" sz="2200" dirty="0" smtClean="0"/>
              <a:t>și/sau</a:t>
            </a:r>
            <a:r>
              <a:rPr lang="en-US" sz="2200" dirty="0" smtClean="0"/>
              <a:t> </a:t>
            </a:r>
            <a:r>
              <a:rPr lang="vi-VN" sz="2200" dirty="0" smtClean="0"/>
              <a:t>reutilizarea </a:t>
            </a:r>
            <a:r>
              <a:rPr lang="vi-VN" sz="2200" dirty="0"/>
              <a:t>fiecare produs</a:t>
            </a:r>
            <a:r>
              <a:rPr lang="vi-VN" sz="2200" dirty="0" smtClean="0"/>
              <a:t>.</a:t>
            </a:r>
            <a:endParaRPr lang="en-US" sz="2200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/>
              <a:t>3.4 PRINCIPALELE PARTI INTERESATE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07510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2600" b="1" u="sng" dirty="0" smtClean="0">
                <a:latin typeface="Times New Roman" pitchFamily="18" charset="0"/>
                <a:cs typeface="Times New Roman" pitchFamily="18" charset="0"/>
              </a:rPr>
              <a:t>Industrie</a:t>
            </a:r>
            <a:r>
              <a:rPr lang="en-US" sz="2600" b="1" u="sng" dirty="0">
                <a:latin typeface="Times New Roman" pitchFamily="18" charset="0"/>
                <a:cs typeface="Times New Roman" pitchFamily="18" charset="0"/>
              </a:rPr>
              <a:t> și </a:t>
            </a:r>
            <a:r>
              <a:rPr lang="en-US" sz="2600" b="1" u="sng" dirty="0" smtClean="0">
                <a:latin typeface="Times New Roman" pitchFamily="18" charset="0"/>
                <a:cs typeface="Times New Roman" pitchFamily="18" charset="0"/>
              </a:rPr>
              <a:t>Afaceri</a:t>
            </a:r>
          </a:p>
          <a:p>
            <a:pPr marL="0" indent="0">
              <a:buNone/>
            </a:pPr>
            <a:endParaRPr lang="en-US" b="1" u="sng" dirty="0"/>
          </a:p>
          <a:p>
            <a:pPr marL="0" indent="0" algn="just">
              <a:buNone/>
            </a:pP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Acest sector este </a:t>
            </a:r>
            <a:r>
              <a:rPr lang="en-US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vi-V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mplicat </a:t>
            </a:r>
            <a:r>
              <a:rPr lang="vi-VN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în faze ale ciclului de viață al produselor 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cum ar fi </a:t>
            </a:r>
            <a:r>
              <a:rPr lang="vi-V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conceperea </a:t>
            </a:r>
            <a:r>
              <a:rPr lang="vi-VN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și </a:t>
            </a:r>
            <a:r>
              <a:rPr lang="vi-V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producerea, 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 </a:t>
            </a:r>
            <a:r>
              <a:rPr lang="vi-V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lua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rea de</a:t>
            </a:r>
            <a:r>
              <a:rPr lang="vi-V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decizii care afectează impactul asupra mediului al produselor de-a lungul duratei de viata lor</a:t>
            </a:r>
            <a:r>
              <a:rPr lang="vi-V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vi-VN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vi-VN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În plus față de aceste deșeuri generate de către angajații la locul de muncă, în calitate de </a:t>
            </a:r>
            <a:r>
              <a:rPr lang="vi-V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consumatori</a:t>
            </a:r>
            <a:r>
              <a:rPr lang="en-US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sunt generate deseurile industriale din activitatea de productie.</a:t>
            </a:r>
          </a:p>
          <a:p>
            <a:pPr marL="0" indent="0" algn="just">
              <a:buNone/>
            </a:pPr>
            <a:endParaRPr lang="en-US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vi-VN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ranziția </a:t>
            </a:r>
            <a:r>
              <a:rPr lang="vi-VN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en-US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 </a:t>
            </a:r>
            <a:r>
              <a:rPr lang="vi-VN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consum </a:t>
            </a:r>
            <a:r>
              <a:rPr lang="vi-VN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și </a:t>
            </a:r>
            <a:r>
              <a:rPr lang="en-US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 o </a:t>
            </a:r>
            <a:r>
              <a:rPr lang="vi-VN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producți</a:t>
            </a:r>
            <a:r>
              <a:rPr lang="en-US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vi-VN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durabil</a:t>
            </a:r>
            <a:r>
              <a:rPr lang="en-US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vi-V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începe 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din faza de</a:t>
            </a:r>
            <a:r>
              <a:rPr lang="vi-V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proiectare </a:t>
            </a:r>
            <a:r>
              <a:rPr lang="vi-VN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ecologică, prin </a:t>
            </a:r>
            <a:r>
              <a:rPr lang="vi-VN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politici</a:t>
            </a:r>
            <a:r>
              <a:rPr lang="en-US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vi-VN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stimularea </a:t>
            </a:r>
            <a:r>
              <a:rPr lang="en-US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evaluarii</a:t>
            </a:r>
            <a:r>
              <a:rPr lang="vi-VN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ciclul</a:t>
            </a:r>
            <a:r>
              <a:rPr lang="en-US" sz="2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ui</a:t>
            </a:r>
            <a:r>
              <a:rPr lang="vi-VN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 viață</a:t>
            </a:r>
            <a:r>
              <a:rPr lang="vi-VN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furnizarea de informații accesibile și de formare pentru întreprinderi</a:t>
            </a:r>
            <a:r>
              <a:rPr lang="vi-V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și </a:t>
            </a:r>
            <a:r>
              <a:rPr lang="vi-VN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 </a:t>
            </a:r>
            <a:r>
              <a:rPr lang="vi-VN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extin</a:t>
            </a:r>
            <a:r>
              <a:rPr lang="en-US" sz="2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derea</a:t>
            </a:r>
            <a:r>
              <a:rPr lang="vi-VN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responsabilita</a:t>
            </a:r>
            <a:r>
              <a:rPr lang="en-US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vi-VN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vi-VN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producătorilor</a:t>
            </a:r>
            <a:r>
              <a:rPr lang="en-US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 importatorilor si </a:t>
            </a:r>
            <a:r>
              <a:rPr lang="vi-V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care </a:t>
            </a:r>
            <a:r>
              <a:rPr lang="vi-VN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iau decizii 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care sa eficientizeze costurile.</a:t>
            </a:r>
            <a:r>
              <a:rPr lang="vi-V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/>
              <a:t>3.4 PRINCIPALELE PARTI INTERESATE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63007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600" b="1" u="sng" dirty="0" smtClean="0">
                <a:latin typeface="Times New Roman" pitchFamily="18" charset="0"/>
                <a:cs typeface="Times New Roman" pitchFamily="18" charset="0"/>
              </a:rPr>
              <a:t>Autoritatile publice</a:t>
            </a:r>
          </a:p>
          <a:p>
            <a:pPr marL="0" indent="0">
              <a:buNone/>
            </a:pPr>
            <a:endParaRPr lang="en-US" sz="26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vi-VN" sz="2200" dirty="0">
                <a:solidFill>
                  <a:schemeClr val="tx1"/>
                </a:solidFill>
              </a:rPr>
              <a:t>Autoritățile publice produc deșeuri similare cu cele generate de gospodării și </a:t>
            </a:r>
            <a:r>
              <a:rPr lang="vi-VN" sz="2200" dirty="0" smtClean="0">
                <a:solidFill>
                  <a:schemeClr val="tx1"/>
                </a:solidFill>
              </a:rPr>
              <a:t>întreprinderi</a:t>
            </a:r>
            <a:r>
              <a:rPr lang="en-US" sz="2200" dirty="0" smtClean="0">
                <a:solidFill>
                  <a:schemeClr val="tx1"/>
                </a:solidFill>
              </a:rPr>
              <a:t>.</a:t>
            </a:r>
            <a:r>
              <a:rPr lang="vi-VN" sz="2200" dirty="0" smtClean="0">
                <a:solidFill>
                  <a:schemeClr val="tx1"/>
                </a:solidFill>
              </a:rPr>
              <a:t> </a:t>
            </a:r>
            <a:endParaRPr lang="en-US" sz="22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en-US" sz="22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vi-VN" sz="2200" dirty="0" smtClean="0">
                <a:solidFill>
                  <a:schemeClr val="tx1"/>
                </a:solidFill>
              </a:rPr>
              <a:t>În </a:t>
            </a:r>
            <a:r>
              <a:rPr lang="vi-VN" sz="2200" dirty="0">
                <a:solidFill>
                  <a:schemeClr val="tx1"/>
                </a:solidFill>
              </a:rPr>
              <a:t>ceea ce privește rolul lor </a:t>
            </a:r>
            <a:r>
              <a:rPr lang="vi-VN" sz="2200" dirty="0" smtClean="0">
                <a:solidFill>
                  <a:schemeClr val="tx1"/>
                </a:solidFill>
              </a:rPr>
              <a:t>în</a:t>
            </a:r>
            <a:r>
              <a:rPr lang="en-US" sz="2200" dirty="0" smtClean="0">
                <a:solidFill>
                  <a:schemeClr val="tx1"/>
                </a:solidFill>
              </a:rPr>
              <a:t> procesul de </a:t>
            </a:r>
            <a:r>
              <a:rPr lang="vi-VN" sz="2200" dirty="0" smtClean="0">
                <a:solidFill>
                  <a:schemeClr val="tx1"/>
                </a:solidFill>
              </a:rPr>
              <a:t>gestionare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vi-VN" sz="2200" dirty="0" smtClean="0">
                <a:solidFill>
                  <a:schemeClr val="tx1"/>
                </a:solidFill>
              </a:rPr>
              <a:t>a </a:t>
            </a:r>
            <a:r>
              <a:rPr lang="vi-VN" sz="2200" dirty="0">
                <a:solidFill>
                  <a:schemeClr val="tx1"/>
                </a:solidFill>
              </a:rPr>
              <a:t>deșeurilor, autoritățile publice </a:t>
            </a:r>
            <a:r>
              <a:rPr lang="vi-VN" sz="2200" dirty="0" smtClean="0">
                <a:solidFill>
                  <a:schemeClr val="tx1"/>
                </a:solidFill>
              </a:rPr>
              <a:t>acord</a:t>
            </a:r>
            <a:r>
              <a:rPr lang="en-US" sz="2200" dirty="0" smtClean="0">
                <a:solidFill>
                  <a:schemeClr val="tx1"/>
                </a:solidFill>
              </a:rPr>
              <a:t>a</a:t>
            </a:r>
            <a:r>
              <a:rPr lang="vi-VN" sz="2200" dirty="0" smtClean="0">
                <a:solidFill>
                  <a:schemeClr val="tx1"/>
                </a:solidFill>
              </a:rPr>
              <a:t> </a:t>
            </a:r>
            <a:r>
              <a:rPr lang="vi-VN" sz="2200" dirty="0">
                <a:solidFill>
                  <a:schemeClr val="tx1"/>
                </a:solidFill>
              </a:rPr>
              <a:t>o atenție deosebită </a:t>
            </a:r>
            <a:r>
              <a:rPr lang="vi-VN" sz="2200" dirty="0" smtClean="0">
                <a:solidFill>
                  <a:schemeClr val="tx1"/>
                </a:solidFill>
              </a:rPr>
              <a:t>fluxuri</a:t>
            </a:r>
            <a:r>
              <a:rPr lang="en-US" sz="2200" dirty="0" err="1" smtClean="0">
                <a:solidFill>
                  <a:schemeClr val="tx1"/>
                </a:solidFill>
              </a:rPr>
              <a:t>lor</a:t>
            </a:r>
            <a:r>
              <a:rPr lang="vi-VN" sz="2200" dirty="0" smtClean="0">
                <a:solidFill>
                  <a:schemeClr val="tx1"/>
                </a:solidFill>
              </a:rPr>
              <a:t> </a:t>
            </a:r>
            <a:r>
              <a:rPr lang="vi-VN" sz="2200" dirty="0">
                <a:solidFill>
                  <a:schemeClr val="tx1"/>
                </a:solidFill>
              </a:rPr>
              <a:t>de deșeuri </a:t>
            </a:r>
            <a:r>
              <a:rPr lang="vi-VN" sz="2200" dirty="0" smtClean="0">
                <a:solidFill>
                  <a:schemeClr val="tx1"/>
                </a:solidFill>
              </a:rPr>
              <a:t>periculoase,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vi-VN" sz="2200" dirty="0" smtClean="0">
                <a:solidFill>
                  <a:schemeClr val="tx1"/>
                </a:solidFill>
              </a:rPr>
              <a:t>reduceri</a:t>
            </a:r>
            <a:r>
              <a:rPr lang="en-US" sz="2200" dirty="0" smtClean="0">
                <a:solidFill>
                  <a:schemeClr val="tx1"/>
                </a:solidFill>
              </a:rPr>
              <a:t>i cantitatii de deseuri generate, iar calitativ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smtClean="0">
                <a:solidFill>
                  <a:schemeClr val="tx1"/>
                </a:solidFill>
              </a:rPr>
              <a:t>prin reducerea continutului de substante periculoase si in special pentru indeplinirea tintelor prevazute de legislatia europeana, care a fost transpusa in legislatia nationala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smtClean="0">
                <a:solidFill>
                  <a:schemeClr val="tx1"/>
                </a:solidFill>
              </a:rPr>
              <a:t>si in conformitate cu Tratatul de aderare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r>
              <a:rPr lang="vi-VN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/>
              <a:t>3.4 PRINCIPALELE PARTI INTERESATE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11193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/>
            <a:endParaRPr lang="en-US" b="1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r"/>
            <a:endParaRPr lang="en-US" b="1" dirty="0">
              <a:solidFill>
                <a:srgbClr val="002060"/>
              </a:solidFill>
              <a:latin typeface="Arial Black" pitchFamily="34" charset="0"/>
            </a:endParaRPr>
          </a:p>
          <a:p>
            <a:pPr algn="r"/>
            <a:endParaRPr lang="en-US" b="1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r"/>
            <a:r>
              <a:rPr lang="en-US" sz="1400" b="1" dirty="0" smtClean="0">
                <a:solidFill>
                  <a:srgbClr val="002060"/>
                </a:solidFill>
                <a:latin typeface="Arial Black" pitchFamily="34" charset="0"/>
              </a:rPr>
              <a:t>Claudia </a:t>
            </a:r>
            <a:r>
              <a:rPr lang="en-US" sz="1400" b="1" dirty="0">
                <a:solidFill>
                  <a:srgbClr val="002060"/>
                </a:solidFill>
                <a:latin typeface="Arial Black" pitchFamily="34" charset="0"/>
              </a:rPr>
              <a:t>Pârvu</a:t>
            </a:r>
          </a:p>
          <a:p>
            <a:pPr algn="r"/>
            <a:r>
              <a:rPr lang="en-US" sz="1400" b="1" dirty="0">
                <a:solidFill>
                  <a:srgbClr val="002060"/>
                </a:solidFill>
                <a:latin typeface="Arial Black" pitchFamily="34" charset="0"/>
              </a:rPr>
              <a:t>Tel. 021 207 11 08 (ANPM)</a:t>
            </a:r>
          </a:p>
          <a:p>
            <a:pPr algn="r"/>
            <a:r>
              <a:rPr lang="en-US" sz="1400" b="1" dirty="0">
                <a:solidFill>
                  <a:srgbClr val="7030A0"/>
                </a:solidFill>
                <a:latin typeface="Arial Black" pitchFamily="34" charset="0"/>
                <a:hlinkClick r:id="rId2"/>
              </a:rPr>
              <a:t>claudia.babescu@anpm.ro</a:t>
            </a:r>
            <a:endParaRPr lang="en-US" sz="1400" b="1" dirty="0">
              <a:solidFill>
                <a:srgbClr val="7030A0"/>
              </a:solidFill>
              <a:latin typeface="Arial Black" pitchFamily="34" charset="0"/>
            </a:endParaRPr>
          </a:p>
          <a:p>
            <a:pPr algn="r"/>
            <a:r>
              <a:rPr lang="en-US" sz="1400" b="1" dirty="0" smtClean="0">
                <a:solidFill>
                  <a:srgbClr val="7030A0"/>
                </a:solidFill>
                <a:latin typeface="Arial Black" pitchFamily="34" charset="0"/>
                <a:hlinkClick r:id="rId3"/>
              </a:rPr>
              <a:t>babescu.claudia@gmail.com</a:t>
            </a:r>
            <a:endParaRPr lang="en-US" sz="1400" b="1" dirty="0" smtClean="0">
              <a:solidFill>
                <a:srgbClr val="7030A0"/>
              </a:solidFill>
              <a:latin typeface="Arial Black" pitchFamily="34" charset="0"/>
            </a:endParaRPr>
          </a:p>
          <a:p>
            <a:pPr algn="r"/>
            <a:r>
              <a:rPr lang="en-US" sz="1400" b="1" dirty="0" smtClean="0">
                <a:solidFill>
                  <a:srgbClr val="7030A0"/>
                </a:solidFill>
                <a:latin typeface="Arial Black" pitchFamily="34" charset="0"/>
              </a:rPr>
              <a:t>Tel</a:t>
            </a:r>
            <a:r>
              <a:rPr lang="en-US" sz="1400" b="1" dirty="0">
                <a:solidFill>
                  <a:srgbClr val="7030A0"/>
                </a:solidFill>
                <a:latin typeface="Arial Black" pitchFamily="34" charset="0"/>
              </a:rPr>
              <a:t>. 0767 979 529.</a:t>
            </a:r>
            <a:endParaRPr lang="en-GB" sz="1400" dirty="0">
              <a:solidFill>
                <a:srgbClr val="7030A0"/>
              </a:solidFill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1" dirty="0">
                <a:solidFill>
                  <a:schemeClr val="tx1"/>
                </a:solidFill>
              </a:rPr>
              <a:t>AGENTIA NATIONALA PENTRU PROTECTIA MEDIULUI</a:t>
            </a:r>
            <a:br>
              <a:rPr lang="en-US" sz="2000" b="1" dirty="0">
                <a:solidFill>
                  <a:schemeClr val="tx1"/>
                </a:solidFill>
              </a:rPr>
            </a:br>
            <a:r>
              <a:rPr lang="en-US" sz="2000" b="1" dirty="0">
                <a:solidFill>
                  <a:schemeClr val="tx1"/>
                </a:solidFill>
              </a:rPr>
              <a:t>DIRECTIA DESEURI SI SUBSTANTE CHIMICE </a:t>
            </a:r>
            <a:r>
              <a:rPr lang="en-US" sz="2000" b="1" dirty="0" smtClean="0">
                <a:solidFill>
                  <a:schemeClr val="tx1"/>
                </a:solidFill>
              </a:rPr>
              <a:t>PERICULOASE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315092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40</TotalTime>
  <Words>352</Words>
  <Application>Microsoft Office PowerPoint</Application>
  <PresentationFormat>On-screen Show (4:3)</PresentationFormat>
  <Paragraphs>34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Hardcover</vt:lpstr>
      <vt:lpstr>3.4 PRINCIPALELE PARTI INTERESATE</vt:lpstr>
      <vt:lpstr>3.4 PRINCIPALELE PARTI INTERESATE</vt:lpstr>
      <vt:lpstr>3.4 PRINCIPALELE PARTI INTERESATE</vt:lpstr>
      <vt:lpstr>3.4 PRINCIPALELE PARTI INTERESATE</vt:lpstr>
      <vt:lpstr>AGENTIA NATIONALA PENTRU PROTECTIA MEDIULUI DIRECTIA DESEURI SI SUBSTANTE CHIMICE PERICULOASE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3.4 PRINCIPALELE PARTI INTERESATE</dc:title>
  <dc:creator>Claudia Babescu</dc:creator>
  <cp:lastModifiedBy>Claudia Babescu</cp:lastModifiedBy>
  <cp:revision>8</cp:revision>
  <dcterms:created xsi:type="dcterms:W3CDTF">2014-11-19T08:04:50Z</dcterms:created>
  <dcterms:modified xsi:type="dcterms:W3CDTF">2017-07-03T08:34:57Z</dcterms:modified>
</cp:coreProperties>
</file>