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0" r:id="rId3"/>
    <p:sldId id="259" r:id="rId4"/>
    <p:sldId id="261" r:id="rId5"/>
    <p:sldId id="262" r:id="rId6"/>
    <p:sldId id="281" r:id="rId7"/>
    <p:sldId id="263" r:id="rId8"/>
    <p:sldId id="282" r:id="rId9"/>
    <p:sldId id="265" r:id="rId10"/>
    <p:sldId id="266" r:id="rId11"/>
    <p:sldId id="268" r:id="rId12"/>
    <p:sldId id="270" r:id="rId13"/>
    <p:sldId id="271" r:id="rId14"/>
    <p:sldId id="272" r:id="rId15"/>
    <p:sldId id="25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9" autoAdjust="0"/>
    <p:restoredTop sz="94660"/>
  </p:normalViewPr>
  <p:slideViewPr>
    <p:cSldViewPr snapToGrid="0">
      <p:cViewPr varScale="1">
        <p:scale>
          <a:sx n="80" d="100"/>
          <a:sy n="80" d="100"/>
        </p:scale>
        <p:origin x="-84" y="-72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7/13/2017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pPr/>
              <a:t>7/13/2017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7/13/2017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7/13/2017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7/13/2017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pPr/>
              <a:t>7/13/2017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7/13/2017</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babescu.claudia@gmail.com" TargetMode="External"/><Relationship Id="rId2" Type="http://schemas.openxmlformats.org/officeDocument/2006/relationships/hyperlink" Target="mailto:claudia.babescu@anpm.ro"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echa.europa.eu/web/guest/information-on-chemicals/cl-inventory-databas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4000" b="1" dirty="0" smtClean="0">
                <a:solidFill>
                  <a:srgbClr val="002060"/>
                </a:solidFill>
              </a:rPr>
              <a:t>CLARIFICARI PRIVIND CLASIFICAREA SI CODIFICAREA DESEURILOR</a:t>
            </a:r>
            <a:r>
              <a:rPr lang="en-US" sz="4000" b="1" dirty="0">
                <a:solidFill>
                  <a:srgbClr val="002060"/>
                </a:solidFill>
              </a:rPr>
              <a:t>, CONFORM PREVEDERILOR </a:t>
            </a:r>
            <a:r>
              <a:rPr lang="en-US" sz="4000" b="1" dirty="0" smtClean="0">
                <a:solidFill>
                  <a:srgbClr val="002060"/>
                </a:solidFill>
              </a:rPr>
              <a:t>                    LEGII </a:t>
            </a:r>
            <a:r>
              <a:rPr lang="en-US" sz="4000" b="1" dirty="0">
                <a:solidFill>
                  <a:srgbClr val="002060"/>
                </a:solidFill>
              </a:rPr>
              <a:t>211/2011 REPUBLICATA PRIVIND REGIMUL DESEURILOR</a:t>
            </a:r>
            <a:endParaRPr lang="en-GB" sz="4000" dirty="0"/>
          </a:p>
        </p:txBody>
      </p:sp>
      <p:sp>
        <p:nvSpPr>
          <p:cNvPr id="3" name="Subtitle 2"/>
          <p:cNvSpPr>
            <a:spLocks noGrp="1"/>
          </p:cNvSpPr>
          <p:nvPr>
            <p:ph type="subTitle" idx="1"/>
          </p:nvPr>
        </p:nvSpPr>
        <p:spPr>
          <a:xfrm>
            <a:off x="1400189" y="4977108"/>
            <a:ext cx="7766936" cy="1096899"/>
          </a:xfrm>
        </p:spPr>
        <p:txBody>
          <a:bodyPr>
            <a:normAutofit/>
          </a:bodyPr>
          <a:lstStyle/>
          <a:p>
            <a:r>
              <a:rPr lang="en-US" b="1" dirty="0">
                <a:solidFill>
                  <a:schemeClr val="tx1"/>
                </a:solidFill>
                <a:latin typeface="Arial Black" pitchFamily="34" charset="0"/>
              </a:rPr>
              <a:t>AGENTIA NATIONALA PENTRU PROTECTIA MEDIULUI </a:t>
            </a:r>
          </a:p>
          <a:p>
            <a:r>
              <a:rPr lang="en-US" b="1" dirty="0">
                <a:solidFill>
                  <a:schemeClr val="tx1"/>
                </a:solidFill>
                <a:latin typeface="Arial Black" pitchFamily="34" charset="0"/>
              </a:rPr>
              <a:t>DIRECTIA DESEURI SI SUBSTANTE CHIMICE </a:t>
            </a:r>
            <a:r>
              <a:rPr lang="en-US" b="1" dirty="0" smtClean="0">
                <a:solidFill>
                  <a:schemeClr val="tx1"/>
                </a:solidFill>
                <a:latin typeface="Arial Black" pitchFamily="34" charset="0"/>
              </a:rPr>
              <a:t>PERICULOASE</a:t>
            </a:r>
            <a:endParaRPr lang="en-US" b="1" dirty="0">
              <a:solidFill>
                <a:schemeClr val="tx1"/>
              </a:solidFill>
              <a:latin typeface="Arial Black" pitchFamily="34" charset="0"/>
            </a:endParaRPr>
          </a:p>
        </p:txBody>
      </p:sp>
    </p:spTree>
    <p:extLst>
      <p:ext uri="{BB962C8B-B14F-4D97-AF65-F5344CB8AC3E}">
        <p14:creationId xmlns:p14="http://schemas.microsoft.com/office/powerpoint/2010/main" val="3367716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1600" b="1" dirty="0">
                <a:solidFill>
                  <a:srgbClr val="002060"/>
                </a:solidFill>
                <a:latin typeface="Arial" panose="020B0604020202020204" pitchFamily="34" charset="0"/>
                <a:cs typeface="Arial" panose="020B0604020202020204" pitchFamily="34" charset="0"/>
              </a:rPr>
              <a:t>CLARIFICARI PRIVIND CLASIFICAREA SI CODIFICAREA DESEURILOR, CONFORM </a:t>
            </a:r>
            <a:r>
              <a:rPr lang="en-US" sz="1600" b="1" dirty="0" smtClean="0">
                <a:solidFill>
                  <a:srgbClr val="002060"/>
                </a:solidFill>
                <a:latin typeface="Arial" panose="020B0604020202020204" pitchFamily="34" charset="0"/>
                <a:cs typeface="Arial" panose="020B0604020202020204" pitchFamily="34" charset="0"/>
              </a:rPr>
              <a:t>PREVEDERILOR LEGII </a:t>
            </a:r>
            <a:r>
              <a:rPr lang="en-US" sz="1600" b="1" dirty="0">
                <a:solidFill>
                  <a:srgbClr val="002060"/>
                </a:solidFill>
                <a:latin typeface="Arial" panose="020B0604020202020204" pitchFamily="34" charset="0"/>
                <a:cs typeface="Arial" panose="020B0604020202020204" pitchFamily="34" charset="0"/>
              </a:rPr>
              <a:t>211/2011 REPUBLICATA PRIVIND REGIMUL DESEURILOR</a:t>
            </a:r>
            <a:endParaRPr lang="en-US" sz="16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91434" y="1543792"/>
            <a:ext cx="8596668" cy="4952011"/>
          </a:xfrm>
        </p:spPr>
        <p:txBody>
          <a:bodyPr>
            <a:normAutofit/>
          </a:bodyPr>
          <a:lstStyle/>
          <a:p>
            <a:endParaRPr lang="en-US" dirty="0"/>
          </a:p>
          <a:p>
            <a:pPr algn="just"/>
            <a:r>
              <a:rPr lang="vi-VN" dirty="0" smtClean="0">
                <a:solidFill>
                  <a:schemeClr val="tx1"/>
                </a:solidFill>
              </a:rPr>
              <a:t>Bruxelles</a:t>
            </a:r>
            <a:r>
              <a:rPr lang="vi-VN" dirty="0">
                <a:solidFill>
                  <a:schemeClr val="tx1"/>
                </a:solidFill>
              </a:rPr>
              <a:t>, 19.1.2017 COM(2017) 23 final 2017/0010 (NLE) Propunere de REGULAMENT AL CONSILIULUI de modificare a anexei III la Directiva 2008/98/CE a Parlamentului European și a Consiliului în ceea ce privește proprietatea periculoasă </a:t>
            </a:r>
            <a:r>
              <a:rPr lang="vi-VN" b="1" dirty="0">
                <a:solidFill>
                  <a:schemeClr val="tx1"/>
                </a:solidFill>
              </a:rPr>
              <a:t>HP 14 („Ecotoxice”)</a:t>
            </a:r>
            <a:endParaRPr lang="en-US" b="1" dirty="0" smtClean="0">
              <a:solidFill>
                <a:schemeClr val="tx1"/>
              </a:solidFill>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156379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1600" b="1" dirty="0">
                <a:solidFill>
                  <a:srgbClr val="002060"/>
                </a:solidFill>
                <a:latin typeface="Arial" panose="020B0604020202020204" pitchFamily="34" charset="0"/>
                <a:cs typeface="Arial" panose="020B0604020202020204" pitchFamily="34" charset="0"/>
              </a:rPr>
              <a:t>CLARIFICARI PRIVIND CLASIFICAREA SI CODIFICAREA DESEURILOR, CONFORM </a:t>
            </a:r>
            <a:r>
              <a:rPr lang="en-US" sz="1600" b="1" dirty="0" smtClean="0">
                <a:solidFill>
                  <a:srgbClr val="002060"/>
                </a:solidFill>
                <a:latin typeface="Arial" panose="020B0604020202020204" pitchFamily="34" charset="0"/>
                <a:cs typeface="Arial" panose="020B0604020202020204" pitchFamily="34" charset="0"/>
              </a:rPr>
              <a:t>PREVEDERILOR LEGII </a:t>
            </a:r>
            <a:r>
              <a:rPr lang="en-US" sz="1600" b="1" dirty="0">
                <a:solidFill>
                  <a:srgbClr val="002060"/>
                </a:solidFill>
                <a:latin typeface="Arial" panose="020B0604020202020204" pitchFamily="34" charset="0"/>
                <a:cs typeface="Arial" panose="020B0604020202020204" pitchFamily="34" charset="0"/>
              </a:rPr>
              <a:t>211/2011 REPUBLICATA PRIVIND REGIMUL DESEURILOR</a:t>
            </a:r>
            <a:endParaRPr lang="en-US" sz="16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91434" y="1543792"/>
            <a:ext cx="8596668" cy="4952011"/>
          </a:xfrm>
        </p:spPr>
        <p:txBody>
          <a:bodyPr>
            <a:normAutofit lnSpcReduction="10000"/>
          </a:bodyPr>
          <a:lstStyle/>
          <a:p>
            <a:pPr algn="just"/>
            <a:r>
              <a:rPr lang="vi-VN" dirty="0">
                <a:solidFill>
                  <a:schemeClr val="tx1"/>
                </a:solidFill>
              </a:rPr>
              <a:t>În anul 2014, prin Regulamentul </a:t>
            </a:r>
            <a:r>
              <a:rPr lang="vi-VN" dirty="0" smtClean="0">
                <a:solidFill>
                  <a:schemeClr val="tx1"/>
                </a:solidFill>
              </a:rPr>
              <a:t>1357/2014</a:t>
            </a:r>
            <a:r>
              <a:rPr lang="en-US" dirty="0" smtClean="0">
                <a:solidFill>
                  <a:schemeClr val="tx1"/>
                </a:solidFill>
              </a:rPr>
              <a:t>/UE</a:t>
            </a:r>
            <a:r>
              <a:rPr lang="vi-VN" dirty="0" smtClean="0">
                <a:solidFill>
                  <a:schemeClr val="tx1"/>
                </a:solidFill>
              </a:rPr>
              <a:t> </a:t>
            </a:r>
            <a:r>
              <a:rPr lang="vi-VN" dirty="0">
                <a:solidFill>
                  <a:schemeClr val="tx1"/>
                </a:solidFill>
              </a:rPr>
              <a:t>al Comisiei, s-a realizat o revizuire cuprinzătoare a anexei III la Directiva 2008/98/CE privind deșeurile (Directiva-cadru privind deșeurile), care stabilește proprietățile deșeurilor care fac ca acestea să fie periculoase. </a:t>
            </a:r>
            <a:endParaRPr lang="en-US" dirty="0" smtClean="0">
              <a:solidFill>
                <a:schemeClr val="tx1"/>
              </a:solidFill>
            </a:endParaRPr>
          </a:p>
          <a:p>
            <a:pPr algn="just"/>
            <a:r>
              <a:rPr lang="vi-VN" dirty="0" smtClean="0">
                <a:solidFill>
                  <a:schemeClr val="tx1"/>
                </a:solidFill>
              </a:rPr>
              <a:t>Principalele </a:t>
            </a:r>
            <a:r>
              <a:rPr lang="vi-VN" dirty="0">
                <a:solidFill>
                  <a:schemeClr val="tx1"/>
                </a:solidFill>
              </a:rPr>
              <a:t>obiective ale acestei revizuiri au fost de a adapta proprietățile deșeurilor la progresele științifice și tehnice și de a alinia, în măsura în care este posibil, </a:t>
            </a:r>
            <a:r>
              <a:rPr lang="vi-VN" b="1" dirty="0">
                <a:solidFill>
                  <a:schemeClr val="tx1"/>
                </a:solidFill>
              </a:rPr>
              <a:t>identificarea deșeurilor periculoase cu criteriile prevăzute în Regulamentul </a:t>
            </a:r>
            <a:r>
              <a:rPr lang="vi-VN" b="1" dirty="0" smtClean="0">
                <a:solidFill>
                  <a:schemeClr val="tx1"/>
                </a:solidFill>
              </a:rPr>
              <a:t>1272/2008</a:t>
            </a:r>
            <a:r>
              <a:rPr lang="en-US" b="1" dirty="0" smtClean="0">
                <a:solidFill>
                  <a:schemeClr val="tx1"/>
                </a:solidFill>
              </a:rPr>
              <a:t>/CE</a:t>
            </a:r>
            <a:r>
              <a:rPr lang="vi-VN" b="1" dirty="0" smtClean="0">
                <a:solidFill>
                  <a:schemeClr val="tx1"/>
                </a:solidFill>
              </a:rPr>
              <a:t> </a:t>
            </a:r>
            <a:r>
              <a:rPr lang="vi-VN" dirty="0">
                <a:solidFill>
                  <a:schemeClr val="tx1"/>
                </a:solidFill>
              </a:rPr>
              <a:t>privind clasificarea, etichetarea și ambalarea substanțelor și a amestecurilor (Regulamentul CLP).</a:t>
            </a:r>
            <a:r>
              <a:rPr lang="vi-VN" dirty="0"/>
              <a:t> </a:t>
            </a:r>
          </a:p>
          <a:p>
            <a:pPr algn="just"/>
            <a:r>
              <a:rPr lang="vi-VN" dirty="0">
                <a:solidFill>
                  <a:schemeClr val="tx1"/>
                </a:solidFill>
              </a:rPr>
              <a:t>Singura proprietate periculoasă care nu a fost modificată în cursul revizuirii a fost proprietatea periculoasă HP 14 „Ecotoxiceˮ, deoarece s-a considerat că </a:t>
            </a:r>
            <a:r>
              <a:rPr lang="vi-VN" b="1" dirty="0">
                <a:solidFill>
                  <a:schemeClr val="tx1"/>
                </a:solidFill>
              </a:rPr>
              <a:t>baza de cunoștințe pentru evaluarea proprietății în cauză avea nevoie de îmbunătățiri. </a:t>
            </a:r>
          </a:p>
          <a:p>
            <a:pPr algn="just"/>
            <a:r>
              <a:rPr lang="vi-VN" dirty="0">
                <a:solidFill>
                  <a:schemeClr val="tx1"/>
                </a:solidFill>
              </a:rPr>
              <a:t>În prezent, suntem într-un </a:t>
            </a:r>
            <a:r>
              <a:rPr lang="vi-VN" dirty="0">
                <a:solidFill>
                  <a:srgbClr val="0070C0"/>
                </a:solidFill>
              </a:rPr>
              <a:t>vid juridic </a:t>
            </a:r>
            <a:r>
              <a:rPr lang="vi-VN" dirty="0">
                <a:solidFill>
                  <a:schemeClr val="tx1"/>
                </a:solidFill>
              </a:rPr>
              <a:t>în ceea ce privește evaluarea ecotoxicității: în nota din anexa III la Directiva-cadru privind deșeurile se prevede că atribuirea proprietății periculoase </a:t>
            </a:r>
            <a:r>
              <a:rPr lang="vi-VN" b="1" u="sng" dirty="0">
                <a:solidFill>
                  <a:schemeClr val="tx1"/>
                </a:solidFill>
              </a:rPr>
              <a:t>HP 14 trebuie să se facă pe baza criteriilor stabilite în anexa VI la Directiva 67/548/CEE a Consiliului, care a fost abrogată începând cu 1 iunie 2015.</a:t>
            </a:r>
            <a:endParaRPr lang="en-US" b="1" u="sng" dirty="0">
              <a:solidFill>
                <a:schemeClr val="tx1"/>
              </a:solidFill>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1505931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1600" b="1" dirty="0">
                <a:solidFill>
                  <a:srgbClr val="002060"/>
                </a:solidFill>
                <a:latin typeface="Arial" panose="020B0604020202020204" pitchFamily="34" charset="0"/>
                <a:cs typeface="Arial" panose="020B0604020202020204" pitchFamily="34" charset="0"/>
              </a:rPr>
              <a:t>CLARIFICARI PRIVIND CLASIFICAREA SI CODIFICAREA DESEURILOR, CONFORM </a:t>
            </a:r>
            <a:r>
              <a:rPr lang="en-US" sz="1600" b="1" dirty="0" smtClean="0">
                <a:solidFill>
                  <a:srgbClr val="002060"/>
                </a:solidFill>
                <a:latin typeface="Arial" panose="020B0604020202020204" pitchFamily="34" charset="0"/>
                <a:cs typeface="Arial" panose="020B0604020202020204" pitchFamily="34" charset="0"/>
              </a:rPr>
              <a:t>PREVEDERILOR LEGII </a:t>
            </a:r>
            <a:r>
              <a:rPr lang="en-US" sz="1600" b="1" dirty="0">
                <a:solidFill>
                  <a:srgbClr val="002060"/>
                </a:solidFill>
                <a:latin typeface="Arial" panose="020B0604020202020204" pitchFamily="34" charset="0"/>
                <a:cs typeface="Arial" panose="020B0604020202020204" pitchFamily="34" charset="0"/>
              </a:rPr>
              <a:t>211/2011 REPUBLICATA PRIVIND REGIMUL DESEURILOR</a:t>
            </a:r>
            <a:endParaRPr lang="en-US" sz="16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91434" y="1543792"/>
            <a:ext cx="8596668" cy="4952011"/>
          </a:xfrm>
        </p:spPr>
        <p:txBody>
          <a:bodyPr>
            <a:normAutofit/>
          </a:bodyPr>
          <a:lstStyle/>
          <a:p>
            <a:pPr algn="just"/>
            <a:r>
              <a:rPr lang="vi-VN" b="1" dirty="0">
                <a:solidFill>
                  <a:schemeClr val="tx1"/>
                </a:solidFill>
              </a:rPr>
              <a:t>Directiva 67/548/CEE a fost abrogată începând cu 1 iunie 2015 și înlocuită cu Regulamentul (CE) nr. 1272/2008 </a:t>
            </a:r>
            <a:r>
              <a:rPr lang="vi-VN" dirty="0">
                <a:solidFill>
                  <a:schemeClr val="tx1"/>
                </a:solidFill>
              </a:rPr>
              <a:t>al Parlamentului European și al Consiliului4. Cu toate acestea, directiva respectivă </a:t>
            </a:r>
            <a:r>
              <a:rPr lang="vi-VN" b="1" dirty="0">
                <a:solidFill>
                  <a:schemeClr val="tx1"/>
                </a:solidFill>
              </a:rPr>
              <a:t>se poate aplica în continuare anumitor amestecuri până la 1 iunie 2017</a:t>
            </a:r>
            <a:r>
              <a:rPr lang="vi-VN" dirty="0">
                <a:solidFill>
                  <a:schemeClr val="tx1"/>
                </a:solidFill>
              </a:rPr>
              <a:t>, în cazul în care amestecurile respective au fost clasificate</a:t>
            </a:r>
            <a:r>
              <a:rPr lang="vi-VN" dirty="0" smtClean="0">
                <a:solidFill>
                  <a:schemeClr val="tx1"/>
                </a:solidFill>
              </a:rPr>
              <a:t>,</a:t>
            </a:r>
            <a:r>
              <a:rPr lang="vi-VN" dirty="0">
                <a:solidFill>
                  <a:schemeClr val="tx1"/>
                </a:solidFill>
              </a:rPr>
              <a:t> etichetate și ambalate în conformitate cu Directiva 1999/45/CE a Parlamentului European și a Consiliului5 și au fost deja introduse pe piață înainte de 1 iunie 2015. </a:t>
            </a:r>
            <a:endParaRPr lang="en-US" dirty="0" smtClean="0">
              <a:solidFill>
                <a:schemeClr val="tx1"/>
              </a:solidFill>
            </a:endParaRPr>
          </a:p>
          <a:p>
            <a:pPr algn="just"/>
            <a:endParaRPr lang="en-US" dirty="0" smtClean="0">
              <a:solidFill>
                <a:schemeClr val="tx1"/>
              </a:solidFill>
            </a:endParaRPr>
          </a:p>
          <a:p>
            <a:pPr algn="just"/>
            <a:r>
              <a:rPr lang="vi-VN" b="1" dirty="0">
                <a:solidFill>
                  <a:schemeClr val="tx1"/>
                </a:solidFill>
              </a:rPr>
              <a:t>Anexa III la Directiva 2008/98/CE a fost înlocuită prin </a:t>
            </a:r>
            <a:r>
              <a:rPr lang="vi-VN" b="1" dirty="0" smtClean="0">
                <a:solidFill>
                  <a:schemeClr val="tx1"/>
                </a:solidFill>
              </a:rPr>
              <a:t>Regulamentul</a:t>
            </a:r>
            <a:r>
              <a:rPr lang="en-US" b="1" dirty="0" smtClean="0">
                <a:solidFill>
                  <a:schemeClr val="tx1"/>
                </a:solidFill>
              </a:rPr>
              <a:t> </a:t>
            </a:r>
            <a:r>
              <a:rPr lang="vi-VN" b="1" dirty="0" smtClean="0">
                <a:solidFill>
                  <a:schemeClr val="tx1"/>
                </a:solidFill>
              </a:rPr>
              <a:t>1357/2014</a:t>
            </a:r>
            <a:r>
              <a:rPr lang="en-US" b="1" dirty="0" smtClean="0">
                <a:solidFill>
                  <a:schemeClr val="tx1"/>
                </a:solidFill>
              </a:rPr>
              <a:t>/UE</a:t>
            </a:r>
            <a:r>
              <a:rPr lang="vi-VN" b="1" dirty="0" smtClean="0">
                <a:solidFill>
                  <a:schemeClr val="tx1"/>
                </a:solidFill>
              </a:rPr>
              <a:t> </a:t>
            </a:r>
            <a:r>
              <a:rPr lang="vi-VN" b="1" dirty="0">
                <a:solidFill>
                  <a:schemeClr val="tx1"/>
                </a:solidFill>
              </a:rPr>
              <a:t>al </a:t>
            </a:r>
            <a:r>
              <a:rPr lang="vi-VN" b="1" dirty="0" smtClean="0">
                <a:solidFill>
                  <a:schemeClr val="tx1"/>
                </a:solidFill>
              </a:rPr>
              <a:t>Comisiei </a:t>
            </a:r>
            <a:r>
              <a:rPr lang="vi-VN" b="1" dirty="0">
                <a:solidFill>
                  <a:schemeClr val="tx1"/>
                </a:solidFill>
              </a:rPr>
              <a:t>în scopul de a alinia, după caz, definițiile proprietăților periculoase cu </a:t>
            </a:r>
            <a:r>
              <a:rPr lang="vi-VN" b="1" dirty="0" smtClean="0">
                <a:solidFill>
                  <a:schemeClr val="tx1"/>
                </a:solidFill>
              </a:rPr>
              <a:t>Regulamentul</a:t>
            </a:r>
            <a:r>
              <a:rPr lang="en-US" b="1" dirty="0" smtClean="0">
                <a:solidFill>
                  <a:schemeClr val="tx1"/>
                </a:solidFill>
              </a:rPr>
              <a:t> </a:t>
            </a:r>
            <a:r>
              <a:rPr lang="vi-VN" b="1" dirty="0" smtClean="0">
                <a:solidFill>
                  <a:schemeClr val="tx1"/>
                </a:solidFill>
              </a:rPr>
              <a:t>1272/2008</a:t>
            </a:r>
            <a:r>
              <a:rPr lang="en-US" b="1" dirty="0" smtClean="0">
                <a:solidFill>
                  <a:schemeClr val="tx1"/>
                </a:solidFill>
              </a:rPr>
              <a:t>/CE</a:t>
            </a:r>
            <a:r>
              <a:rPr lang="vi-VN" b="1" dirty="0" smtClean="0">
                <a:solidFill>
                  <a:schemeClr val="tx1"/>
                </a:solidFill>
              </a:rPr>
              <a:t> </a:t>
            </a:r>
            <a:r>
              <a:rPr lang="vi-VN" b="1" dirty="0">
                <a:solidFill>
                  <a:schemeClr val="tx1"/>
                </a:solidFill>
              </a:rPr>
              <a:t>și de a înlocui trimiterile la Directiva 67/548/CEE cu trimiteri la Regulamentul </a:t>
            </a:r>
            <a:r>
              <a:rPr lang="vi-VN" b="1" dirty="0" smtClean="0">
                <a:solidFill>
                  <a:schemeClr val="tx1"/>
                </a:solidFill>
              </a:rPr>
              <a:t>1272/2008</a:t>
            </a:r>
            <a:r>
              <a:rPr lang="vi-VN" b="1" dirty="0">
                <a:solidFill>
                  <a:schemeClr val="tx1"/>
                </a:solidFill>
              </a:rPr>
              <a:t>.</a:t>
            </a:r>
            <a:endParaRPr lang="en-US" b="1" dirty="0">
              <a:solidFill>
                <a:schemeClr val="tx1"/>
              </a:solidFill>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378020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1600" b="1" dirty="0">
                <a:solidFill>
                  <a:srgbClr val="002060"/>
                </a:solidFill>
                <a:latin typeface="Arial" panose="020B0604020202020204" pitchFamily="34" charset="0"/>
                <a:cs typeface="Arial" panose="020B0604020202020204" pitchFamily="34" charset="0"/>
              </a:rPr>
              <a:t>CLARIFICARI PRIVIND CLASIFICAREA SI CODIFICAREA DESEURILOR, CONFORM </a:t>
            </a:r>
            <a:r>
              <a:rPr lang="en-US" sz="1600" b="1" dirty="0" smtClean="0">
                <a:solidFill>
                  <a:srgbClr val="002060"/>
                </a:solidFill>
                <a:latin typeface="Arial" panose="020B0604020202020204" pitchFamily="34" charset="0"/>
                <a:cs typeface="Arial" panose="020B0604020202020204" pitchFamily="34" charset="0"/>
              </a:rPr>
              <a:t>PREVEDERILOR LEGII </a:t>
            </a:r>
            <a:r>
              <a:rPr lang="en-US" sz="1600" b="1" dirty="0">
                <a:solidFill>
                  <a:srgbClr val="002060"/>
                </a:solidFill>
                <a:latin typeface="Arial" panose="020B0604020202020204" pitchFamily="34" charset="0"/>
                <a:cs typeface="Arial" panose="020B0604020202020204" pitchFamily="34" charset="0"/>
              </a:rPr>
              <a:t>211/2011 REPUBLICATA PRIVIND REGIMUL DESEURILOR</a:t>
            </a:r>
            <a:endParaRPr lang="en-US" sz="16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91434" y="1543792"/>
            <a:ext cx="8596668" cy="4952011"/>
          </a:xfrm>
        </p:spPr>
        <p:txBody>
          <a:bodyPr>
            <a:normAutofit/>
          </a:bodyPr>
          <a:lstStyle/>
          <a:p>
            <a:pPr algn="just"/>
            <a:r>
              <a:rPr lang="vi-VN" dirty="0">
                <a:solidFill>
                  <a:schemeClr val="tx1"/>
                </a:solidFill>
              </a:rPr>
              <a:t>Definiția proprietății periculoase HP 14 („Ecotoxice”) nu a fost modificată prin Regulamentul (UE) nr. 1357/2014 deoarece era necesar un studiu suplimentar pentru a asigura exhaustivitatea și reprezentativitatea în ceea ce privește informațiile despre impactul posibil al unei alinieri a evaluării proprietății periculoase HP 14 („Ecotoxice”) cu criteriile stabilite prin Regulamentul (CE) nr. 1272/2008. </a:t>
            </a:r>
            <a:endParaRPr lang="en-US" dirty="0" smtClean="0">
              <a:solidFill>
                <a:schemeClr val="tx1"/>
              </a:solidFill>
            </a:endParaRPr>
          </a:p>
          <a:p>
            <a:pPr algn="just"/>
            <a:r>
              <a:rPr lang="vi-VN" dirty="0" smtClean="0">
                <a:solidFill>
                  <a:schemeClr val="tx1"/>
                </a:solidFill>
              </a:rPr>
              <a:t>Studiul </a:t>
            </a:r>
            <a:r>
              <a:rPr lang="vi-VN" dirty="0">
                <a:solidFill>
                  <a:schemeClr val="tx1"/>
                </a:solidFill>
              </a:rPr>
              <a:t>respectiv fiind finalizat, este oportun ca recomandările acestuia să se reflecte în evaluarea proprietății periculoase HP 14 („Ecotoxice”) pentru deșeurile prevăzute în anexa III la Directiva 2008/98/CE și să se alinieze evaluarea respectivă, în măsura în care este posibil, cu criteriile stabilite prin Regulamentul (CE) nr. 1272/2008 pentru evaluarea ecotoxicității substanțelor chimice. </a:t>
            </a:r>
            <a:endParaRPr lang="en-US" dirty="0" smtClean="0">
              <a:solidFill>
                <a:schemeClr val="tx1"/>
              </a:solidFill>
            </a:endParaRPr>
          </a:p>
          <a:p>
            <a:pPr algn="just"/>
            <a:r>
              <a:rPr lang="vi-VN" dirty="0" smtClean="0">
                <a:solidFill>
                  <a:schemeClr val="tx1"/>
                </a:solidFill>
              </a:rPr>
              <a:t>Atunci </a:t>
            </a:r>
            <a:r>
              <a:rPr lang="vi-VN" dirty="0">
                <a:solidFill>
                  <a:schemeClr val="tx1"/>
                </a:solidFill>
              </a:rPr>
              <a:t>când se stabilește clasificarea deșeurilor din punctul de vedere al pericolelor prezentate de proprietatea periculoasă HP14 („Ecotoxice”) </a:t>
            </a:r>
            <a:r>
              <a:rPr lang="vi-VN" b="1" u="sng" dirty="0">
                <a:solidFill>
                  <a:schemeClr val="tx1"/>
                </a:solidFill>
              </a:rPr>
              <a:t>aplicând formulele de calcul, ar trebui să se aplice valorile limită generice, astfel cum sunt definite în Regulamentul (CE) nr. 1272/2008.</a:t>
            </a:r>
            <a:endParaRPr lang="en-US" b="1" u="sng" dirty="0">
              <a:solidFill>
                <a:schemeClr val="tx1"/>
              </a:solidFill>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4282288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1600" b="1" dirty="0">
                <a:solidFill>
                  <a:srgbClr val="002060"/>
                </a:solidFill>
                <a:latin typeface="Arial" panose="020B0604020202020204" pitchFamily="34" charset="0"/>
                <a:cs typeface="Arial" panose="020B0604020202020204" pitchFamily="34" charset="0"/>
              </a:rPr>
              <a:t>CLARIFICARI PRIVIND CLASIFICAREA SI CODIFICAREA DESEURILOR, CONFORM </a:t>
            </a:r>
            <a:r>
              <a:rPr lang="en-US" sz="1600" b="1" dirty="0" smtClean="0">
                <a:solidFill>
                  <a:srgbClr val="002060"/>
                </a:solidFill>
                <a:latin typeface="Arial" panose="020B0604020202020204" pitchFamily="34" charset="0"/>
                <a:cs typeface="Arial" panose="020B0604020202020204" pitchFamily="34" charset="0"/>
              </a:rPr>
              <a:t>PREVEDERILOR LEGII </a:t>
            </a:r>
            <a:r>
              <a:rPr lang="en-US" sz="1600" b="1" dirty="0">
                <a:solidFill>
                  <a:srgbClr val="002060"/>
                </a:solidFill>
                <a:latin typeface="Arial" panose="020B0604020202020204" pitchFamily="34" charset="0"/>
                <a:cs typeface="Arial" panose="020B0604020202020204" pitchFamily="34" charset="0"/>
              </a:rPr>
              <a:t>211/2011 REPUBLICATA PRIVIND REGIMUL DESEURILOR</a:t>
            </a:r>
            <a:endParaRPr lang="en-US" sz="16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91434" y="1543792"/>
            <a:ext cx="8596668" cy="4952011"/>
          </a:xfrm>
        </p:spPr>
        <p:txBody>
          <a:bodyPr>
            <a:normAutofit/>
          </a:bodyPr>
          <a:lstStyle/>
          <a:p>
            <a:pPr algn="just"/>
            <a:r>
              <a:rPr lang="vi-VN" b="1" dirty="0">
                <a:solidFill>
                  <a:schemeClr val="tx1"/>
                </a:solidFill>
              </a:rPr>
              <a:t>Atunci când se realizează un test pentru a evalua deșeurile în ceea ce privește proprietatea periculoasă HP14 „Ecotoxice”, este necesar să se aplice metodele relevante stabilite în Regulamentul (CE) nr. 440/2008 </a:t>
            </a:r>
            <a:r>
              <a:rPr lang="vi-VN" dirty="0">
                <a:solidFill>
                  <a:schemeClr val="tx1"/>
                </a:solidFill>
              </a:rPr>
              <a:t>al </a:t>
            </a:r>
            <a:r>
              <a:rPr lang="vi-VN" dirty="0" smtClean="0">
                <a:solidFill>
                  <a:schemeClr val="tx1"/>
                </a:solidFill>
              </a:rPr>
              <a:t>Comisiei </a:t>
            </a:r>
            <a:r>
              <a:rPr lang="vi-VN" dirty="0">
                <a:solidFill>
                  <a:schemeClr val="tx1"/>
                </a:solidFill>
              </a:rPr>
              <a:t>sau în alte metode de testare și orientări recunoscute la nivel internațional. </a:t>
            </a:r>
            <a:endParaRPr lang="en-US" dirty="0" smtClean="0">
              <a:solidFill>
                <a:schemeClr val="tx1"/>
              </a:solidFill>
            </a:endParaRPr>
          </a:p>
          <a:p>
            <a:pPr algn="just"/>
            <a:r>
              <a:rPr lang="vi-VN" dirty="0" smtClean="0">
                <a:solidFill>
                  <a:schemeClr val="tx1"/>
                </a:solidFill>
              </a:rPr>
              <a:t>Decizia </a:t>
            </a:r>
            <a:r>
              <a:rPr lang="vi-VN" dirty="0">
                <a:solidFill>
                  <a:schemeClr val="tx1"/>
                </a:solidFill>
              </a:rPr>
              <a:t>2000/532/CE prevede că, în cazul în care o proprietate periculoasă a unui deșeu a fost evaluată pe baza unui test și prin utilizarea concentrațiilor de substanțe periculoase, conform indicațiilor din anexa III la Directiva 2008/98/CE, primează rezultatele testului. </a:t>
            </a:r>
            <a:endParaRPr lang="en-US" dirty="0" smtClean="0">
              <a:solidFill>
                <a:schemeClr val="tx1"/>
              </a:solidFill>
            </a:endParaRPr>
          </a:p>
          <a:p>
            <a:pPr algn="just"/>
            <a:r>
              <a:rPr lang="vi-VN" dirty="0" smtClean="0">
                <a:solidFill>
                  <a:schemeClr val="tx1"/>
                </a:solidFill>
              </a:rPr>
              <a:t>În </a:t>
            </a:r>
            <a:r>
              <a:rPr lang="vi-VN" dirty="0">
                <a:solidFill>
                  <a:schemeClr val="tx1"/>
                </a:solidFill>
              </a:rPr>
              <a:t>plus, ar trebui să se ia în considerare articolul 12 din Regulamentul (CE) nr. 1272/2008, în special articolul 12 litera (b) și metodologiile de aplicare a acestuia.</a:t>
            </a:r>
            <a:endParaRPr lang="en-US" b="1" u="sng" dirty="0">
              <a:solidFill>
                <a:schemeClr val="tx1"/>
              </a:solidFill>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2516692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4800" dirty="0"/>
              <a:t>VA MULTUMESC PENTRU ATENTIE !</a:t>
            </a:r>
            <a:endParaRPr lang="en-GB" sz="4800" dirty="0"/>
          </a:p>
        </p:txBody>
      </p:sp>
      <p:sp>
        <p:nvSpPr>
          <p:cNvPr id="3" name="Subtitle 2"/>
          <p:cNvSpPr>
            <a:spLocks noGrp="1"/>
          </p:cNvSpPr>
          <p:nvPr>
            <p:ph type="subTitle" idx="1"/>
          </p:nvPr>
        </p:nvSpPr>
        <p:spPr/>
        <p:txBody>
          <a:bodyPr>
            <a:noAutofit/>
          </a:bodyPr>
          <a:lstStyle/>
          <a:p>
            <a:r>
              <a:rPr lang="en-US" b="1" dirty="0">
                <a:solidFill>
                  <a:srgbClr val="002060"/>
                </a:solidFill>
                <a:latin typeface="Arial Black" pitchFamily="34" charset="0"/>
              </a:rPr>
              <a:t>AGENTIA NATIONALA PENTRU PROTECTIA MEDIULUI </a:t>
            </a:r>
            <a:br>
              <a:rPr lang="en-US" b="1" dirty="0">
                <a:solidFill>
                  <a:srgbClr val="002060"/>
                </a:solidFill>
                <a:latin typeface="Arial Black" pitchFamily="34" charset="0"/>
              </a:rPr>
            </a:br>
            <a:r>
              <a:rPr lang="en-US" b="1" dirty="0">
                <a:solidFill>
                  <a:srgbClr val="002060"/>
                </a:solidFill>
                <a:latin typeface="Arial Black" pitchFamily="34" charset="0"/>
              </a:rPr>
              <a:t>DIRECTIA DESEURI SI SUBSTANTE CHIMICE </a:t>
            </a:r>
            <a:r>
              <a:rPr lang="en-US" b="1" dirty="0" smtClean="0">
                <a:solidFill>
                  <a:srgbClr val="002060"/>
                </a:solidFill>
                <a:latin typeface="Arial Black" pitchFamily="34" charset="0"/>
              </a:rPr>
              <a:t>PERICULOASE</a:t>
            </a:r>
          </a:p>
          <a:p>
            <a:r>
              <a:rPr lang="en-US" b="1" dirty="0">
                <a:solidFill>
                  <a:srgbClr val="002060"/>
                </a:solidFill>
                <a:latin typeface="Arial Black" pitchFamily="34" charset="0"/>
              </a:rPr>
              <a:t/>
            </a:r>
            <a:br>
              <a:rPr lang="en-US" b="1" dirty="0">
                <a:solidFill>
                  <a:srgbClr val="002060"/>
                </a:solidFill>
                <a:latin typeface="Arial Black" pitchFamily="34" charset="0"/>
              </a:rPr>
            </a:br>
            <a:r>
              <a:rPr lang="en-US" b="1" dirty="0">
                <a:solidFill>
                  <a:srgbClr val="002060"/>
                </a:solidFill>
                <a:latin typeface="Arial Black" pitchFamily="34" charset="0"/>
              </a:rPr>
              <a:t>Claudia Pârvu</a:t>
            </a:r>
          </a:p>
          <a:p>
            <a:r>
              <a:rPr lang="en-US" b="1" dirty="0">
                <a:solidFill>
                  <a:srgbClr val="002060"/>
                </a:solidFill>
                <a:latin typeface="Arial Black" pitchFamily="34" charset="0"/>
              </a:rPr>
              <a:t>Tel. 021 207 11 08 (ANPM)</a:t>
            </a:r>
          </a:p>
          <a:p>
            <a:r>
              <a:rPr lang="en-US" b="1" dirty="0">
                <a:solidFill>
                  <a:srgbClr val="7030A0"/>
                </a:solidFill>
                <a:latin typeface="Arial Black" pitchFamily="34" charset="0"/>
                <a:hlinkClick r:id="rId2"/>
              </a:rPr>
              <a:t>claudia.babescu@anpm.ro</a:t>
            </a:r>
            <a:endParaRPr lang="en-US" b="1" dirty="0">
              <a:solidFill>
                <a:srgbClr val="7030A0"/>
              </a:solidFill>
              <a:latin typeface="Arial Black" pitchFamily="34" charset="0"/>
            </a:endParaRPr>
          </a:p>
          <a:p>
            <a:r>
              <a:rPr lang="en-US" b="1" dirty="0">
                <a:solidFill>
                  <a:srgbClr val="7030A0"/>
                </a:solidFill>
                <a:latin typeface="Arial Black" pitchFamily="34" charset="0"/>
                <a:hlinkClick r:id="rId3"/>
              </a:rPr>
              <a:t>babescu.claudia@gmail.com</a:t>
            </a:r>
            <a:endParaRPr lang="en-US" b="1" dirty="0">
              <a:solidFill>
                <a:srgbClr val="7030A0"/>
              </a:solidFill>
              <a:latin typeface="Arial Black" pitchFamily="34" charset="0"/>
            </a:endParaRPr>
          </a:p>
          <a:p>
            <a:r>
              <a:rPr lang="en-US" b="1" dirty="0">
                <a:solidFill>
                  <a:srgbClr val="7030A0"/>
                </a:solidFill>
                <a:latin typeface="Arial Black" pitchFamily="34" charset="0"/>
              </a:rPr>
              <a:t>Tel. 0767 979 529.</a:t>
            </a:r>
            <a:endParaRPr lang="en-GB" dirty="0">
              <a:solidFill>
                <a:srgbClr val="7030A0"/>
              </a:solidFill>
            </a:endParaRPr>
          </a:p>
          <a:p>
            <a:endParaRPr lang="en-GB" dirty="0">
              <a:solidFill>
                <a:srgbClr val="002060"/>
              </a:solidFill>
            </a:endParaRPr>
          </a:p>
        </p:txBody>
      </p:sp>
    </p:spTree>
    <p:extLst>
      <p:ext uri="{BB962C8B-B14F-4D97-AF65-F5344CB8AC3E}">
        <p14:creationId xmlns:p14="http://schemas.microsoft.com/office/powerpoint/2010/main" val="4231073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1600" b="1" dirty="0">
                <a:solidFill>
                  <a:srgbClr val="002060"/>
                </a:solidFill>
                <a:latin typeface="Arial" panose="020B0604020202020204" pitchFamily="34" charset="0"/>
                <a:cs typeface="Arial" panose="020B0604020202020204" pitchFamily="34" charset="0"/>
              </a:rPr>
              <a:t>CLARIFICARI PRIVIND CLASIFICAREA SI CODIFICAREA DESEURILOR, CONFORM </a:t>
            </a:r>
            <a:r>
              <a:rPr lang="en-US" sz="1600" b="1" dirty="0" smtClean="0">
                <a:solidFill>
                  <a:srgbClr val="002060"/>
                </a:solidFill>
                <a:latin typeface="Arial" panose="020B0604020202020204" pitchFamily="34" charset="0"/>
                <a:cs typeface="Arial" panose="020B0604020202020204" pitchFamily="34" charset="0"/>
              </a:rPr>
              <a:t>PREVEDERILOR LEGII </a:t>
            </a:r>
            <a:r>
              <a:rPr lang="en-US" sz="1600" b="1" dirty="0">
                <a:solidFill>
                  <a:srgbClr val="002060"/>
                </a:solidFill>
                <a:latin typeface="Arial" panose="020B0604020202020204" pitchFamily="34" charset="0"/>
                <a:cs typeface="Arial" panose="020B0604020202020204" pitchFamily="34" charset="0"/>
              </a:rPr>
              <a:t>211/2011 REPUBLICATA PRIVIND REGIMUL DESEURILOR</a:t>
            </a:r>
            <a:endParaRPr lang="en-US" sz="16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91434" y="1543792"/>
            <a:ext cx="8596668" cy="4952011"/>
          </a:xfrm>
        </p:spPr>
        <p:txBody>
          <a:bodyPr>
            <a:normAutofit fontScale="92500" lnSpcReduction="20000"/>
          </a:bodyPr>
          <a:lstStyle/>
          <a:p>
            <a:pPr algn="just"/>
            <a:r>
              <a:rPr lang="en-US" b="1" dirty="0" smtClean="0">
                <a:solidFill>
                  <a:schemeClr val="tx1"/>
                </a:solidFill>
                <a:latin typeface="Arial" panose="020B0604020202020204" pitchFamily="34" charset="0"/>
                <a:cs typeface="Arial" panose="020B0604020202020204" pitchFamily="34" charset="0"/>
              </a:rPr>
              <a:t>Necesitatea mentionarii acestor completari a aparut, ca urmare a intrebarilor primite de la operatorii economici in ultima perioada, cat si ca urmare a comunicarii Comisiei Europene</a:t>
            </a:r>
            <a:r>
              <a:rPr lang="en-US" b="1" dirty="0">
                <a:solidFill>
                  <a:schemeClr val="tx1"/>
                </a:solidFill>
                <a:latin typeface="Arial" panose="020B0604020202020204" pitchFamily="34" charset="0"/>
                <a:cs typeface="Arial" panose="020B0604020202020204" pitchFamily="34" charset="0"/>
              </a:rPr>
              <a:t> </a:t>
            </a:r>
            <a:r>
              <a:rPr lang="vi-VN" b="1" dirty="0" smtClean="0">
                <a:solidFill>
                  <a:schemeClr val="tx1"/>
                </a:solidFill>
                <a:latin typeface="Arial" panose="020B0604020202020204" pitchFamily="34" charset="0"/>
                <a:cs typeface="Arial" panose="020B0604020202020204" pitchFamily="34" charset="0"/>
              </a:rPr>
              <a:t>COM(2017</a:t>
            </a:r>
            <a:r>
              <a:rPr lang="vi-VN" b="1" dirty="0">
                <a:solidFill>
                  <a:schemeClr val="tx1"/>
                </a:solidFill>
                <a:latin typeface="Arial" panose="020B0604020202020204" pitchFamily="34" charset="0"/>
                <a:cs typeface="Arial" panose="020B0604020202020204" pitchFamily="34" charset="0"/>
              </a:rPr>
              <a:t>) 23 final 2017/0010 (NLE) Propunere de REGULAMENT AL CONSILIULUI </a:t>
            </a:r>
            <a:r>
              <a:rPr lang="vi-VN" b="1" dirty="0">
                <a:solidFill>
                  <a:schemeClr val="accent2">
                    <a:lumMod val="75000"/>
                  </a:schemeClr>
                </a:solidFill>
                <a:latin typeface="Arial" panose="020B0604020202020204" pitchFamily="34" charset="0"/>
                <a:cs typeface="Arial" panose="020B0604020202020204" pitchFamily="34" charset="0"/>
              </a:rPr>
              <a:t>de modificare a anexei III la Directiva 2008/98/CE a Parlamentului European și a Consiliului în ceea ce privește proprietatea periculoasă HP 14 („Ecotoxice</a:t>
            </a:r>
            <a:r>
              <a:rPr lang="vi-VN" b="1" dirty="0" smtClean="0">
                <a:solidFill>
                  <a:schemeClr val="accent2">
                    <a:lumMod val="75000"/>
                  </a:schemeClr>
                </a:solidFill>
                <a:latin typeface="Arial" panose="020B0604020202020204" pitchFamily="34" charset="0"/>
                <a:cs typeface="Arial" panose="020B0604020202020204" pitchFamily="34" charset="0"/>
              </a:rPr>
              <a:t>”)</a:t>
            </a:r>
            <a:r>
              <a:rPr lang="en-US" b="1" dirty="0" smtClean="0">
                <a:solidFill>
                  <a:schemeClr val="accent2">
                    <a:lumMod val="75000"/>
                  </a:schemeClr>
                </a:solidFill>
                <a:latin typeface="Arial" panose="020B0604020202020204" pitchFamily="34" charset="0"/>
                <a:cs typeface="Arial" panose="020B0604020202020204" pitchFamily="34" charset="0"/>
              </a:rPr>
              <a:t>.</a:t>
            </a:r>
            <a:r>
              <a:rPr lang="vi-VN" b="1" dirty="0" smtClean="0">
                <a:solidFill>
                  <a:schemeClr val="accent2">
                    <a:lumMod val="75000"/>
                  </a:schemeClr>
                </a:solidFill>
                <a:latin typeface="Arial" panose="020B0604020202020204" pitchFamily="34" charset="0"/>
                <a:cs typeface="Arial" panose="020B0604020202020204" pitchFamily="34" charset="0"/>
              </a:rPr>
              <a:t> </a:t>
            </a:r>
            <a:endParaRPr lang="en-US" b="1" dirty="0" smtClean="0">
              <a:solidFill>
                <a:schemeClr val="accent2">
                  <a:lumMod val="75000"/>
                </a:schemeClr>
              </a:solidFill>
              <a:latin typeface="Arial" panose="020B0604020202020204" pitchFamily="34" charset="0"/>
              <a:cs typeface="Arial" panose="020B0604020202020204" pitchFamily="34" charset="0"/>
            </a:endParaRPr>
          </a:p>
          <a:p>
            <a:pPr algn="just"/>
            <a:r>
              <a:rPr lang="en-US" b="1" dirty="0" smtClean="0">
                <a:solidFill>
                  <a:schemeClr val="tx1"/>
                </a:solidFill>
                <a:latin typeface="Arial" panose="020B0604020202020204" pitchFamily="34" charset="0"/>
                <a:cs typeface="Arial" panose="020B0604020202020204" pitchFamily="34" charset="0"/>
              </a:rPr>
              <a:t>Urmare a Deciziei 2014/955/UE, a Regulamentului</a:t>
            </a:r>
            <a:r>
              <a:rPr lang="en-US" b="1" dirty="0">
                <a:solidFill>
                  <a:schemeClr val="tx1"/>
                </a:solidFill>
                <a:latin typeface="Arial" panose="020B0604020202020204" pitchFamily="34" charset="0"/>
                <a:cs typeface="Arial" panose="020B0604020202020204" pitchFamily="34" charset="0"/>
              </a:rPr>
              <a:t> </a:t>
            </a:r>
            <a:r>
              <a:rPr lang="en-US" b="1" dirty="0" smtClean="0">
                <a:solidFill>
                  <a:schemeClr val="tx1"/>
                </a:solidFill>
                <a:latin typeface="Arial" panose="020B0604020202020204" pitchFamily="34" charset="0"/>
                <a:cs typeface="Arial" panose="020B0604020202020204" pitchFamily="34" charset="0"/>
              </a:rPr>
              <a:t>357/2014/UE si a acestei propuneri de regulament a Comisiei Europene, </a:t>
            </a:r>
            <a:r>
              <a:rPr lang="en-US" b="1" dirty="0" smtClean="0">
                <a:solidFill>
                  <a:schemeClr val="accent2">
                    <a:lumMod val="75000"/>
                  </a:schemeClr>
                </a:solidFill>
                <a:latin typeface="Arial" panose="020B0604020202020204" pitchFamily="34" charset="0"/>
                <a:cs typeface="Arial" panose="020B0604020202020204" pitchFamily="34" charset="0"/>
              </a:rPr>
              <a:t>Irlanda </a:t>
            </a:r>
            <a:r>
              <a:rPr lang="en-US" b="1" dirty="0" smtClean="0">
                <a:solidFill>
                  <a:schemeClr val="tx1"/>
                </a:solidFill>
                <a:latin typeface="Arial" panose="020B0604020202020204" pitchFamily="34" charset="0"/>
                <a:cs typeface="Arial" panose="020B0604020202020204" pitchFamily="34" charset="0"/>
              </a:rPr>
              <a:t>a realizat un ghid de clasificare a deseurilor </a:t>
            </a:r>
            <a:r>
              <a:rPr lang="en-US" b="1" dirty="0" smtClean="0">
                <a:solidFill>
                  <a:schemeClr val="accent2">
                    <a:lumMod val="75000"/>
                  </a:schemeClr>
                </a:solidFill>
                <a:latin typeface="Arial" panose="020B0604020202020204" pitchFamily="34" charset="0"/>
                <a:cs typeface="Arial" panose="020B0604020202020204" pitchFamily="34" charset="0"/>
              </a:rPr>
              <a:t>,,Waste </a:t>
            </a:r>
            <a:r>
              <a:rPr lang="en-US" b="1" dirty="0">
                <a:solidFill>
                  <a:schemeClr val="accent2">
                    <a:lumMod val="75000"/>
                  </a:schemeClr>
                </a:solidFill>
                <a:latin typeface="Arial" panose="020B0604020202020204" pitchFamily="34" charset="0"/>
                <a:cs typeface="Arial" panose="020B0604020202020204" pitchFamily="34" charset="0"/>
              </a:rPr>
              <a:t>Classification List of Waste&amp;Determining if Waste is Hazardous or Non-hazardous Valid from 1st June </a:t>
            </a:r>
            <a:r>
              <a:rPr lang="en-US" b="1" dirty="0" smtClean="0">
                <a:solidFill>
                  <a:schemeClr val="accent2">
                    <a:lumMod val="75000"/>
                  </a:schemeClr>
                </a:solidFill>
                <a:latin typeface="Arial" panose="020B0604020202020204" pitchFamily="34" charset="0"/>
                <a:cs typeface="Arial" panose="020B0604020202020204" pitchFamily="34" charset="0"/>
              </a:rPr>
              <a:t>2015”, care include si draftul propus de CE pentru HP14. </a:t>
            </a:r>
            <a:r>
              <a:rPr lang="en-US" b="1" dirty="0" smtClean="0">
                <a:solidFill>
                  <a:schemeClr val="tx1"/>
                </a:solidFill>
                <a:latin typeface="Arial" panose="020B0604020202020204" pitchFamily="34" charset="0"/>
                <a:cs typeface="Arial" panose="020B0604020202020204" pitchFamily="34" charset="0"/>
              </a:rPr>
              <a:t>Acest ghid va fi actualizat in functie de forma in care va fi adoptat draftul de </a:t>
            </a:r>
            <a:r>
              <a:rPr lang="vi-VN" b="1" dirty="0">
                <a:solidFill>
                  <a:schemeClr val="tx1"/>
                </a:solidFill>
                <a:latin typeface="Arial" panose="020B0604020202020204" pitchFamily="34" charset="0"/>
                <a:cs typeface="Arial" panose="020B0604020202020204" pitchFamily="34" charset="0"/>
              </a:rPr>
              <a:t>modificare a anexei III la Directiva 2008/98/CE a Parlamentului European și a Consiliului în ceea ce privește proprietatea periculoasă HP 14 („Ecotoxice”)</a:t>
            </a:r>
            <a:r>
              <a:rPr lang="en-US" b="1" dirty="0">
                <a:solidFill>
                  <a:schemeClr val="tx1"/>
                </a:solidFill>
                <a:latin typeface="Arial" panose="020B0604020202020204" pitchFamily="34" charset="0"/>
                <a:cs typeface="Arial" panose="020B0604020202020204" pitchFamily="34" charset="0"/>
              </a:rPr>
              <a:t>.</a:t>
            </a:r>
            <a:r>
              <a:rPr lang="vi-VN" b="1" dirty="0">
                <a:solidFill>
                  <a:schemeClr val="tx1"/>
                </a:solidFill>
                <a:latin typeface="Arial" panose="020B0604020202020204" pitchFamily="34" charset="0"/>
                <a:cs typeface="Arial" panose="020B0604020202020204" pitchFamily="34" charset="0"/>
              </a:rPr>
              <a:t> </a:t>
            </a:r>
            <a:endParaRPr lang="en-US" b="1" dirty="0">
              <a:solidFill>
                <a:schemeClr val="tx1"/>
              </a:solidFill>
              <a:latin typeface="Arial" panose="020B0604020202020204" pitchFamily="34" charset="0"/>
              <a:cs typeface="Arial" panose="020B0604020202020204" pitchFamily="34" charset="0"/>
            </a:endParaRPr>
          </a:p>
          <a:p>
            <a:pPr algn="just"/>
            <a:r>
              <a:rPr lang="en-US" b="1" dirty="0" smtClean="0">
                <a:solidFill>
                  <a:schemeClr val="tx1"/>
                </a:solidFill>
                <a:latin typeface="Arial" panose="020B0604020202020204" pitchFamily="34" charset="0"/>
                <a:cs typeface="Arial" panose="020B0604020202020204" pitchFamily="34" charset="0"/>
              </a:rPr>
              <a:t>Aceste clarificari au la baza si studiul Comisiei Europene </a:t>
            </a:r>
            <a:r>
              <a:rPr lang="en-US" b="1" dirty="0" smtClean="0">
                <a:solidFill>
                  <a:schemeClr val="accent2">
                    <a:lumMod val="75000"/>
                  </a:schemeClr>
                </a:solidFill>
                <a:latin typeface="Arial" panose="020B0604020202020204" pitchFamily="34" charset="0"/>
                <a:cs typeface="Arial" panose="020B0604020202020204" pitchFamily="34" charset="0"/>
              </a:rPr>
              <a:t>,,Study </a:t>
            </a:r>
            <a:r>
              <a:rPr lang="en-US" b="1" dirty="0">
                <a:solidFill>
                  <a:schemeClr val="accent2">
                    <a:lumMod val="75000"/>
                  </a:schemeClr>
                </a:solidFill>
                <a:latin typeface="Arial" panose="020B0604020202020204" pitchFamily="34" charset="0"/>
                <a:cs typeface="Arial" panose="020B0604020202020204" pitchFamily="34" charset="0"/>
              </a:rPr>
              <a:t>to develop a guidance document on the definition and classification of hazardous </a:t>
            </a:r>
            <a:r>
              <a:rPr lang="en-US" b="1" dirty="0" smtClean="0">
                <a:solidFill>
                  <a:schemeClr val="accent2">
                    <a:lumMod val="75000"/>
                  </a:schemeClr>
                </a:solidFill>
                <a:latin typeface="Arial" panose="020B0604020202020204" pitchFamily="34" charset="0"/>
                <a:cs typeface="Arial" panose="020B0604020202020204" pitchFamily="34" charset="0"/>
              </a:rPr>
              <a:t>waste Reference</a:t>
            </a:r>
            <a:r>
              <a:rPr lang="en-US" b="1" dirty="0">
                <a:solidFill>
                  <a:schemeClr val="accent2">
                    <a:lumMod val="75000"/>
                  </a:schemeClr>
                </a:solidFill>
                <a:latin typeface="Arial" panose="020B0604020202020204" pitchFamily="34" charset="0"/>
                <a:cs typeface="Arial" panose="020B0604020202020204" pitchFamily="34" charset="0"/>
              </a:rPr>
              <a:t>: 07.0201/2014/SI2.697025/EU/ENV.A.2 </a:t>
            </a:r>
            <a:r>
              <a:rPr lang="en-US" b="1" dirty="0" smtClean="0">
                <a:solidFill>
                  <a:schemeClr val="accent2">
                    <a:lumMod val="75000"/>
                  </a:schemeClr>
                </a:solidFill>
                <a:latin typeface="Arial" panose="020B0604020202020204" pitchFamily="34" charset="0"/>
                <a:cs typeface="Arial" panose="020B0604020202020204" pitchFamily="34" charset="0"/>
              </a:rPr>
              <a:t>− </a:t>
            </a:r>
            <a:r>
              <a:rPr lang="en-US" b="1" dirty="0">
                <a:solidFill>
                  <a:schemeClr val="accent2">
                    <a:lumMod val="75000"/>
                  </a:schemeClr>
                </a:solidFill>
                <a:latin typeface="Arial" panose="020B0604020202020204" pitchFamily="34" charset="0"/>
                <a:cs typeface="Arial" panose="020B0604020202020204" pitchFamily="34" charset="0"/>
              </a:rPr>
              <a:t>FINAL REPORT − </a:t>
            </a:r>
            <a:r>
              <a:rPr lang="en-US" b="1" dirty="0" smtClean="0">
                <a:solidFill>
                  <a:schemeClr val="accent2">
                    <a:lumMod val="75000"/>
                  </a:schemeClr>
                </a:solidFill>
                <a:latin typeface="Arial" panose="020B0604020202020204" pitchFamily="34" charset="0"/>
                <a:cs typeface="Arial" panose="020B0604020202020204" pitchFamily="34" charset="0"/>
              </a:rPr>
              <a:t>4 December 2015”,</a:t>
            </a:r>
            <a:r>
              <a:rPr lang="en-US" b="1" dirty="0" smtClean="0">
                <a:solidFill>
                  <a:schemeClr val="tx1"/>
                </a:solidFill>
                <a:latin typeface="Arial" panose="020B0604020202020204" pitchFamily="34" charset="0"/>
                <a:cs typeface="Arial" panose="020B0604020202020204" pitchFamily="34" charset="0"/>
              </a:rPr>
              <a:t> </a:t>
            </a:r>
            <a:r>
              <a:rPr lang="en-US" b="1" u="sng" dirty="0" smtClean="0">
                <a:solidFill>
                  <a:schemeClr val="tx1"/>
                </a:solidFill>
                <a:latin typeface="Arial" panose="020B0604020202020204" pitchFamily="34" charset="0"/>
                <a:cs typeface="Arial" panose="020B0604020202020204" pitchFamily="34" charset="0"/>
              </a:rPr>
              <a:t>care face trimitere in anumite capitole la ghidul UK </a:t>
            </a:r>
            <a:r>
              <a:rPr lang="en-US" b="1" dirty="0" smtClean="0">
                <a:solidFill>
                  <a:schemeClr val="tx1"/>
                </a:solidFill>
                <a:latin typeface="Arial" panose="020B0604020202020204" pitchFamily="34" charset="0"/>
                <a:cs typeface="Arial" panose="020B0604020202020204" pitchFamily="34" charset="0"/>
              </a:rPr>
              <a:t>,,Guidance </a:t>
            </a:r>
            <a:r>
              <a:rPr lang="en-US" b="1" dirty="0">
                <a:solidFill>
                  <a:schemeClr val="tx1"/>
                </a:solidFill>
                <a:latin typeface="Arial" panose="020B0604020202020204" pitchFamily="34" charset="0"/>
                <a:cs typeface="Arial" panose="020B0604020202020204" pitchFamily="34" charset="0"/>
              </a:rPr>
              <a:t>on the classification and assessment of waste </a:t>
            </a:r>
            <a:r>
              <a:rPr lang="en-US" b="1" dirty="0" smtClean="0">
                <a:solidFill>
                  <a:schemeClr val="tx1"/>
                </a:solidFill>
                <a:latin typeface="Arial" panose="020B0604020202020204" pitchFamily="34" charset="0"/>
                <a:cs typeface="Arial" panose="020B0604020202020204" pitchFamily="34" charset="0"/>
              </a:rPr>
              <a:t>(</a:t>
            </a:r>
            <a:r>
              <a:rPr lang="en-US" b="1" dirty="0">
                <a:solidFill>
                  <a:schemeClr val="tx1"/>
                </a:solidFill>
                <a:latin typeface="Arial" panose="020B0604020202020204" pitchFamily="34" charset="0"/>
                <a:cs typeface="Arial" panose="020B0604020202020204" pitchFamily="34" charset="0"/>
              </a:rPr>
              <a:t>1st edition </a:t>
            </a:r>
            <a:r>
              <a:rPr lang="en-US" b="1" dirty="0" smtClean="0">
                <a:solidFill>
                  <a:schemeClr val="tx1"/>
                </a:solidFill>
                <a:latin typeface="Arial" panose="020B0604020202020204" pitchFamily="34" charset="0"/>
                <a:cs typeface="Arial" panose="020B0604020202020204" pitchFamily="34" charset="0"/>
              </a:rPr>
              <a:t>May 2015</a:t>
            </a:r>
            <a:r>
              <a:rPr lang="en-US" b="1" dirty="0">
                <a:solidFill>
                  <a:schemeClr val="tx1"/>
                </a:solidFill>
                <a:latin typeface="Arial" panose="020B0604020202020204" pitchFamily="34" charset="0"/>
                <a:cs typeface="Arial" panose="020B0604020202020204" pitchFamily="34" charset="0"/>
              </a:rPr>
              <a:t>) </a:t>
            </a:r>
            <a:r>
              <a:rPr lang="en-US" b="1" dirty="0" smtClean="0">
                <a:solidFill>
                  <a:schemeClr val="tx1"/>
                </a:solidFill>
                <a:latin typeface="Arial" panose="020B0604020202020204" pitchFamily="34" charset="0"/>
                <a:cs typeface="Arial" panose="020B0604020202020204" pitchFamily="34" charset="0"/>
              </a:rPr>
              <a:t>Technical </a:t>
            </a:r>
            <a:r>
              <a:rPr lang="en-US" b="1" dirty="0">
                <a:solidFill>
                  <a:schemeClr val="tx1"/>
                </a:solidFill>
                <a:latin typeface="Arial" panose="020B0604020202020204" pitchFamily="34" charset="0"/>
                <a:cs typeface="Arial" panose="020B0604020202020204" pitchFamily="34" charset="0"/>
              </a:rPr>
              <a:t>Guidance </a:t>
            </a:r>
            <a:r>
              <a:rPr lang="en-US" b="1" dirty="0" smtClean="0">
                <a:solidFill>
                  <a:schemeClr val="tx1"/>
                </a:solidFill>
                <a:latin typeface="Arial" panose="020B0604020202020204" pitchFamily="34" charset="0"/>
                <a:cs typeface="Arial" panose="020B0604020202020204" pitchFamily="34" charset="0"/>
              </a:rPr>
              <a:t>WM3”, ghid pe care l-am recomandat.  </a:t>
            </a:r>
          </a:p>
          <a:p>
            <a:pPr algn="just"/>
            <a:endParaRPr lang="en-GB" b="1" dirty="0">
              <a:solidFill>
                <a:schemeClr val="tx1"/>
              </a:solidFill>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1513190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1600" b="1" dirty="0">
                <a:solidFill>
                  <a:srgbClr val="002060"/>
                </a:solidFill>
                <a:latin typeface="Arial" panose="020B0604020202020204" pitchFamily="34" charset="0"/>
                <a:cs typeface="Arial" panose="020B0604020202020204" pitchFamily="34" charset="0"/>
              </a:rPr>
              <a:t>CLARIFICARI PRIVIND CLASIFICAREA SI CODIFICAREA DESEURILOR, CONFORM </a:t>
            </a:r>
            <a:r>
              <a:rPr lang="en-US" sz="1600" b="1" dirty="0" smtClean="0">
                <a:solidFill>
                  <a:srgbClr val="002060"/>
                </a:solidFill>
                <a:latin typeface="Arial" panose="020B0604020202020204" pitchFamily="34" charset="0"/>
                <a:cs typeface="Arial" panose="020B0604020202020204" pitchFamily="34" charset="0"/>
              </a:rPr>
              <a:t>PREVEDERILOR LEGII </a:t>
            </a:r>
            <a:r>
              <a:rPr lang="en-US" sz="1600" b="1" dirty="0">
                <a:solidFill>
                  <a:srgbClr val="002060"/>
                </a:solidFill>
                <a:latin typeface="Arial" panose="020B0604020202020204" pitchFamily="34" charset="0"/>
                <a:cs typeface="Arial" panose="020B0604020202020204" pitchFamily="34" charset="0"/>
              </a:rPr>
              <a:t>211/2011 REPUBLICATA PRIVIND REGIMUL DESEURILOR</a:t>
            </a:r>
            <a:endParaRPr lang="en-US" sz="16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91434" y="1543792"/>
            <a:ext cx="8596668" cy="4952011"/>
          </a:xfrm>
        </p:spPr>
        <p:txBody>
          <a:bodyPr>
            <a:normAutofit fontScale="77500" lnSpcReduction="20000"/>
          </a:bodyPr>
          <a:lstStyle/>
          <a:p>
            <a:r>
              <a:rPr lang="en-US" b="1" dirty="0" smtClean="0">
                <a:solidFill>
                  <a:srgbClr val="0070C0"/>
                </a:solidFill>
                <a:latin typeface="Arial" panose="020B0604020202020204" pitchFamily="34" charset="0"/>
                <a:cs typeface="Arial" panose="020B0604020202020204" pitchFamily="34" charset="0"/>
              </a:rPr>
              <a:t>Ghidul Irlandei enumera 6 etape in procesul de clasificare al deseurilor, astfel:</a:t>
            </a:r>
          </a:p>
          <a:p>
            <a:r>
              <a:rPr lang="en-US" b="1" dirty="0" smtClean="0">
                <a:solidFill>
                  <a:srgbClr val="7030A0"/>
                </a:solidFill>
                <a:latin typeface="Arial" panose="020B0604020202020204" pitchFamily="34" charset="0"/>
                <a:cs typeface="Arial" panose="020B0604020202020204" pitchFamily="34" charset="0"/>
              </a:rPr>
              <a:t>ETAPA 1- </a:t>
            </a:r>
            <a:r>
              <a:rPr lang="en-US" b="1" dirty="0" smtClean="0">
                <a:solidFill>
                  <a:schemeClr val="tx1"/>
                </a:solidFill>
                <a:latin typeface="Arial" panose="020B0604020202020204" pitchFamily="34" charset="0"/>
                <a:cs typeface="Arial" panose="020B0604020202020204" pitchFamily="34" charset="0"/>
              </a:rPr>
              <a:t>Determinarea compozitiei deseului</a:t>
            </a:r>
          </a:p>
          <a:p>
            <a:r>
              <a:rPr lang="en-US" b="1" dirty="0" smtClean="0">
                <a:solidFill>
                  <a:srgbClr val="7030A0"/>
                </a:solidFill>
                <a:latin typeface="Arial" panose="020B0604020202020204" pitchFamily="34" charset="0"/>
                <a:cs typeface="Arial" panose="020B0604020202020204" pitchFamily="34" charset="0"/>
              </a:rPr>
              <a:t>ETAPA 2- </a:t>
            </a:r>
            <a:r>
              <a:rPr lang="en-US" b="1" dirty="0" smtClean="0">
                <a:solidFill>
                  <a:schemeClr val="tx1"/>
                </a:solidFill>
                <a:latin typeface="Arial" panose="020B0604020202020204" pitchFamily="34" charset="0"/>
                <a:cs typeface="Arial" panose="020B0604020202020204" pitchFamily="34" charset="0"/>
              </a:rPr>
              <a:t>Identificarea proprietatilor periculoase si atribuirea </a:t>
            </a:r>
            <a:r>
              <a:rPr lang="vi-VN" b="1" dirty="0" smtClean="0">
                <a:solidFill>
                  <a:schemeClr val="tx1"/>
                </a:solidFill>
                <a:latin typeface="Arial" panose="020B0604020202020204" pitchFamily="34" charset="0"/>
                <a:cs typeface="Arial" panose="020B0604020202020204" pitchFamily="34" charset="0"/>
              </a:rPr>
              <a:t>clas</a:t>
            </a:r>
            <a:r>
              <a:rPr lang="en-US" b="1" dirty="0" err="1" smtClean="0">
                <a:solidFill>
                  <a:schemeClr val="tx1"/>
                </a:solidFill>
                <a:latin typeface="Arial" panose="020B0604020202020204" pitchFamily="34" charset="0"/>
                <a:cs typeface="Arial" panose="020B0604020202020204" pitchFamily="34" charset="0"/>
              </a:rPr>
              <a:t>ei</a:t>
            </a:r>
            <a:r>
              <a:rPr lang="vi-VN" b="1" dirty="0" smtClean="0">
                <a:solidFill>
                  <a:schemeClr val="tx1"/>
                </a:solidFill>
                <a:latin typeface="Arial" panose="020B0604020202020204" pitchFamily="34" charset="0"/>
                <a:cs typeface="Arial" panose="020B0604020202020204" pitchFamily="34" charset="0"/>
              </a:rPr>
              <a:t> </a:t>
            </a:r>
            <a:r>
              <a:rPr lang="vi-VN" b="1" dirty="0">
                <a:solidFill>
                  <a:schemeClr val="tx1"/>
                </a:solidFill>
                <a:latin typeface="Arial" panose="020B0604020202020204" pitchFamily="34" charset="0"/>
                <a:cs typeface="Arial" panose="020B0604020202020204" pitchFamily="34" charset="0"/>
              </a:rPr>
              <a:t>de </a:t>
            </a:r>
            <a:r>
              <a:rPr lang="vi-VN" b="1" dirty="0" smtClean="0">
                <a:solidFill>
                  <a:schemeClr val="tx1"/>
                </a:solidFill>
                <a:latin typeface="Arial" panose="020B0604020202020204" pitchFamily="34" charset="0"/>
                <a:cs typeface="Arial" panose="020B0604020202020204" pitchFamily="34" charset="0"/>
              </a:rPr>
              <a:t>pericol</a:t>
            </a:r>
            <a:r>
              <a:rPr lang="en-US" b="1" dirty="0" smtClean="0">
                <a:solidFill>
                  <a:schemeClr val="tx1"/>
                </a:solidFill>
                <a:latin typeface="Arial" panose="020B0604020202020204" pitchFamily="34" charset="0"/>
                <a:cs typeface="Arial" panose="020B0604020202020204" pitchFamily="34" charset="0"/>
              </a:rPr>
              <a:t>, categorie </a:t>
            </a:r>
            <a:r>
              <a:rPr lang="en-US" b="1" dirty="0">
                <a:solidFill>
                  <a:schemeClr val="tx1"/>
                </a:solidFill>
                <a:latin typeface="Arial" panose="020B0604020202020204" pitchFamily="34" charset="0"/>
                <a:cs typeface="Arial" panose="020B0604020202020204" pitchFamily="34" charset="0"/>
              </a:rPr>
              <a:t>de </a:t>
            </a:r>
            <a:r>
              <a:rPr lang="en-US" b="1" dirty="0" smtClean="0">
                <a:solidFill>
                  <a:schemeClr val="tx1"/>
                </a:solidFill>
                <a:latin typeface="Arial" panose="020B0604020202020204" pitchFamily="34" charset="0"/>
                <a:cs typeface="Arial" panose="020B0604020202020204" pitchFamily="34" charset="0"/>
              </a:rPr>
              <a:t>pericol si a </a:t>
            </a:r>
            <a:r>
              <a:rPr lang="vi-VN" b="1" dirty="0" smtClean="0">
                <a:solidFill>
                  <a:schemeClr val="tx1"/>
                </a:solidFill>
                <a:latin typeface="Arial" panose="020B0604020202020204" pitchFamily="34" charset="0"/>
                <a:cs typeface="Arial" panose="020B0604020202020204" pitchFamily="34" charset="0"/>
              </a:rPr>
              <a:t>fraz</a:t>
            </a:r>
            <a:r>
              <a:rPr lang="en-US" b="1" dirty="0" smtClean="0">
                <a:solidFill>
                  <a:schemeClr val="tx1"/>
                </a:solidFill>
                <a:latin typeface="Arial" panose="020B0604020202020204" pitchFamily="34" charset="0"/>
                <a:cs typeface="Arial" panose="020B0604020202020204" pitchFamily="34" charset="0"/>
              </a:rPr>
              <a:t>ei</a:t>
            </a:r>
            <a:r>
              <a:rPr lang="vi-VN" b="1" dirty="0" smtClean="0">
                <a:solidFill>
                  <a:schemeClr val="tx1"/>
                </a:solidFill>
                <a:latin typeface="Arial" panose="020B0604020202020204" pitchFamily="34" charset="0"/>
                <a:cs typeface="Arial" panose="020B0604020202020204" pitchFamily="34" charset="0"/>
              </a:rPr>
              <a:t> </a:t>
            </a:r>
            <a:r>
              <a:rPr lang="vi-VN" b="1" dirty="0">
                <a:solidFill>
                  <a:schemeClr val="tx1"/>
                </a:solidFill>
                <a:latin typeface="Arial" panose="020B0604020202020204" pitchFamily="34" charset="0"/>
                <a:cs typeface="Arial" panose="020B0604020202020204" pitchFamily="34" charset="0"/>
              </a:rPr>
              <a:t>de </a:t>
            </a:r>
            <a:r>
              <a:rPr lang="vi-VN" b="1" dirty="0" smtClean="0">
                <a:solidFill>
                  <a:schemeClr val="tx1"/>
                </a:solidFill>
                <a:latin typeface="Arial" panose="020B0604020202020204" pitchFamily="34" charset="0"/>
                <a:cs typeface="Arial" panose="020B0604020202020204" pitchFamily="34" charset="0"/>
              </a:rPr>
              <a:t>pericol</a:t>
            </a:r>
            <a:endParaRPr lang="en-US" b="1" dirty="0" smtClean="0">
              <a:solidFill>
                <a:schemeClr val="tx1"/>
              </a:solidFill>
              <a:latin typeface="Arial" panose="020B0604020202020204" pitchFamily="34" charset="0"/>
              <a:cs typeface="Arial" panose="020B0604020202020204" pitchFamily="34" charset="0"/>
            </a:endParaRPr>
          </a:p>
          <a:p>
            <a:r>
              <a:rPr lang="en-US" b="1" dirty="0">
                <a:solidFill>
                  <a:srgbClr val="7030A0"/>
                </a:solidFill>
                <a:latin typeface="Arial" panose="020B0604020202020204" pitchFamily="34" charset="0"/>
                <a:cs typeface="Arial" panose="020B0604020202020204" pitchFamily="34" charset="0"/>
              </a:rPr>
              <a:t>ETAPA </a:t>
            </a:r>
            <a:r>
              <a:rPr lang="en-US" b="1" dirty="0" smtClean="0">
                <a:solidFill>
                  <a:srgbClr val="7030A0"/>
                </a:solidFill>
                <a:latin typeface="Arial" panose="020B0604020202020204" pitchFamily="34" charset="0"/>
                <a:cs typeface="Arial" panose="020B0604020202020204" pitchFamily="34" charset="0"/>
              </a:rPr>
              <a:t>3- </a:t>
            </a:r>
            <a:r>
              <a:rPr lang="en-US" b="1" dirty="0">
                <a:solidFill>
                  <a:schemeClr val="tx1"/>
                </a:solidFill>
                <a:latin typeface="Arial" panose="020B0604020202020204" pitchFamily="34" charset="0"/>
                <a:cs typeface="Arial" panose="020B0604020202020204" pitchFamily="34" charset="0"/>
              </a:rPr>
              <a:t>D</a:t>
            </a:r>
            <a:r>
              <a:rPr lang="vi-VN" b="1" dirty="0" smtClean="0">
                <a:solidFill>
                  <a:schemeClr val="tx1"/>
                </a:solidFill>
                <a:latin typeface="Arial" panose="020B0604020202020204" pitchFamily="34" charset="0"/>
                <a:cs typeface="Arial" panose="020B0604020202020204" pitchFamily="34" charset="0"/>
              </a:rPr>
              <a:t>eșeurile </a:t>
            </a:r>
            <a:r>
              <a:rPr lang="en-US" b="1" dirty="0" smtClean="0">
                <a:solidFill>
                  <a:schemeClr val="tx1"/>
                </a:solidFill>
                <a:latin typeface="Arial" panose="020B0604020202020204" pitchFamily="34" charset="0"/>
                <a:cs typeface="Arial" panose="020B0604020202020204" pitchFamily="34" charset="0"/>
              </a:rPr>
              <a:t>pe care le clasificam prezinta proprietatile periculoase </a:t>
            </a:r>
            <a:r>
              <a:rPr lang="vi-VN" b="1" dirty="0" smtClean="0">
                <a:solidFill>
                  <a:schemeClr val="tx1"/>
                </a:solidFill>
                <a:latin typeface="Arial" panose="020B0604020202020204" pitchFamily="34" charset="0"/>
                <a:cs typeface="Arial" panose="020B0604020202020204" pitchFamily="34" charset="0"/>
              </a:rPr>
              <a:t>HP1-HP13 și/sau </a:t>
            </a:r>
            <a:r>
              <a:rPr lang="vi-VN" b="1" dirty="0">
                <a:solidFill>
                  <a:schemeClr val="tx1"/>
                </a:solidFill>
                <a:latin typeface="Arial" panose="020B0604020202020204" pitchFamily="34" charset="0"/>
                <a:cs typeface="Arial" panose="020B0604020202020204" pitchFamily="34" charset="0"/>
              </a:rPr>
              <a:t>HP15</a:t>
            </a:r>
            <a:r>
              <a:rPr lang="vi-VN" b="1" dirty="0" smtClean="0">
                <a:solidFill>
                  <a:schemeClr val="tx1"/>
                </a:solidFill>
                <a:latin typeface="Arial" panose="020B0604020202020204" pitchFamily="34" charset="0"/>
                <a:cs typeface="Arial" panose="020B0604020202020204" pitchFamily="34" charset="0"/>
              </a:rPr>
              <a:t>?</a:t>
            </a:r>
            <a:endParaRPr lang="en-US" b="1" dirty="0" smtClean="0">
              <a:solidFill>
                <a:schemeClr val="tx1"/>
              </a:solidFill>
              <a:latin typeface="Arial" panose="020B0604020202020204" pitchFamily="34" charset="0"/>
              <a:cs typeface="Arial" panose="020B0604020202020204" pitchFamily="34" charset="0"/>
            </a:endParaRPr>
          </a:p>
          <a:p>
            <a:pPr lvl="2" algn="just">
              <a:spcBef>
                <a:spcPts val="0"/>
              </a:spcBef>
            </a:pPr>
            <a:r>
              <a:rPr lang="en-US" sz="1800" b="1" dirty="0">
                <a:solidFill>
                  <a:schemeClr val="tx1"/>
                </a:solidFill>
                <a:latin typeface="Arial" panose="020B0604020202020204" pitchFamily="34" charset="0"/>
                <a:cs typeface="Arial" panose="020B0604020202020204" pitchFamily="34" charset="0"/>
              </a:rPr>
              <a:t>ETAPA </a:t>
            </a:r>
            <a:r>
              <a:rPr lang="en-US" sz="1800" b="1" dirty="0" smtClean="0">
                <a:solidFill>
                  <a:schemeClr val="tx1"/>
                </a:solidFill>
                <a:latin typeface="Arial" panose="020B0604020202020204" pitchFamily="34" charset="0"/>
                <a:cs typeface="Arial" panose="020B0604020202020204" pitchFamily="34" charset="0"/>
              </a:rPr>
              <a:t>3.1 - </a:t>
            </a:r>
            <a:r>
              <a:rPr lang="vi-VN" sz="1800" b="1" dirty="0">
                <a:solidFill>
                  <a:schemeClr val="tx1"/>
                </a:solidFill>
                <a:latin typeface="Arial" panose="020B0604020202020204" pitchFamily="34" charset="0"/>
                <a:cs typeface="Arial" panose="020B0604020202020204" pitchFamily="34" charset="0"/>
              </a:rPr>
              <a:t>Evaluarea proprietăților periculoase cu limite de </a:t>
            </a:r>
            <a:r>
              <a:rPr lang="vi-VN" sz="1800" b="1" dirty="0" smtClean="0">
                <a:solidFill>
                  <a:schemeClr val="tx1"/>
                </a:solidFill>
                <a:latin typeface="Arial" panose="020B0604020202020204" pitchFamily="34" charset="0"/>
                <a:cs typeface="Arial" panose="020B0604020202020204" pitchFamily="34" charset="0"/>
              </a:rPr>
              <a:t>concentra</a:t>
            </a:r>
            <a:r>
              <a:rPr lang="en-US" sz="1800" b="1" dirty="0" smtClean="0">
                <a:solidFill>
                  <a:schemeClr val="tx1"/>
                </a:solidFill>
                <a:latin typeface="Arial" panose="020B0604020202020204" pitchFamily="34" charset="0"/>
                <a:cs typeface="Arial" panose="020B0604020202020204" pitchFamily="34" charset="0"/>
              </a:rPr>
              <a:t>tie</a:t>
            </a:r>
          </a:p>
          <a:p>
            <a:pPr marL="914400" lvl="2" indent="0" algn="just">
              <a:spcBef>
                <a:spcPts val="0"/>
              </a:spcBef>
              <a:buNone/>
            </a:pPr>
            <a:r>
              <a:rPr lang="vi-VN" sz="1800" b="1" dirty="0">
                <a:solidFill>
                  <a:schemeClr val="tx1"/>
                </a:solidFill>
                <a:latin typeface="Arial" panose="020B0604020202020204" pitchFamily="34" charset="0"/>
                <a:cs typeface="Arial" panose="020B0604020202020204" pitchFamily="34" charset="0"/>
              </a:rPr>
              <a:t>Limitele de concentrație au fost atribuite pentru proprietățile periculoase HP4, HP5, HP6, HP7, HP8, HP10, HP11 și HP13. Deșeurile sunt periculoase dacă limitele de concentrație sunt egale sau depășite. Toate celelalte intrări în LoW armonizate sunt considerate nepericuloase.</a:t>
            </a:r>
            <a:endParaRPr lang="en-US" sz="1800" b="1" dirty="0" smtClean="0">
              <a:solidFill>
                <a:schemeClr val="tx1"/>
              </a:solidFill>
              <a:latin typeface="Arial" panose="020B0604020202020204" pitchFamily="34" charset="0"/>
              <a:cs typeface="Arial" panose="020B0604020202020204" pitchFamily="34" charset="0"/>
            </a:endParaRPr>
          </a:p>
          <a:p>
            <a:pPr lvl="2" algn="just">
              <a:spcBef>
                <a:spcPts val="0"/>
              </a:spcBef>
            </a:pPr>
            <a:r>
              <a:rPr lang="en-US" sz="1800" b="1" dirty="0">
                <a:solidFill>
                  <a:schemeClr val="tx1"/>
                </a:solidFill>
                <a:latin typeface="Arial" panose="020B0604020202020204" pitchFamily="34" charset="0"/>
                <a:cs typeface="Arial" panose="020B0604020202020204" pitchFamily="34" charset="0"/>
              </a:rPr>
              <a:t>ETAPA </a:t>
            </a:r>
            <a:r>
              <a:rPr lang="en-US" sz="1800" b="1" dirty="0" smtClean="0">
                <a:solidFill>
                  <a:schemeClr val="tx1"/>
                </a:solidFill>
                <a:latin typeface="Arial" panose="020B0604020202020204" pitchFamily="34" charset="0"/>
                <a:cs typeface="Arial" panose="020B0604020202020204" pitchFamily="34" charset="0"/>
              </a:rPr>
              <a:t>3.2 </a:t>
            </a:r>
            <a:r>
              <a:rPr lang="en-US" sz="1800" b="1" dirty="0">
                <a:solidFill>
                  <a:schemeClr val="tx1"/>
                </a:solidFill>
                <a:latin typeface="Arial" panose="020B0604020202020204" pitchFamily="34" charset="0"/>
                <a:cs typeface="Arial" panose="020B0604020202020204" pitchFamily="34" charset="0"/>
              </a:rPr>
              <a:t>- </a:t>
            </a:r>
            <a:r>
              <a:rPr lang="vi-VN" sz="1800" b="1" dirty="0">
                <a:solidFill>
                  <a:schemeClr val="tx1"/>
                </a:solidFill>
                <a:latin typeface="Arial" panose="020B0604020202020204" pitchFamily="34" charset="0"/>
                <a:cs typeface="Arial" panose="020B0604020202020204" pitchFamily="34" charset="0"/>
              </a:rPr>
              <a:t>Evaluarea proprietăților periculoase </a:t>
            </a:r>
            <a:r>
              <a:rPr lang="en-US" sz="1800" b="1" dirty="0" smtClean="0">
                <a:solidFill>
                  <a:schemeClr val="tx1"/>
                </a:solidFill>
                <a:latin typeface="Arial" panose="020B0604020202020204" pitchFamily="34" charset="0"/>
                <a:cs typeface="Arial" panose="020B0604020202020204" pitchFamily="34" charset="0"/>
              </a:rPr>
              <a:t>fara</a:t>
            </a:r>
            <a:r>
              <a:rPr lang="vi-VN" sz="1800" b="1" dirty="0" smtClean="0">
                <a:solidFill>
                  <a:schemeClr val="tx1"/>
                </a:solidFill>
                <a:latin typeface="Arial" panose="020B0604020202020204" pitchFamily="34" charset="0"/>
                <a:cs typeface="Arial" panose="020B0604020202020204" pitchFamily="34" charset="0"/>
              </a:rPr>
              <a:t> </a:t>
            </a:r>
            <a:r>
              <a:rPr lang="vi-VN" sz="1800" b="1" dirty="0">
                <a:solidFill>
                  <a:schemeClr val="tx1"/>
                </a:solidFill>
                <a:latin typeface="Arial" panose="020B0604020202020204" pitchFamily="34" charset="0"/>
                <a:cs typeface="Arial" panose="020B0604020202020204" pitchFamily="34" charset="0"/>
              </a:rPr>
              <a:t>limite de concentra</a:t>
            </a:r>
            <a:r>
              <a:rPr lang="en-US" sz="1800" b="1" dirty="0" smtClean="0">
                <a:solidFill>
                  <a:schemeClr val="tx1"/>
                </a:solidFill>
                <a:latin typeface="Arial" panose="020B0604020202020204" pitchFamily="34" charset="0"/>
                <a:cs typeface="Arial" panose="020B0604020202020204" pitchFamily="34" charset="0"/>
              </a:rPr>
              <a:t>tie</a:t>
            </a:r>
          </a:p>
          <a:p>
            <a:pPr marL="914400" lvl="2" indent="0" algn="just">
              <a:spcBef>
                <a:spcPts val="0"/>
              </a:spcBef>
              <a:buNone/>
            </a:pPr>
            <a:r>
              <a:rPr lang="vi-VN" sz="1800" b="1" dirty="0">
                <a:solidFill>
                  <a:schemeClr val="tx1"/>
                </a:solidFill>
                <a:latin typeface="Arial" panose="020B0604020202020204" pitchFamily="34" charset="0"/>
                <a:cs typeface="Arial" panose="020B0604020202020204" pitchFamily="34" charset="0"/>
              </a:rPr>
              <a:t>Limitele de concentrație nu au fost atribuite pentru proprietățile periculoase, HP1, HP2, HP3, HP9, HP12 și HP15. Dacă deșeurile dvs. au o substanță cu oricare dintre aceste proprietăți periculoase, deșeurile sunt clasificate ca periculoase, cu excepția cazului în care se efectuează testarea proprietății și se demonstrează că deșeurile sunt nepericuloase. Dovezile în această privință ar trebui incluse în raportul de clasificare. Fără astfel de teste, deșeurile rămân periculoase7.</a:t>
            </a:r>
            <a:endParaRPr lang="en-US" sz="1800" b="1" dirty="0">
              <a:solidFill>
                <a:schemeClr val="tx1"/>
              </a:solidFill>
              <a:latin typeface="Arial" panose="020B0604020202020204" pitchFamily="34" charset="0"/>
              <a:cs typeface="Arial" panose="020B0604020202020204" pitchFamily="34" charset="0"/>
            </a:endParaRPr>
          </a:p>
          <a:p>
            <a:r>
              <a:rPr lang="en-US" b="1" dirty="0">
                <a:solidFill>
                  <a:srgbClr val="7030A0"/>
                </a:solidFill>
                <a:latin typeface="Arial" panose="020B0604020202020204" pitchFamily="34" charset="0"/>
                <a:cs typeface="Arial" panose="020B0604020202020204" pitchFamily="34" charset="0"/>
              </a:rPr>
              <a:t>ETAPA </a:t>
            </a:r>
            <a:r>
              <a:rPr lang="en-US" b="1" dirty="0" smtClean="0">
                <a:solidFill>
                  <a:srgbClr val="7030A0"/>
                </a:solidFill>
                <a:latin typeface="Arial" panose="020B0604020202020204" pitchFamily="34" charset="0"/>
                <a:cs typeface="Arial" panose="020B0604020202020204" pitchFamily="34" charset="0"/>
              </a:rPr>
              <a:t>4- </a:t>
            </a:r>
            <a:r>
              <a:rPr lang="en-US" b="1" dirty="0">
                <a:solidFill>
                  <a:schemeClr val="tx1"/>
                </a:solidFill>
                <a:latin typeface="Arial" panose="020B0604020202020204" pitchFamily="34" charset="0"/>
                <a:cs typeface="Arial" panose="020B0604020202020204" pitchFamily="34" charset="0"/>
              </a:rPr>
              <a:t>D</a:t>
            </a:r>
            <a:r>
              <a:rPr lang="vi-VN" b="1" dirty="0">
                <a:solidFill>
                  <a:schemeClr val="tx1"/>
                </a:solidFill>
                <a:latin typeface="Arial" panose="020B0604020202020204" pitchFamily="34" charset="0"/>
                <a:cs typeface="Arial" panose="020B0604020202020204" pitchFamily="34" charset="0"/>
              </a:rPr>
              <a:t>eșeurile </a:t>
            </a:r>
            <a:r>
              <a:rPr lang="en-US" b="1" dirty="0">
                <a:solidFill>
                  <a:schemeClr val="tx1"/>
                </a:solidFill>
                <a:latin typeface="Arial" panose="020B0604020202020204" pitchFamily="34" charset="0"/>
                <a:cs typeface="Arial" panose="020B0604020202020204" pitchFamily="34" charset="0"/>
              </a:rPr>
              <a:t>pe care le clasificam prezinta </a:t>
            </a:r>
            <a:r>
              <a:rPr lang="vi-VN" b="1" dirty="0" smtClean="0">
                <a:solidFill>
                  <a:schemeClr val="tx1"/>
                </a:solidFill>
                <a:latin typeface="Arial" panose="020B0604020202020204" pitchFamily="34" charset="0"/>
                <a:cs typeface="Arial" panose="020B0604020202020204" pitchFamily="34" charset="0"/>
              </a:rPr>
              <a:t>HP1</a:t>
            </a:r>
            <a:r>
              <a:rPr lang="en-US" b="1" dirty="0" smtClean="0">
                <a:solidFill>
                  <a:schemeClr val="tx1"/>
                </a:solidFill>
                <a:latin typeface="Arial" panose="020B0604020202020204" pitchFamily="34" charset="0"/>
                <a:cs typeface="Arial" panose="020B0604020202020204" pitchFamily="34" charset="0"/>
              </a:rPr>
              <a:t>4 </a:t>
            </a:r>
            <a:r>
              <a:rPr lang="vi-VN" b="1" dirty="0" smtClean="0">
                <a:solidFill>
                  <a:schemeClr val="tx1"/>
                </a:solidFill>
                <a:latin typeface="Arial" panose="020B0604020202020204" pitchFamily="34" charset="0"/>
                <a:cs typeface="Arial" panose="020B0604020202020204" pitchFamily="34" charset="0"/>
              </a:rPr>
              <a:t>?</a:t>
            </a:r>
            <a:endParaRPr lang="en-US" b="1" dirty="0">
              <a:solidFill>
                <a:schemeClr val="tx1"/>
              </a:solidFill>
              <a:latin typeface="Arial" panose="020B0604020202020204" pitchFamily="34" charset="0"/>
              <a:cs typeface="Arial" panose="020B0604020202020204" pitchFamily="34" charset="0"/>
            </a:endParaRPr>
          </a:p>
          <a:p>
            <a:pPr lvl="2">
              <a:spcBef>
                <a:spcPts val="0"/>
              </a:spcBef>
            </a:pPr>
            <a:r>
              <a:rPr lang="en-US" sz="1800" b="1" dirty="0">
                <a:solidFill>
                  <a:schemeClr val="tx1"/>
                </a:solidFill>
                <a:latin typeface="Arial" panose="020B0604020202020204" pitchFamily="34" charset="0"/>
                <a:cs typeface="Arial" panose="020B0604020202020204" pitchFamily="34" charset="0"/>
              </a:rPr>
              <a:t>ETAPA </a:t>
            </a:r>
            <a:r>
              <a:rPr lang="en-US" sz="1800" b="1" dirty="0" smtClean="0">
                <a:solidFill>
                  <a:schemeClr val="tx1"/>
                </a:solidFill>
                <a:latin typeface="Arial" panose="020B0604020202020204" pitchFamily="34" charset="0"/>
                <a:cs typeface="Arial" panose="020B0604020202020204" pitchFamily="34" charset="0"/>
              </a:rPr>
              <a:t>4.1 </a:t>
            </a:r>
            <a:r>
              <a:rPr lang="en-US" sz="1800" b="1" dirty="0">
                <a:solidFill>
                  <a:schemeClr val="tx1"/>
                </a:solidFill>
                <a:latin typeface="Arial" panose="020B0604020202020204" pitchFamily="34" charset="0"/>
                <a:cs typeface="Arial" panose="020B0604020202020204" pitchFamily="34" charset="0"/>
              </a:rPr>
              <a:t>- </a:t>
            </a:r>
            <a:r>
              <a:rPr lang="vi-VN" sz="1800" b="1" dirty="0">
                <a:solidFill>
                  <a:schemeClr val="tx1"/>
                </a:solidFill>
                <a:latin typeface="Arial" panose="020B0604020202020204" pitchFamily="34" charset="0"/>
                <a:cs typeface="Arial" panose="020B0604020202020204" pitchFamily="34" charset="0"/>
              </a:rPr>
              <a:t>Evaluarea </a:t>
            </a:r>
            <a:r>
              <a:rPr lang="vi-VN" sz="1800" b="1" dirty="0" smtClean="0">
                <a:solidFill>
                  <a:schemeClr val="tx1"/>
                </a:solidFill>
                <a:latin typeface="Arial" panose="020B0604020202020204" pitchFamily="34" charset="0"/>
                <a:cs typeface="Arial" panose="020B0604020202020204" pitchFamily="34" charset="0"/>
              </a:rPr>
              <a:t>proprietăți</a:t>
            </a:r>
            <a:r>
              <a:rPr lang="en-US" sz="1800" b="1" dirty="0" err="1" smtClean="0">
                <a:solidFill>
                  <a:schemeClr val="tx1"/>
                </a:solidFill>
                <a:latin typeface="Arial" panose="020B0604020202020204" pitchFamily="34" charset="0"/>
                <a:cs typeface="Arial" panose="020B0604020202020204" pitchFamily="34" charset="0"/>
              </a:rPr>
              <a:t>i</a:t>
            </a:r>
            <a:r>
              <a:rPr lang="vi-VN" sz="1800" b="1" dirty="0" smtClean="0">
                <a:solidFill>
                  <a:schemeClr val="tx1"/>
                </a:solidFill>
                <a:latin typeface="Arial" panose="020B0604020202020204" pitchFamily="34" charset="0"/>
                <a:cs typeface="Arial" panose="020B0604020202020204" pitchFamily="34" charset="0"/>
              </a:rPr>
              <a:t> </a:t>
            </a:r>
            <a:r>
              <a:rPr lang="vi-VN" sz="1800" b="1" dirty="0">
                <a:solidFill>
                  <a:schemeClr val="tx1"/>
                </a:solidFill>
                <a:latin typeface="Arial" panose="020B0604020202020204" pitchFamily="34" charset="0"/>
                <a:cs typeface="Arial" panose="020B0604020202020204" pitchFamily="34" charset="0"/>
              </a:rPr>
              <a:t>periculoase HP1</a:t>
            </a:r>
            <a:r>
              <a:rPr lang="en-US" sz="1800" b="1" dirty="0">
                <a:solidFill>
                  <a:schemeClr val="tx1"/>
                </a:solidFill>
                <a:latin typeface="Arial" panose="020B0604020202020204" pitchFamily="34" charset="0"/>
                <a:cs typeface="Arial" panose="020B0604020202020204" pitchFamily="34" charset="0"/>
              </a:rPr>
              <a:t>4 </a:t>
            </a:r>
            <a:r>
              <a:rPr lang="vi-VN" sz="1800" b="1" dirty="0" smtClean="0">
                <a:solidFill>
                  <a:schemeClr val="tx1"/>
                </a:solidFill>
                <a:latin typeface="Arial" panose="020B0604020202020204" pitchFamily="34" charset="0"/>
                <a:cs typeface="Arial" panose="020B0604020202020204" pitchFamily="34" charset="0"/>
              </a:rPr>
              <a:t>cu </a:t>
            </a:r>
            <a:r>
              <a:rPr lang="vi-VN" sz="1800" b="1" dirty="0">
                <a:solidFill>
                  <a:schemeClr val="tx1"/>
                </a:solidFill>
                <a:latin typeface="Arial" panose="020B0604020202020204" pitchFamily="34" charset="0"/>
                <a:cs typeface="Arial" panose="020B0604020202020204" pitchFamily="34" charset="0"/>
              </a:rPr>
              <a:t>limite de concentra</a:t>
            </a:r>
            <a:r>
              <a:rPr lang="en-US" sz="1800" b="1" dirty="0">
                <a:solidFill>
                  <a:schemeClr val="tx1"/>
                </a:solidFill>
                <a:latin typeface="Arial" panose="020B0604020202020204" pitchFamily="34" charset="0"/>
                <a:cs typeface="Arial" panose="020B0604020202020204" pitchFamily="34" charset="0"/>
              </a:rPr>
              <a:t>tie</a:t>
            </a:r>
          </a:p>
          <a:p>
            <a:pPr lvl="2">
              <a:spcBef>
                <a:spcPts val="0"/>
              </a:spcBef>
            </a:pPr>
            <a:r>
              <a:rPr lang="en-US" sz="1800" b="1" dirty="0">
                <a:solidFill>
                  <a:schemeClr val="tx1"/>
                </a:solidFill>
                <a:latin typeface="Arial" panose="020B0604020202020204" pitchFamily="34" charset="0"/>
                <a:cs typeface="Arial" panose="020B0604020202020204" pitchFamily="34" charset="0"/>
              </a:rPr>
              <a:t>ETAPA 3.2 - </a:t>
            </a:r>
            <a:r>
              <a:rPr lang="vi-VN" sz="1800" b="1" dirty="0">
                <a:solidFill>
                  <a:schemeClr val="tx1"/>
                </a:solidFill>
                <a:latin typeface="Arial" panose="020B0604020202020204" pitchFamily="34" charset="0"/>
                <a:cs typeface="Arial" panose="020B0604020202020204" pitchFamily="34" charset="0"/>
              </a:rPr>
              <a:t>Evaluarea </a:t>
            </a:r>
            <a:r>
              <a:rPr lang="vi-VN" sz="1800" b="1" dirty="0" smtClean="0">
                <a:solidFill>
                  <a:schemeClr val="tx1"/>
                </a:solidFill>
                <a:latin typeface="Arial" panose="020B0604020202020204" pitchFamily="34" charset="0"/>
                <a:cs typeface="Arial" panose="020B0604020202020204" pitchFamily="34" charset="0"/>
              </a:rPr>
              <a:t>proprietăți</a:t>
            </a:r>
            <a:r>
              <a:rPr lang="en-US" sz="1800" b="1" dirty="0" smtClean="0">
                <a:solidFill>
                  <a:schemeClr val="tx1"/>
                </a:solidFill>
                <a:latin typeface="Arial" panose="020B0604020202020204" pitchFamily="34" charset="0"/>
                <a:cs typeface="Arial" panose="020B0604020202020204" pitchFamily="34" charset="0"/>
              </a:rPr>
              <a:t>i</a:t>
            </a:r>
            <a:r>
              <a:rPr lang="vi-VN" sz="1800" b="1" dirty="0" smtClean="0">
                <a:solidFill>
                  <a:schemeClr val="tx1"/>
                </a:solidFill>
                <a:latin typeface="Arial" panose="020B0604020202020204" pitchFamily="34" charset="0"/>
                <a:cs typeface="Arial" panose="020B0604020202020204" pitchFamily="34" charset="0"/>
              </a:rPr>
              <a:t> periculoase</a:t>
            </a:r>
            <a:r>
              <a:rPr lang="en-US" sz="1800" b="1" dirty="0" smtClean="0">
                <a:solidFill>
                  <a:schemeClr val="tx1"/>
                </a:solidFill>
                <a:latin typeface="Arial" panose="020B0604020202020204" pitchFamily="34" charset="0"/>
                <a:cs typeface="Arial" panose="020B0604020202020204" pitchFamily="34" charset="0"/>
              </a:rPr>
              <a:t> </a:t>
            </a:r>
            <a:r>
              <a:rPr lang="vi-VN" sz="1800" b="1" dirty="0">
                <a:solidFill>
                  <a:schemeClr val="tx1"/>
                </a:solidFill>
                <a:latin typeface="Arial" panose="020B0604020202020204" pitchFamily="34" charset="0"/>
                <a:cs typeface="Arial" panose="020B0604020202020204" pitchFamily="34" charset="0"/>
              </a:rPr>
              <a:t>HP1</a:t>
            </a:r>
            <a:r>
              <a:rPr lang="en-US" sz="1800" b="1" dirty="0">
                <a:solidFill>
                  <a:schemeClr val="tx1"/>
                </a:solidFill>
                <a:latin typeface="Arial" panose="020B0604020202020204" pitchFamily="34" charset="0"/>
                <a:cs typeface="Arial" panose="020B0604020202020204" pitchFamily="34" charset="0"/>
              </a:rPr>
              <a:t>4</a:t>
            </a:r>
            <a:r>
              <a:rPr lang="vi-VN" sz="1800" b="1" dirty="0" smtClean="0">
                <a:solidFill>
                  <a:schemeClr val="tx1"/>
                </a:solidFill>
                <a:latin typeface="Arial" panose="020B0604020202020204" pitchFamily="34" charset="0"/>
                <a:cs typeface="Arial" panose="020B0604020202020204" pitchFamily="34" charset="0"/>
              </a:rPr>
              <a:t> </a:t>
            </a:r>
            <a:r>
              <a:rPr lang="en-US" sz="1800" b="1" dirty="0">
                <a:solidFill>
                  <a:schemeClr val="tx1"/>
                </a:solidFill>
                <a:latin typeface="Arial" panose="020B0604020202020204" pitchFamily="34" charset="0"/>
                <a:cs typeface="Arial" panose="020B0604020202020204" pitchFamily="34" charset="0"/>
              </a:rPr>
              <a:t>fara</a:t>
            </a:r>
            <a:r>
              <a:rPr lang="vi-VN" sz="1800" b="1" dirty="0">
                <a:solidFill>
                  <a:schemeClr val="tx1"/>
                </a:solidFill>
                <a:latin typeface="Arial" panose="020B0604020202020204" pitchFamily="34" charset="0"/>
                <a:cs typeface="Arial" panose="020B0604020202020204" pitchFamily="34" charset="0"/>
              </a:rPr>
              <a:t> limite de concentra</a:t>
            </a:r>
            <a:r>
              <a:rPr lang="en-US" sz="1800" b="1" dirty="0">
                <a:solidFill>
                  <a:schemeClr val="tx1"/>
                </a:solidFill>
                <a:latin typeface="Arial" panose="020B0604020202020204" pitchFamily="34" charset="0"/>
                <a:cs typeface="Arial" panose="020B0604020202020204" pitchFamily="34" charset="0"/>
              </a:rPr>
              <a:t>tie</a:t>
            </a:r>
          </a:p>
          <a:p>
            <a:r>
              <a:rPr lang="en-US" b="1" dirty="0">
                <a:solidFill>
                  <a:srgbClr val="7030A0"/>
                </a:solidFill>
                <a:latin typeface="Arial" panose="020B0604020202020204" pitchFamily="34" charset="0"/>
                <a:cs typeface="Arial" panose="020B0604020202020204" pitchFamily="34" charset="0"/>
              </a:rPr>
              <a:t>ETAPA 5- </a:t>
            </a:r>
            <a:r>
              <a:rPr lang="en-US" b="1" dirty="0">
                <a:solidFill>
                  <a:schemeClr val="tx1"/>
                </a:solidFill>
                <a:latin typeface="Arial" panose="020B0604020202020204" pitchFamily="34" charset="0"/>
                <a:cs typeface="Arial" panose="020B0604020202020204" pitchFamily="34" charset="0"/>
              </a:rPr>
              <a:t>Evaluarea poluanților organici </a:t>
            </a:r>
            <a:r>
              <a:rPr lang="en-US" b="1" dirty="0" smtClean="0">
                <a:solidFill>
                  <a:schemeClr val="tx1"/>
                </a:solidFill>
                <a:latin typeface="Arial" panose="020B0604020202020204" pitchFamily="34" charset="0"/>
                <a:cs typeface="Arial" panose="020B0604020202020204" pitchFamily="34" charset="0"/>
              </a:rPr>
              <a:t>persistenți</a:t>
            </a:r>
          </a:p>
          <a:p>
            <a:r>
              <a:rPr lang="en-US" b="1" dirty="0">
                <a:solidFill>
                  <a:srgbClr val="7030A0"/>
                </a:solidFill>
                <a:latin typeface="Arial" panose="020B0604020202020204" pitchFamily="34" charset="0"/>
                <a:cs typeface="Arial" panose="020B0604020202020204" pitchFamily="34" charset="0"/>
              </a:rPr>
              <a:t>ETAPA </a:t>
            </a:r>
            <a:r>
              <a:rPr lang="en-US" b="1" dirty="0" smtClean="0">
                <a:solidFill>
                  <a:srgbClr val="7030A0"/>
                </a:solidFill>
                <a:latin typeface="Arial" panose="020B0604020202020204" pitchFamily="34" charset="0"/>
                <a:cs typeface="Arial" panose="020B0604020202020204" pitchFamily="34" charset="0"/>
              </a:rPr>
              <a:t>6- </a:t>
            </a:r>
            <a:r>
              <a:rPr lang="en-US" b="1" dirty="0">
                <a:solidFill>
                  <a:schemeClr val="tx1"/>
                </a:solidFill>
                <a:latin typeface="Arial" panose="020B0604020202020204" pitchFamily="34" charset="0"/>
                <a:cs typeface="Arial" panose="020B0604020202020204" pitchFamily="34" charset="0"/>
              </a:rPr>
              <a:t>L</a:t>
            </a:r>
            <a:r>
              <a:rPr lang="en-US" b="1" dirty="0" smtClean="0">
                <a:solidFill>
                  <a:schemeClr val="tx1"/>
                </a:solidFill>
                <a:latin typeface="Arial" panose="020B0604020202020204" pitchFamily="34" charset="0"/>
                <a:cs typeface="Arial" panose="020B0604020202020204" pitchFamily="34" charset="0"/>
              </a:rPr>
              <a:t>ista deșeurilor menționate la articolul 7 din DIRECTIVA </a:t>
            </a:r>
            <a:r>
              <a:rPr lang="en-US" b="1" dirty="0">
                <a:solidFill>
                  <a:schemeClr val="tx1"/>
                </a:solidFill>
                <a:latin typeface="Arial" panose="020B0604020202020204" pitchFamily="34" charset="0"/>
                <a:cs typeface="Arial" panose="020B0604020202020204" pitchFamily="34" charset="0"/>
              </a:rPr>
              <a:t>2008/98/CE </a:t>
            </a:r>
            <a:endParaRPr lang="en-US" b="1" dirty="0" smtClean="0">
              <a:solidFill>
                <a:schemeClr val="tx1"/>
              </a:solidFill>
              <a:latin typeface="Arial" panose="020B0604020202020204" pitchFamily="34" charset="0"/>
              <a:cs typeface="Arial" panose="020B0604020202020204" pitchFamily="34" charset="0"/>
            </a:endParaRPr>
          </a:p>
          <a:p>
            <a:endParaRPr lang="en-US" dirty="0">
              <a:solidFill>
                <a:schemeClr val="tx1"/>
              </a:solidFill>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2893089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1600" b="1" dirty="0">
                <a:solidFill>
                  <a:srgbClr val="002060"/>
                </a:solidFill>
                <a:latin typeface="Arial" panose="020B0604020202020204" pitchFamily="34" charset="0"/>
                <a:cs typeface="Arial" panose="020B0604020202020204" pitchFamily="34" charset="0"/>
              </a:rPr>
              <a:t>CLARIFICARI PRIVIND CLASIFICAREA SI CODIFICAREA DESEURILOR, CONFORM </a:t>
            </a:r>
            <a:r>
              <a:rPr lang="en-US" sz="1600" b="1" dirty="0" smtClean="0">
                <a:solidFill>
                  <a:srgbClr val="002060"/>
                </a:solidFill>
                <a:latin typeface="Arial" panose="020B0604020202020204" pitchFamily="34" charset="0"/>
                <a:cs typeface="Arial" panose="020B0604020202020204" pitchFamily="34" charset="0"/>
              </a:rPr>
              <a:t>PREVEDERILOR LEGII </a:t>
            </a:r>
            <a:r>
              <a:rPr lang="en-US" sz="1600" b="1" dirty="0">
                <a:solidFill>
                  <a:srgbClr val="002060"/>
                </a:solidFill>
                <a:latin typeface="Arial" panose="020B0604020202020204" pitchFamily="34" charset="0"/>
                <a:cs typeface="Arial" panose="020B0604020202020204" pitchFamily="34" charset="0"/>
              </a:rPr>
              <a:t>211/2011 REPUBLICATA PRIVIND REGIMUL DESEURILOR</a:t>
            </a:r>
            <a:endParaRPr lang="en-US" sz="16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91434" y="1543792"/>
            <a:ext cx="8596668" cy="4952011"/>
          </a:xfrm>
        </p:spPr>
        <p:txBody>
          <a:bodyPr>
            <a:normAutofit/>
          </a:bodyPr>
          <a:lstStyle/>
          <a:p>
            <a:r>
              <a:rPr lang="vi-VN" b="1" dirty="0">
                <a:solidFill>
                  <a:srgbClr val="0070C0"/>
                </a:solidFill>
              </a:rPr>
              <a:t>Clasificare </a:t>
            </a:r>
            <a:r>
              <a:rPr lang="vi-VN" b="1" dirty="0" smtClean="0">
                <a:solidFill>
                  <a:srgbClr val="0070C0"/>
                </a:solidFill>
              </a:rPr>
              <a:t>armonizată</a:t>
            </a:r>
            <a:r>
              <a:rPr lang="en-US" b="1" dirty="0" smtClean="0">
                <a:solidFill>
                  <a:srgbClr val="0070C0"/>
                </a:solidFill>
              </a:rPr>
              <a:t> (harmonised classification)</a:t>
            </a:r>
            <a:endParaRPr lang="vi-VN" b="1" dirty="0">
              <a:solidFill>
                <a:srgbClr val="0070C0"/>
              </a:solidFill>
            </a:endParaRPr>
          </a:p>
          <a:p>
            <a:pPr algn="just">
              <a:spcBef>
                <a:spcPts val="0"/>
              </a:spcBef>
            </a:pPr>
            <a:r>
              <a:rPr lang="vi-VN" dirty="0">
                <a:solidFill>
                  <a:schemeClr val="tx1"/>
                </a:solidFill>
              </a:rPr>
              <a:t>Pentru anumite substanțe, decizia privind clasificarea </a:t>
            </a:r>
            <a:r>
              <a:rPr lang="en-US" dirty="0" smtClean="0">
                <a:solidFill>
                  <a:schemeClr val="tx1"/>
                </a:solidFill>
              </a:rPr>
              <a:t>unei </a:t>
            </a:r>
            <a:r>
              <a:rPr lang="vi-VN" dirty="0" smtClean="0">
                <a:solidFill>
                  <a:schemeClr val="tx1"/>
                </a:solidFill>
              </a:rPr>
              <a:t>substanțe</a:t>
            </a:r>
            <a:r>
              <a:rPr lang="en-US" dirty="0" smtClean="0">
                <a:solidFill>
                  <a:schemeClr val="tx1"/>
                </a:solidFill>
              </a:rPr>
              <a:t> </a:t>
            </a:r>
            <a:r>
              <a:rPr lang="vi-VN" dirty="0" smtClean="0">
                <a:solidFill>
                  <a:schemeClr val="tx1"/>
                </a:solidFill>
              </a:rPr>
              <a:t>chimice </a:t>
            </a:r>
            <a:r>
              <a:rPr lang="en-US" dirty="0" smtClean="0">
                <a:solidFill>
                  <a:schemeClr val="tx1"/>
                </a:solidFill>
              </a:rPr>
              <a:t>periculoase </a:t>
            </a:r>
            <a:r>
              <a:rPr lang="vi-VN" dirty="0" smtClean="0">
                <a:solidFill>
                  <a:schemeClr val="tx1"/>
                </a:solidFill>
              </a:rPr>
              <a:t>este </a:t>
            </a:r>
            <a:r>
              <a:rPr lang="vi-VN" dirty="0">
                <a:solidFill>
                  <a:schemeClr val="tx1"/>
                </a:solidFill>
              </a:rPr>
              <a:t>luată oficial la nivelul UE. Această clasificare se găsește în </a:t>
            </a:r>
            <a:r>
              <a:rPr lang="en-US" b="1" dirty="0" smtClean="0">
                <a:solidFill>
                  <a:schemeClr val="tx1"/>
                </a:solidFill>
              </a:rPr>
              <a:t>T</a:t>
            </a:r>
            <a:r>
              <a:rPr lang="vi-VN" b="1" dirty="0" smtClean="0">
                <a:solidFill>
                  <a:schemeClr val="tx1"/>
                </a:solidFill>
              </a:rPr>
              <a:t>abelul </a:t>
            </a:r>
            <a:r>
              <a:rPr lang="vi-VN" b="1" dirty="0">
                <a:solidFill>
                  <a:schemeClr val="tx1"/>
                </a:solidFill>
              </a:rPr>
              <a:t>3.1 din partea 3 din </a:t>
            </a:r>
            <a:r>
              <a:rPr lang="en-US" b="1" dirty="0" smtClean="0">
                <a:solidFill>
                  <a:schemeClr val="tx1"/>
                </a:solidFill>
              </a:rPr>
              <a:t>A</a:t>
            </a:r>
            <a:r>
              <a:rPr lang="vi-VN" b="1" dirty="0" smtClean="0">
                <a:solidFill>
                  <a:schemeClr val="tx1"/>
                </a:solidFill>
              </a:rPr>
              <a:t>nexa </a:t>
            </a:r>
            <a:r>
              <a:rPr lang="vi-VN" b="1" dirty="0">
                <a:solidFill>
                  <a:schemeClr val="tx1"/>
                </a:solidFill>
              </a:rPr>
              <a:t>VI la Regulamentul </a:t>
            </a:r>
            <a:r>
              <a:rPr lang="vi-VN" b="1" dirty="0" smtClean="0">
                <a:solidFill>
                  <a:schemeClr val="tx1"/>
                </a:solidFill>
              </a:rPr>
              <a:t>CLP</a:t>
            </a:r>
            <a:r>
              <a:rPr lang="en-US" b="1" dirty="0" smtClean="0">
                <a:solidFill>
                  <a:schemeClr val="tx1"/>
                </a:solidFill>
              </a:rPr>
              <a:t> (1272/2008)</a:t>
            </a:r>
            <a:r>
              <a:rPr lang="vi-VN" b="1" dirty="0" smtClean="0">
                <a:solidFill>
                  <a:schemeClr val="tx1"/>
                </a:solidFill>
              </a:rPr>
              <a:t>. </a:t>
            </a:r>
            <a:endParaRPr lang="en-US" b="1" dirty="0" smtClean="0">
              <a:solidFill>
                <a:schemeClr val="tx1"/>
              </a:solidFill>
            </a:endParaRPr>
          </a:p>
          <a:p>
            <a:pPr algn="just">
              <a:spcBef>
                <a:spcPts val="0"/>
              </a:spcBef>
            </a:pPr>
            <a:r>
              <a:rPr lang="en-US" dirty="0">
                <a:solidFill>
                  <a:schemeClr val="tx1"/>
                </a:solidFill>
              </a:rPr>
              <a:t>C</a:t>
            </a:r>
            <a:r>
              <a:rPr lang="vi-VN" dirty="0" smtClean="0">
                <a:solidFill>
                  <a:schemeClr val="tx1"/>
                </a:solidFill>
              </a:rPr>
              <a:t>lasificare </a:t>
            </a:r>
            <a:r>
              <a:rPr lang="vi-VN" dirty="0">
                <a:solidFill>
                  <a:schemeClr val="tx1"/>
                </a:solidFill>
              </a:rPr>
              <a:t>armonizată oferă informații privind clasificarea și etichetarea chimică a unei </a:t>
            </a:r>
            <a:r>
              <a:rPr lang="vi-VN" dirty="0" smtClean="0">
                <a:solidFill>
                  <a:schemeClr val="tx1"/>
                </a:solidFill>
              </a:rPr>
              <a:t>substanțe</a:t>
            </a:r>
            <a:r>
              <a:rPr lang="en-US" dirty="0">
                <a:solidFill>
                  <a:schemeClr val="tx1"/>
                </a:solidFill>
              </a:rPr>
              <a:t>.</a:t>
            </a:r>
            <a:endParaRPr lang="en-US" dirty="0" smtClean="0">
              <a:solidFill>
                <a:schemeClr val="tx1"/>
              </a:solidFill>
            </a:endParaRPr>
          </a:p>
          <a:p>
            <a:pPr algn="just">
              <a:spcBef>
                <a:spcPts val="0"/>
              </a:spcBef>
            </a:pPr>
            <a:r>
              <a:rPr lang="vi-VN" dirty="0" smtClean="0">
                <a:solidFill>
                  <a:schemeClr val="tx1"/>
                </a:solidFill>
              </a:rPr>
              <a:t>Este </a:t>
            </a:r>
            <a:r>
              <a:rPr lang="vi-VN" dirty="0">
                <a:solidFill>
                  <a:schemeClr val="tx1"/>
                </a:solidFill>
              </a:rPr>
              <a:t>obligatorie aplicarea acestei clasificări armonizate</a:t>
            </a:r>
            <a:r>
              <a:rPr lang="vi-VN" dirty="0" smtClean="0">
                <a:solidFill>
                  <a:schemeClr val="tx1"/>
                </a:solidFill>
              </a:rPr>
              <a:t>.</a:t>
            </a:r>
            <a:endParaRPr lang="en-US" dirty="0" smtClean="0">
              <a:solidFill>
                <a:schemeClr val="tx1"/>
              </a:solidFill>
            </a:endParaRPr>
          </a:p>
          <a:p>
            <a:pPr marL="0" indent="0" algn="just">
              <a:spcBef>
                <a:spcPts val="0"/>
              </a:spcBef>
              <a:buNone/>
            </a:pPr>
            <a:r>
              <a:rPr lang="en-US" dirty="0" smtClean="0"/>
              <a:t> </a:t>
            </a:r>
            <a:endParaRPr lang="en-US" dirty="0" smtClean="0">
              <a:solidFill>
                <a:schemeClr val="tx1"/>
              </a:solidFill>
            </a:endParaRPr>
          </a:p>
          <a:p>
            <a:r>
              <a:rPr lang="vi-VN" b="1" dirty="0" smtClean="0">
                <a:solidFill>
                  <a:srgbClr val="0070C0"/>
                </a:solidFill>
              </a:rPr>
              <a:t>Autoclasificare </a:t>
            </a:r>
            <a:r>
              <a:rPr lang="en-US" b="1" dirty="0" smtClean="0">
                <a:solidFill>
                  <a:srgbClr val="0070C0"/>
                </a:solidFill>
              </a:rPr>
              <a:t>(Self-classification)</a:t>
            </a:r>
          </a:p>
          <a:p>
            <a:pPr algn="just"/>
            <a:r>
              <a:rPr lang="vi-VN" dirty="0" smtClean="0">
                <a:solidFill>
                  <a:schemeClr val="tx1"/>
                </a:solidFill>
              </a:rPr>
              <a:t>În </a:t>
            </a:r>
            <a:r>
              <a:rPr lang="vi-VN" dirty="0">
                <a:solidFill>
                  <a:schemeClr val="tx1"/>
                </a:solidFill>
              </a:rPr>
              <a:t>absența unei clasificări armonizate, producătorii, importatorii și utilizatorii din aval trebuie </a:t>
            </a:r>
            <a:r>
              <a:rPr lang="vi-VN" dirty="0" smtClean="0">
                <a:solidFill>
                  <a:schemeClr val="tx1"/>
                </a:solidFill>
              </a:rPr>
              <a:t>să</a:t>
            </a:r>
            <a:r>
              <a:rPr lang="en-US" dirty="0" smtClean="0">
                <a:solidFill>
                  <a:schemeClr val="tx1"/>
                </a:solidFill>
              </a:rPr>
              <a:t>-si</a:t>
            </a:r>
            <a:r>
              <a:rPr lang="vi-VN" dirty="0" smtClean="0">
                <a:solidFill>
                  <a:schemeClr val="tx1"/>
                </a:solidFill>
              </a:rPr>
              <a:t> </a:t>
            </a:r>
            <a:r>
              <a:rPr lang="vi-VN" dirty="0">
                <a:solidFill>
                  <a:schemeClr val="tx1"/>
                </a:solidFill>
              </a:rPr>
              <a:t>autoclasifice substanțele chimice în conformitate cu </a:t>
            </a:r>
            <a:r>
              <a:rPr lang="vi-VN" dirty="0" smtClean="0">
                <a:solidFill>
                  <a:schemeClr val="tx1"/>
                </a:solidFill>
              </a:rPr>
              <a:t>Regulamentul </a:t>
            </a:r>
            <a:r>
              <a:rPr lang="vi-VN" dirty="0">
                <a:solidFill>
                  <a:schemeClr val="tx1"/>
                </a:solidFill>
              </a:rPr>
              <a:t>CLP</a:t>
            </a:r>
            <a:r>
              <a:rPr lang="vi-VN" dirty="0" smtClean="0">
                <a:solidFill>
                  <a:schemeClr val="tx1"/>
                </a:solidFill>
              </a:rPr>
              <a:t>.</a:t>
            </a:r>
            <a:endParaRPr lang="en-US" dirty="0" smtClean="0">
              <a:solidFill>
                <a:schemeClr val="tx1"/>
              </a:solidFill>
            </a:endParaRPr>
          </a:p>
          <a:p>
            <a:pPr algn="just"/>
            <a:endParaRPr lang="en-US" dirty="0">
              <a:solidFill>
                <a:schemeClr val="tx1"/>
              </a:solidFill>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600054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1600" b="1" dirty="0">
                <a:solidFill>
                  <a:srgbClr val="002060"/>
                </a:solidFill>
                <a:latin typeface="Arial" panose="020B0604020202020204" pitchFamily="34" charset="0"/>
                <a:cs typeface="Arial" panose="020B0604020202020204" pitchFamily="34" charset="0"/>
              </a:rPr>
              <a:t>CLARIFICARI PRIVIND CLASIFICAREA SI CODIFICAREA DESEURILOR, CONFORM </a:t>
            </a:r>
            <a:r>
              <a:rPr lang="en-US" sz="1600" b="1" dirty="0" smtClean="0">
                <a:solidFill>
                  <a:srgbClr val="002060"/>
                </a:solidFill>
                <a:latin typeface="Arial" panose="020B0604020202020204" pitchFamily="34" charset="0"/>
                <a:cs typeface="Arial" panose="020B0604020202020204" pitchFamily="34" charset="0"/>
              </a:rPr>
              <a:t>PREVEDERILOR LEGII </a:t>
            </a:r>
            <a:r>
              <a:rPr lang="en-US" sz="1600" b="1" dirty="0">
                <a:solidFill>
                  <a:srgbClr val="002060"/>
                </a:solidFill>
                <a:latin typeface="Arial" panose="020B0604020202020204" pitchFamily="34" charset="0"/>
                <a:cs typeface="Arial" panose="020B0604020202020204" pitchFamily="34" charset="0"/>
              </a:rPr>
              <a:t>211/2011 REPUBLICATA PRIVIND REGIMUL DESEURILOR</a:t>
            </a:r>
            <a:endParaRPr lang="en-US" sz="16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91434" y="1543792"/>
            <a:ext cx="8596668" cy="4952011"/>
          </a:xfrm>
        </p:spPr>
        <p:txBody>
          <a:bodyPr>
            <a:normAutofit fontScale="85000" lnSpcReduction="10000"/>
          </a:bodyPr>
          <a:lstStyle/>
          <a:p>
            <a:pPr algn="just"/>
            <a:r>
              <a:rPr lang="vi-VN" b="1" dirty="0" smtClean="0">
                <a:solidFill>
                  <a:srgbClr val="0070C0"/>
                </a:solidFill>
              </a:rPr>
              <a:t>„</a:t>
            </a:r>
            <a:r>
              <a:rPr lang="vi-VN" b="1" dirty="0">
                <a:solidFill>
                  <a:srgbClr val="0070C0"/>
                </a:solidFill>
              </a:rPr>
              <a:t>substanță periculoasă” </a:t>
            </a:r>
            <a:r>
              <a:rPr lang="vi-VN" dirty="0">
                <a:solidFill>
                  <a:schemeClr val="tx1"/>
                </a:solidFill>
              </a:rPr>
              <a:t>înseamnă o substanță clasificată ca periculoasă ca urmare a faptului că îndeplinește criteriile </a:t>
            </a:r>
            <a:r>
              <a:rPr lang="en-US" dirty="0" smtClean="0">
                <a:solidFill>
                  <a:schemeClr val="tx1"/>
                </a:solidFill>
              </a:rPr>
              <a:t>(</a:t>
            </a:r>
            <a:r>
              <a:rPr lang="vi-VN" dirty="0">
                <a:solidFill>
                  <a:schemeClr val="tx1"/>
                </a:solidFill>
              </a:rPr>
              <a:t>referitoare la pericolele fizice, pericolele pentru sănătate sau pericolele pentru </a:t>
            </a:r>
            <a:r>
              <a:rPr lang="vi-VN" dirty="0" smtClean="0">
                <a:solidFill>
                  <a:schemeClr val="tx1"/>
                </a:solidFill>
              </a:rPr>
              <a:t>mediu</a:t>
            </a:r>
            <a:r>
              <a:rPr lang="en-US" dirty="0" smtClean="0">
                <a:solidFill>
                  <a:schemeClr val="tx1"/>
                </a:solidFill>
              </a:rPr>
              <a:t>) </a:t>
            </a:r>
            <a:r>
              <a:rPr lang="vi-VN" dirty="0" smtClean="0">
                <a:solidFill>
                  <a:schemeClr val="tx1"/>
                </a:solidFill>
              </a:rPr>
              <a:t>prevăzute </a:t>
            </a:r>
            <a:r>
              <a:rPr lang="vi-VN" dirty="0">
                <a:solidFill>
                  <a:schemeClr val="tx1"/>
                </a:solidFill>
              </a:rPr>
              <a:t>în </a:t>
            </a:r>
            <a:r>
              <a:rPr lang="vi-VN" b="1" dirty="0">
                <a:solidFill>
                  <a:schemeClr val="tx1"/>
                </a:solidFill>
              </a:rPr>
              <a:t>părțile 2-5 din anexa I la Regulamentul (CE) nr. 1272/2008; </a:t>
            </a:r>
            <a:endParaRPr lang="en-US" b="1" dirty="0" smtClean="0">
              <a:solidFill>
                <a:schemeClr val="tx1"/>
              </a:solidFill>
            </a:endParaRPr>
          </a:p>
          <a:p>
            <a:pPr algn="just"/>
            <a:endParaRPr lang="en-US" b="1" dirty="0" smtClean="0">
              <a:solidFill>
                <a:schemeClr val="tx1"/>
              </a:solidFill>
            </a:endParaRPr>
          </a:p>
          <a:p>
            <a:pPr algn="just">
              <a:lnSpc>
                <a:spcPct val="120000"/>
              </a:lnSpc>
              <a:spcBef>
                <a:spcPts val="0"/>
              </a:spcBef>
            </a:pPr>
            <a:r>
              <a:rPr lang="vi-VN" b="1" dirty="0" smtClean="0">
                <a:solidFill>
                  <a:srgbClr val="0070C0"/>
                </a:solidFill>
              </a:rPr>
              <a:t>„frază </a:t>
            </a:r>
            <a:r>
              <a:rPr lang="vi-VN" b="1" dirty="0">
                <a:solidFill>
                  <a:srgbClr val="0070C0"/>
                </a:solidFill>
              </a:rPr>
              <a:t>de pericol</a:t>
            </a:r>
            <a:r>
              <a:rPr lang="vi-VN" b="1" dirty="0" smtClean="0">
                <a:solidFill>
                  <a:srgbClr val="0070C0"/>
                </a:solidFill>
              </a:rPr>
              <a:t>”</a:t>
            </a:r>
            <a:r>
              <a:rPr lang="en-US" b="1" dirty="0" smtClean="0">
                <a:solidFill>
                  <a:srgbClr val="0070C0"/>
                </a:solidFill>
              </a:rPr>
              <a:t> </a:t>
            </a:r>
            <a:r>
              <a:rPr lang="en-US" b="1" dirty="0" smtClean="0">
                <a:solidFill>
                  <a:schemeClr val="tx1"/>
                </a:solidFill>
              </a:rPr>
              <a:t>(</a:t>
            </a:r>
            <a:r>
              <a:rPr lang="en-US" b="1" dirty="0">
                <a:solidFill>
                  <a:schemeClr val="tx1"/>
                </a:solidFill>
              </a:rPr>
              <a:t>Hazard statement </a:t>
            </a:r>
            <a:r>
              <a:rPr lang="en-US" b="1" dirty="0" smtClean="0">
                <a:solidFill>
                  <a:schemeClr val="tx1"/>
                </a:solidFill>
              </a:rPr>
              <a:t>code) </a:t>
            </a:r>
            <a:r>
              <a:rPr lang="vi-VN" b="1" dirty="0" smtClean="0">
                <a:solidFill>
                  <a:schemeClr val="tx1"/>
                </a:solidFill>
              </a:rPr>
              <a:t> </a:t>
            </a:r>
            <a:r>
              <a:rPr lang="vi-VN" dirty="0">
                <a:solidFill>
                  <a:schemeClr val="tx1"/>
                </a:solidFill>
              </a:rPr>
              <a:t>înseamnă o frază alocată unei clase și categorii de pericol care descrie natura pericolelor prezentate de o substanță sau de un amestec periculos inclusiv, când este cazul, gradul de </a:t>
            </a:r>
            <a:r>
              <a:rPr lang="vi-VN" dirty="0" smtClean="0">
                <a:solidFill>
                  <a:schemeClr val="tx1"/>
                </a:solidFill>
              </a:rPr>
              <a:t>periculozitate;</a:t>
            </a:r>
            <a:endParaRPr lang="en-US" dirty="0" smtClean="0">
              <a:solidFill>
                <a:schemeClr val="tx1"/>
              </a:solidFill>
            </a:endParaRPr>
          </a:p>
          <a:p>
            <a:pPr algn="just">
              <a:lnSpc>
                <a:spcPct val="120000"/>
              </a:lnSpc>
              <a:spcBef>
                <a:spcPts val="0"/>
              </a:spcBef>
            </a:pPr>
            <a:r>
              <a:rPr lang="pt-BR" dirty="0" smtClean="0">
                <a:solidFill>
                  <a:schemeClr val="tx1"/>
                </a:solidFill>
              </a:rPr>
              <a:t>De </a:t>
            </a:r>
            <a:r>
              <a:rPr lang="pt-BR" dirty="0">
                <a:solidFill>
                  <a:schemeClr val="tx1"/>
                </a:solidFill>
              </a:rPr>
              <a:t>exemplu, </a:t>
            </a:r>
            <a:r>
              <a:rPr lang="pt-BR" dirty="0" smtClean="0">
                <a:solidFill>
                  <a:schemeClr val="tx1"/>
                </a:solidFill>
              </a:rPr>
              <a:t>unui deseu, care contine o substanța care are </a:t>
            </a:r>
            <a:r>
              <a:rPr lang="pt-BR" dirty="0" smtClean="0">
                <a:solidFill>
                  <a:srgbClr val="0070C0"/>
                </a:solidFill>
              </a:rPr>
              <a:t>proprietatea periculoasa </a:t>
            </a:r>
            <a:r>
              <a:rPr lang="vi-VN" b="1" dirty="0" smtClean="0">
                <a:solidFill>
                  <a:srgbClr val="0070C0"/>
                </a:solidFill>
              </a:rPr>
              <a:t>HP </a:t>
            </a:r>
            <a:r>
              <a:rPr lang="vi-VN" b="1" dirty="0">
                <a:solidFill>
                  <a:srgbClr val="0070C0"/>
                </a:solidFill>
              </a:rPr>
              <a:t>7«Cancerigene»:</a:t>
            </a:r>
            <a:r>
              <a:rPr lang="vi-VN" dirty="0">
                <a:solidFill>
                  <a:srgbClr val="0070C0"/>
                </a:solidFill>
              </a:rPr>
              <a:t>deșeuri care cauzează cancer sau care măresc incidența cancerului. </a:t>
            </a:r>
            <a:endParaRPr lang="en-US" dirty="0" smtClean="0">
              <a:solidFill>
                <a:srgbClr val="0070C0"/>
              </a:solidFill>
            </a:endParaRPr>
          </a:p>
          <a:p>
            <a:pPr algn="just">
              <a:lnSpc>
                <a:spcPct val="120000"/>
              </a:lnSpc>
              <a:spcBef>
                <a:spcPts val="0"/>
              </a:spcBef>
            </a:pPr>
            <a:r>
              <a:rPr lang="en-US" dirty="0" smtClean="0">
                <a:solidFill>
                  <a:schemeClr val="tx1"/>
                </a:solidFill>
              </a:rPr>
              <a:t>Unei </a:t>
            </a:r>
            <a:r>
              <a:rPr lang="pt-BR" dirty="0" smtClean="0">
                <a:solidFill>
                  <a:schemeClr val="tx1"/>
                </a:solidFill>
              </a:rPr>
              <a:t>carcinogene i-ar </a:t>
            </a:r>
            <a:r>
              <a:rPr lang="pt-BR" dirty="0">
                <a:solidFill>
                  <a:schemeClr val="tx1"/>
                </a:solidFill>
              </a:rPr>
              <a:t>putea fi </a:t>
            </a:r>
            <a:r>
              <a:rPr lang="pt-BR" dirty="0" smtClean="0">
                <a:solidFill>
                  <a:schemeClr val="tx1"/>
                </a:solidFill>
              </a:rPr>
              <a:t>atribuite </a:t>
            </a:r>
            <a:r>
              <a:rPr lang="pt-BR" b="1" dirty="0" smtClean="0">
                <a:solidFill>
                  <a:schemeClr val="tx1"/>
                </a:solidFill>
              </a:rPr>
              <a:t>frazele de pericol </a:t>
            </a:r>
            <a:r>
              <a:rPr lang="pt-BR" b="1" dirty="0">
                <a:solidFill>
                  <a:schemeClr val="tx1"/>
                </a:solidFill>
              </a:rPr>
              <a:t>"</a:t>
            </a:r>
            <a:r>
              <a:rPr lang="pt-BR" b="1" dirty="0" smtClean="0">
                <a:solidFill>
                  <a:schemeClr val="tx1"/>
                </a:solidFill>
              </a:rPr>
              <a:t>H350“ </a:t>
            </a:r>
            <a:r>
              <a:rPr lang="pt-BR" dirty="0" smtClean="0">
                <a:solidFill>
                  <a:schemeClr val="tx1"/>
                </a:solidFill>
              </a:rPr>
              <a:t>in cazul  </a:t>
            </a:r>
            <a:r>
              <a:rPr lang="en-US" dirty="0" smtClean="0">
                <a:solidFill>
                  <a:schemeClr val="tx1"/>
                </a:solidFill>
              </a:rPr>
              <a:t>limitei </a:t>
            </a:r>
            <a:r>
              <a:rPr lang="en-US" dirty="0">
                <a:solidFill>
                  <a:schemeClr val="tx1"/>
                </a:solidFill>
              </a:rPr>
              <a:t>de concentrație </a:t>
            </a:r>
            <a:r>
              <a:rPr lang="en-US" dirty="0" smtClean="0">
                <a:solidFill>
                  <a:schemeClr val="tx1"/>
                </a:solidFill>
              </a:rPr>
              <a:t>0,1% </a:t>
            </a:r>
            <a:r>
              <a:rPr lang="pt-BR" dirty="0" smtClean="0">
                <a:solidFill>
                  <a:schemeClr val="tx1"/>
                </a:solidFill>
              </a:rPr>
              <a:t>sau </a:t>
            </a:r>
            <a:r>
              <a:rPr lang="pt-BR" b="1" dirty="0">
                <a:solidFill>
                  <a:schemeClr val="tx1"/>
                </a:solidFill>
              </a:rPr>
              <a:t>"</a:t>
            </a:r>
            <a:r>
              <a:rPr lang="pt-BR" b="1" dirty="0" smtClean="0">
                <a:solidFill>
                  <a:schemeClr val="tx1"/>
                </a:solidFill>
              </a:rPr>
              <a:t>H351“ </a:t>
            </a:r>
            <a:r>
              <a:rPr lang="pt-BR" dirty="0" smtClean="0">
                <a:solidFill>
                  <a:schemeClr val="tx1"/>
                </a:solidFill>
              </a:rPr>
              <a:t>in </a:t>
            </a:r>
            <a:r>
              <a:rPr lang="pt-BR" dirty="0">
                <a:solidFill>
                  <a:schemeClr val="tx1"/>
                </a:solidFill>
              </a:rPr>
              <a:t>cazul  </a:t>
            </a:r>
            <a:r>
              <a:rPr lang="en-US" dirty="0">
                <a:solidFill>
                  <a:schemeClr val="tx1"/>
                </a:solidFill>
              </a:rPr>
              <a:t>limitei de </a:t>
            </a:r>
            <a:r>
              <a:rPr lang="en-US" dirty="0" smtClean="0">
                <a:solidFill>
                  <a:schemeClr val="tx1"/>
                </a:solidFill>
              </a:rPr>
              <a:t>concentrație 1,0 %</a:t>
            </a:r>
            <a:r>
              <a:rPr lang="pt-BR" dirty="0" smtClean="0">
                <a:solidFill>
                  <a:schemeClr val="tx1"/>
                </a:solidFill>
              </a:rPr>
              <a:t> .</a:t>
            </a:r>
          </a:p>
          <a:p>
            <a:pPr algn="just"/>
            <a:r>
              <a:rPr lang="it-IT" dirty="0" smtClean="0">
                <a:solidFill>
                  <a:schemeClr val="tx1"/>
                </a:solidFill>
              </a:rPr>
              <a:t>Astfel</a:t>
            </a:r>
            <a:r>
              <a:rPr lang="it-IT" dirty="0">
                <a:solidFill>
                  <a:schemeClr val="tx1"/>
                </a:solidFill>
              </a:rPr>
              <a:t>, prima cifră după 'H' reprezintă </a:t>
            </a:r>
            <a:r>
              <a:rPr lang="it-IT" dirty="0" smtClean="0">
                <a:solidFill>
                  <a:schemeClr val="tx1"/>
                </a:solidFill>
              </a:rPr>
              <a:t>categorizarea pericolului, astfel:</a:t>
            </a:r>
          </a:p>
          <a:p>
            <a:pPr algn="just"/>
            <a:r>
              <a:rPr lang="it-IT" dirty="0" smtClean="0">
                <a:solidFill>
                  <a:schemeClr val="tx1"/>
                </a:solidFill>
              </a:rPr>
              <a:t>2 </a:t>
            </a:r>
            <a:r>
              <a:rPr lang="it-IT" dirty="0">
                <a:solidFill>
                  <a:schemeClr val="tx1"/>
                </a:solidFill>
              </a:rPr>
              <a:t>- pericole fizice, 3 - pericole pentru sănătate, 4 - pericole pentru mediu</a:t>
            </a:r>
            <a:endParaRPr lang="it-IT" dirty="0" smtClean="0">
              <a:solidFill>
                <a:schemeClr val="tx1"/>
              </a:solidFill>
            </a:endParaRPr>
          </a:p>
          <a:p>
            <a:pPr marL="0" indent="0" algn="just">
              <a:buNone/>
            </a:pPr>
            <a:r>
              <a:rPr lang="en-US" dirty="0" smtClean="0">
                <a:solidFill>
                  <a:schemeClr val="tx1"/>
                </a:solidFill>
              </a:rPr>
              <a:t> </a:t>
            </a:r>
          </a:p>
          <a:p>
            <a:pPr algn="just"/>
            <a:r>
              <a:rPr lang="vi-VN" b="1" dirty="0" smtClean="0">
                <a:solidFill>
                  <a:srgbClr val="0070C0"/>
                </a:solidFill>
              </a:rPr>
              <a:t>„</a:t>
            </a:r>
            <a:r>
              <a:rPr lang="vi-VN" b="1" dirty="0">
                <a:solidFill>
                  <a:srgbClr val="0070C0"/>
                </a:solidFill>
              </a:rPr>
              <a:t>clasă de pericol” </a:t>
            </a:r>
            <a:r>
              <a:rPr lang="en-US" b="1" dirty="0" smtClean="0">
                <a:solidFill>
                  <a:schemeClr val="tx1"/>
                </a:solidFill>
              </a:rPr>
              <a:t>(</a:t>
            </a:r>
            <a:r>
              <a:rPr lang="en-US" b="1" dirty="0">
                <a:solidFill>
                  <a:schemeClr val="tx1"/>
                </a:solidFill>
              </a:rPr>
              <a:t>Hazard </a:t>
            </a:r>
            <a:r>
              <a:rPr lang="en-US" b="1" dirty="0" smtClean="0">
                <a:solidFill>
                  <a:schemeClr val="tx1"/>
                </a:solidFill>
              </a:rPr>
              <a:t>Class) </a:t>
            </a:r>
            <a:r>
              <a:rPr lang="vi-VN" dirty="0" smtClean="0">
                <a:solidFill>
                  <a:schemeClr val="tx1"/>
                </a:solidFill>
              </a:rPr>
              <a:t>înseamnă </a:t>
            </a:r>
            <a:r>
              <a:rPr lang="vi-VN" dirty="0">
                <a:solidFill>
                  <a:schemeClr val="tx1"/>
                </a:solidFill>
              </a:rPr>
              <a:t>pericolul de natură fizică, pentru sănătate sau pentru mediu</a:t>
            </a:r>
            <a:r>
              <a:rPr lang="vi-VN" dirty="0" smtClean="0">
                <a:solidFill>
                  <a:schemeClr val="tx1"/>
                </a:solidFill>
              </a:rPr>
              <a:t>;</a:t>
            </a:r>
            <a:r>
              <a:rPr lang="en-US" dirty="0" smtClean="0">
                <a:solidFill>
                  <a:schemeClr val="tx1"/>
                </a:solidFill>
              </a:rPr>
              <a:t>    </a:t>
            </a:r>
            <a:r>
              <a:rPr lang="pt-BR" dirty="0" smtClean="0">
                <a:solidFill>
                  <a:schemeClr val="tx1"/>
                </a:solidFill>
              </a:rPr>
              <a:t>De </a:t>
            </a:r>
            <a:r>
              <a:rPr lang="pt-BR" dirty="0">
                <a:solidFill>
                  <a:schemeClr val="tx1"/>
                </a:solidFill>
              </a:rPr>
              <a:t>exemplu, </a:t>
            </a:r>
            <a:r>
              <a:rPr lang="pt-BR" dirty="0" smtClean="0">
                <a:solidFill>
                  <a:schemeClr val="tx1"/>
                </a:solidFill>
              </a:rPr>
              <a:t>pentru o </a:t>
            </a:r>
            <a:r>
              <a:rPr lang="pt-BR" dirty="0">
                <a:solidFill>
                  <a:schemeClr val="tx1"/>
                </a:solidFill>
              </a:rPr>
              <a:t>substanță </a:t>
            </a:r>
            <a:r>
              <a:rPr lang="pt-BR" b="1" dirty="0">
                <a:solidFill>
                  <a:schemeClr val="tx1"/>
                </a:solidFill>
              </a:rPr>
              <a:t>carcinogenă</a:t>
            </a:r>
            <a:r>
              <a:rPr lang="pt-BR" dirty="0">
                <a:solidFill>
                  <a:schemeClr val="tx1"/>
                </a:solidFill>
              </a:rPr>
              <a:t> este definită prin </a:t>
            </a:r>
            <a:r>
              <a:rPr lang="pt-BR" b="1" dirty="0">
                <a:solidFill>
                  <a:schemeClr val="tx1"/>
                </a:solidFill>
              </a:rPr>
              <a:t>"Carc</a:t>
            </a:r>
            <a:r>
              <a:rPr lang="pt-BR" b="1" dirty="0" smtClean="0">
                <a:solidFill>
                  <a:schemeClr val="tx1"/>
                </a:solidFill>
              </a:rPr>
              <a:t>".</a:t>
            </a:r>
            <a:endParaRPr lang="en-US" b="1" dirty="0">
              <a:solidFill>
                <a:schemeClr val="tx1"/>
              </a:solidFill>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3464260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1600" b="1" dirty="0">
                <a:solidFill>
                  <a:srgbClr val="002060"/>
                </a:solidFill>
                <a:latin typeface="Arial" panose="020B0604020202020204" pitchFamily="34" charset="0"/>
                <a:cs typeface="Arial" panose="020B0604020202020204" pitchFamily="34" charset="0"/>
              </a:rPr>
              <a:t>CLARIFICARI PRIVIND CLASIFICAREA SI CODIFICAREA DESEURILOR, CONFORM </a:t>
            </a:r>
            <a:r>
              <a:rPr lang="en-US" sz="1600" b="1" dirty="0" smtClean="0">
                <a:solidFill>
                  <a:srgbClr val="002060"/>
                </a:solidFill>
                <a:latin typeface="Arial" panose="020B0604020202020204" pitchFamily="34" charset="0"/>
                <a:cs typeface="Arial" panose="020B0604020202020204" pitchFamily="34" charset="0"/>
              </a:rPr>
              <a:t>PREVEDERILOR LEGII </a:t>
            </a:r>
            <a:r>
              <a:rPr lang="en-US" sz="1600" b="1" dirty="0">
                <a:solidFill>
                  <a:srgbClr val="002060"/>
                </a:solidFill>
                <a:latin typeface="Arial" panose="020B0604020202020204" pitchFamily="34" charset="0"/>
                <a:cs typeface="Arial" panose="020B0604020202020204" pitchFamily="34" charset="0"/>
              </a:rPr>
              <a:t>211/2011 REPUBLICATA PRIVIND REGIMUL DESEURILOR</a:t>
            </a:r>
            <a:endParaRPr lang="en-US" sz="16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91434" y="1543792"/>
            <a:ext cx="8596668" cy="4952011"/>
          </a:xfrm>
        </p:spPr>
        <p:txBody>
          <a:bodyPr>
            <a:normAutofit fontScale="85000" lnSpcReduction="10000"/>
          </a:bodyPr>
          <a:lstStyle/>
          <a:p>
            <a:r>
              <a:rPr lang="vi-VN" b="1" dirty="0" smtClean="0">
                <a:solidFill>
                  <a:srgbClr val="0070C0"/>
                </a:solidFill>
              </a:rPr>
              <a:t>„</a:t>
            </a:r>
            <a:r>
              <a:rPr lang="vi-VN" b="1" dirty="0">
                <a:solidFill>
                  <a:srgbClr val="0070C0"/>
                </a:solidFill>
              </a:rPr>
              <a:t>categorie de pericol” </a:t>
            </a:r>
            <a:r>
              <a:rPr lang="en-US" b="1" dirty="0" smtClean="0">
                <a:solidFill>
                  <a:srgbClr val="0070C0"/>
                </a:solidFill>
              </a:rPr>
              <a:t>(</a:t>
            </a:r>
            <a:r>
              <a:rPr lang="en-US" b="1" dirty="0">
                <a:solidFill>
                  <a:srgbClr val="0070C0"/>
                </a:solidFill>
              </a:rPr>
              <a:t>Hazard </a:t>
            </a:r>
            <a:r>
              <a:rPr lang="en-US" b="1" dirty="0" smtClean="0">
                <a:solidFill>
                  <a:srgbClr val="0070C0"/>
                </a:solidFill>
              </a:rPr>
              <a:t>Category)</a:t>
            </a:r>
            <a:r>
              <a:rPr lang="en-US" b="1" dirty="0" smtClean="0">
                <a:solidFill>
                  <a:schemeClr val="tx1"/>
                </a:solidFill>
              </a:rPr>
              <a:t> </a:t>
            </a:r>
            <a:r>
              <a:rPr lang="vi-VN" dirty="0" smtClean="0">
                <a:solidFill>
                  <a:schemeClr val="tx1"/>
                </a:solidFill>
              </a:rPr>
              <a:t>înseamnă </a:t>
            </a:r>
            <a:r>
              <a:rPr lang="vi-VN" dirty="0">
                <a:solidFill>
                  <a:schemeClr val="tx1"/>
                </a:solidFill>
              </a:rPr>
              <a:t>diviziunea criteriilor din cadrul fiecărei clase de pericol, specificându-se gravitatea pericolului; </a:t>
            </a:r>
            <a:endParaRPr lang="en-US" dirty="0" smtClean="0">
              <a:solidFill>
                <a:schemeClr val="tx1"/>
              </a:solidFill>
            </a:endParaRPr>
          </a:p>
          <a:p>
            <a:pPr marL="0" indent="0">
              <a:buNone/>
            </a:pPr>
            <a:r>
              <a:rPr lang="en-US" dirty="0" smtClean="0">
                <a:solidFill>
                  <a:schemeClr val="tx1"/>
                </a:solidFill>
              </a:rPr>
              <a:t>                                                                                                     </a:t>
            </a:r>
          </a:p>
          <a:p>
            <a:pPr algn="just">
              <a:lnSpc>
                <a:spcPct val="120000"/>
              </a:lnSpc>
              <a:spcBef>
                <a:spcPts val="0"/>
              </a:spcBef>
            </a:pPr>
            <a:r>
              <a:rPr lang="fr-FR" dirty="0" smtClean="0">
                <a:solidFill>
                  <a:schemeClr val="tx1"/>
                </a:solidFill>
              </a:rPr>
              <a:t>De </a:t>
            </a:r>
            <a:r>
              <a:rPr lang="fr-FR" dirty="0">
                <a:solidFill>
                  <a:schemeClr val="tx1"/>
                </a:solidFill>
              </a:rPr>
              <a:t>exemplu, </a:t>
            </a:r>
            <a:r>
              <a:rPr lang="fr-FR" dirty="0" smtClean="0">
                <a:solidFill>
                  <a:schemeClr val="tx1"/>
                </a:solidFill>
              </a:rPr>
              <a:t>unei proprietati periculoase carcinogene </a:t>
            </a:r>
            <a:r>
              <a:rPr lang="fr-FR" dirty="0">
                <a:solidFill>
                  <a:schemeClr val="tx1"/>
                </a:solidFill>
              </a:rPr>
              <a:t>ar putea fi </a:t>
            </a:r>
            <a:r>
              <a:rPr lang="fr-FR" b="1" dirty="0">
                <a:solidFill>
                  <a:schemeClr val="tx1"/>
                </a:solidFill>
              </a:rPr>
              <a:t>"1A". "1B" sau "2</a:t>
            </a:r>
            <a:r>
              <a:rPr lang="fr-FR" b="1" dirty="0" smtClean="0">
                <a:solidFill>
                  <a:schemeClr val="tx1"/>
                </a:solidFill>
              </a:rPr>
              <a:t>".</a:t>
            </a:r>
          </a:p>
          <a:p>
            <a:pPr algn="just">
              <a:lnSpc>
                <a:spcPct val="120000"/>
              </a:lnSpc>
              <a:spcBef>
                <a:spcPts val="0"/>
              </a:spcBef>
            </a:pPr>
            <a:r>
              <a:rPr lang="en-US" b="1" dirty="0" smtClean="0">
                <a:solidFill>
                  <a:schemeClr val="tx1"/>
                </a:solidFill>
              </a:rPr>
              <a:t>CATEGORIA </a:t>
            </a:r>
            <a:r>
              <a:rPr lang="en-US" b="1" dirty="0">
                <a:solidFill>
                  <a:schemeClr val="tx1"/>
                </a:solidFill>
              </a:rPr>
              <a:t>1:</a:t>
            </a:r>
            <a:r>
              <a:rPr lang="en-US" dirty="0">
                <a:solidFill>
                  <a:schemeClr val="tx1"/>
                </a:solidFill>
              </a:rPr>
              <a:t> </a:t>
            </a:r>
            <a:r>
              <a:rPr lang="vi-VN" dirty="0" smtClean="0">
                <a:solidFill>
                  <a:schemeClr val="tx1"/>
                </a:solidFill>
              </a:rPr>
              <a:t>cunoscuți </a:t>
            </a:r>
            <a:r>
              <a:rPr lang="vi-VN" dirty="0">
                <a:solidFill>
                  <a:schemeClr val="tx1"/>
                </a:solidFill>
              </a:rPr>
              <a:t>sau prezumați ca fiind cancerigeni pentru oameni </a:t>
            </a:r>
            <a:endParaRPr lang="en-US" dirty="0" smtClean="0">
              <a:solidFill>
                <a:schemeClr val="tx1"/>
              </a:solidFill>
            </a:endParaRPr>
          </a:p>
          <a:p>
            <a:pPr algn="just">
              <a:lnSpc>
                <a:spcPct val="120000"/>
              </a:lnSpc>
              <a:spcBef>
                <a:spcPts val="0"/>
              </a:spcBef>
            </a:pPr>
            <a:r>
              <a:rPr lang="vi-VN" dirty="0" smtClean="0">
                <a:solidFill>
                  <a:schemeClr val="tx1"/>
                </a:solidFill>
              </a:rPr>
              <a:t>O </a:t>
            </a:r>
            <a:r>
              <a:rPr lang="vi-VN" dirty="0">
                <a:solidFill>
                  <a:schemeClr val="tx1"/>
                </a:solidFill>
              </a:rPr>
              <a:t>substanță este clasificată în categoria 1 de cancerigenitate pe baza datelor epidemiologice și/sau a datelor provenite din studii pe animale. O substanță poate fi, de asemenea, subclasificată în: </a:t>
            </a:r>
            <a:endParaRPr lang="en-US" dirty="0" smtClean="0">
              <a:solidFill>
                <a:schemeClr val="tx1"/>
              </a:solidFill>
            </a:endParaRPr>
          </a:p>
          <a:p>
            <a:pPr lvl="1" algn="just">
              <a:lnSpc>
                <a:spcPct val="120000"/>
              </a:lnSpc>
              <a:spcBef>
                <a:spcPts val="0"/>
              </a:spcBef>
            </a:pPr>
            <a:r>
              <a:rPr lang="vi-VN" b="1" dirty="0" smtClean="0">
                <a:solidFill>
                  <a:schemeClr val="tx1"/>
                </a:solidFill>
              </a:rPr>
              <a:t>Categoria </a:t>
            </a:r>
            <a:r>
              <a:rPr lang="vi-VN" b="1" dirty="0">
                <a:solidFill>
                  <a:schemeClr val="tx1"/>
                </a:solidFill>
              </a:rPr>
              <a:t>1A </a:t>
            </a:r>
            <a:r>
              <a:rPr lang="vi-VN" dirty="0">
                <a:solidFill>
                  <a:schemeClr val="tx1"/>
                </a:solidFill>
              </a:rPr>
              <a:t>în cazul în care se cunoaște că are potențial cancerigen pentru oameni, clasificarea bazându-se în mare măsură pe dovezi provenind de la oameni, sau în </a:t>
            </a:r>
            <a:endParaRPr lang="en-US" dirty="0" smtClean="0">
              <a:solidFill>
                <a:schemeClr val="tx1"/>
              </a:solidFill>
            </a:endParaRPr>
          </a:p>
          <a:p>
            <a:pPr lvl="1" algn="just">
              <a:lnSpc>
                <a:spcPct val="120000"/>
              </a:lnSpc>
              <a:spcBef>
                <a:spcPts val="0"/>
              </a:spcBef>
            </a:pPr>
            <a:r>
              <a:rPr lang="vi-VN" b="1" dirty="0" smtClean="0">
                <a:solidFill>
                  <a:schemeClr val="tx1"/>
                </a:solidFill>
              </a:rPr>
              <a:t>Categoria </a:t>
            </a:r>
            <a:r>
              <a:rPr lang="vi-VN" b="1" dirty="0">
                <a:solidFill>
                  <a:schemeClr val="tx1"/>
                </a:solidFill>
              </a:rPr>
              <a:t>1B</a:t>
            </a:r>
            <a:r>
              <a:rPr lang="vi-VN" dirty="0">
                <a:solidFill>
                  <a:schemeClr val="tx1"/>
                </a:solidFill>
              </a:rPr>
              <a:t>, în cazul în care este prezumată a avea potențial cancerigen pentru oameni, clasificarea realizându-se în mare măsură pe baza datelor provenite din studii pe animale </a:t>
            </a:r>
            <a:endParaRPr lang="en-US" dirty="0" smtClean="0">
              <a:solidFill>
                <a:schemeClr val="tx1"/>
              </a:solidFill>
            </a:endParaRPr>
          </a:p>
          <a:p>
            <a:pPr algn="just">
              <a:lnSpc>
                <a:spcPct val="120000"/>
              </a:lnSpc>
              <a:spcBef>
                <a:spcPts val="0"/>
              </a:spcBef>
            </a:pPr>
            <a:r>
              <a:rPr lang="en-US" b="1" dirty="0" smtClean="0">
                <a:solidFill>
                  <a:schemeClr val="tx1"/>
                </a:solidFill>
              </a:rPr>
              <a:t>CATEGORIA </a:t>
            </a:r>
            <a:r>
              <a:rPr lang="en-US" b="1" dirty="0">
                <a:solidFill>
                  <a:schemeClr val="tx1"/>
                </a:solidFill>
              </a:rPr>
              <a:t>2:</a:t>
            </a:r>
            <a:r>
              <a:rPr lang="en-US" dirty="0">
                <a:solidFill>
                  <a:schemeClr val="tx1"/>
                </a:solidFill>
              </a:rPr>
              <a:t> </a:t>
            </a:r>
            <a:r>
              <a:rPr lang="vi-VN" dirty="0" smtClean="0">
                <a:solidFill>
                  <a:schemeClr val="tx1"/>
                </a:solidFill>
              </a:rPr>
              <a:t>susceptibili </a:t>
            </a:r>
            <a:r>
              <a:rPr lang="vi-VN" dirty="0">
                <a:solidFill>
                  <a:schemeClr val="tx1"/>
                </a:solidFill>
              </a:rPr>
              <a:t>ca având efect cancerigen asupra oamenilor </a:t>
            </a:r>
            <a:endParaRPr lang="en-US" dirty="0" smtClean="0">
              <a:solidFill>
                <a:schemeClr val="tx1"/>
              </a:solidFill>
            </a:endParaRPr>
          </a:p>
          <a:p>
            <a:pPr algn="just">
              <a:lnSpc>
                <a:spcPct val="120000"/>
              </a:lnSpc>
              <a:spcBef>
                <a:spcPts val="0"/>
              </a:spcBef>
            </a:pPr>
            <a:r>
              <a:rPr lang="vi-VN" dirty="0" smtClean="0">
                <a:solidFill>
                  <a:schemeClr val="tx1"/>
                </a:solidFill>
              </a:rPr>
              <a:t>O </a:t>
            </a:r>
            <a:r>
              <a:rPr lang="vi-VN" dirty="0">
                <a:solidFill>
                  <a:schemeClr val="tx1"/>
                </a:solidFill>
              </a:rPr>
              <a:t>substanță este clasificată în categoria 2 se face pe baza datelor obținute din studii pe oameni și/sau pe animale, dar care nu sunt suficient de convingătoare pentru a plasa substanța în categoria 1A sau 1B, pe baza forței probante a datelor alături de considerații suplimentare (a se vedea secțiunea 3.6.2.2). Astfel de date pot fi derivate fie din dovezi limitate ( 1 ) privind cancerigenitatea, provenite din studii pe oameni, fie din dovezi limitate privind cancerigenitatea, provenite din studii pe animale. </a:t>
            </a:r>
            <a:r>
              <a:rPr lang="en-US" dirty="0" smtClean="0">
                <a:solidFill>
                  <a:schemeClr val="tx1"/>
                </a:solidFill>
              </a:rPr>
              <a:t>(CLP AnexaI, 3.6</a:t>
            </a:r>
            <a:r>
              <a:rPr lang="en-US" dirty="0">
                <a:solidFill>
                  <a:schemeClr val="tx1"/>
                </a:solidFill>
              </a:rPr>
              <a:t>. </a:t>
            </a:r>
            <a:r>
              <a:rPr lang="en-US" b="1" dirty="0" smtClean="0">
                <a:solidFill>
                  <a:schemeClr val="tx1"/>
                </a:solidFill>
              </a:rPr>
              <a:t>Cancerigenitate</a:t>
            </a:r>
            <a:r>
              <a:rPr lang="en-US" b="1" dirty="0">
                <a:solidFill>
                  <a:schemeClr val="tx1"/>
                </a:solidFill>
              </a:rPr>
              <a:t>)</a:t>
            </a:r>
            <a:endParaRPr lang="en-US" dirty="0" smtClean="0">
              <a:solidFill>
                <a:schemeClr val="tx1"/>
              </a:solidFill>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819511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1600" b="1" dirty="0">
                <a:solidFill>
                  <a:srgbClr val="002060"/>
                </a:solidFill>
                <a:latin typeface="Arial" panose="020B0604020202020204" pitchFamily="34" charset="0"/>
                <a:cs typeface="Arial" panose="020B0604020202020204" pitchFamily="34" charset="0"/>
              </a:rPr>
              <a:t>CLARIFICARI PRIVIND CLASIFICAREA SI CODIFICAREA DESEURILOR, CONFORM </a:t>
            </a:r>
            <a:r>
              <a:rPr lang="en-US" sz="1600" b="1" dirty="0" smtClean="0">
                <a:solidFill>
                  <a:srgbClr val="002060"/>
                </a:solidFill>
                <a:latin typeface="Arial" panose="020B0604020202020204" pitchFamily="34" charset="0"/>
                <a:cs typeface="Arial" panose="020B0604020202020204" pitchFamily="34" charset="0"/>
              </a:rPr>
              <a:t>PREVEDERILOR LEGII </a:t>
            </a:r>
            <a:r>
              <a:rPr lang="en-US" sz="1600" b="1" dirty="0">
                <a:solidFill>
                  <a:srgbClr val="002060"/>
                </a:solidFill>
                <a:latin typeface="Arial" panose="020B0604020202020204" pitchFamily="34" charset="0"/>
                <a:cs typeface="Arial" panose="020B0604020202020204" pitchFamily="34" charset="0"/>
              </a:rPr>
              <a:t>211/2011 REPUBLICATA PRIVIND REGIMUL DESEURILOR</a:t>
            </a:r>
            <a:endParaRPr lang="en-US" sz="16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91434" y="1543792"/>
            <a:ext cx="8596668" cy="4952011"/>
          </a:xfrm>
        </p:spPr>
        <p:txBody>
          <a:bodyPr>
            <a:normAutofit/>
          </a:bodyPr>
          <a:lstStyle/>
          <a:p>
            <a:pPr algn="just"/>
            <a:r>
              <a:rPr lang="vi-VN" dirty="0" smtClean="0">
                <a:solidFill>
                  <a:schemeClr val="tx1"/>
                </a:solidFill>
              </a:rPr>
              <a:t>Regulamentul </a:t>
            </a:r>
            <a:r>
              <a:rPr lang="vi-VN" dirty="0">
                <a:solidFill>
                  <a:schemeClr val="tx1"/>
                </a:solidFill>
              </a:rPr>
              <a:t>(CE) nr. </a:t>
            </a:r>
            <a:r>
              <a:rPr lang="vi-VN" dirty="0" smtClean="0">
                <a:solidFill>
                  <a:schemeClr val="tx1"/>
                </a:solidFill>
              </a:rPr>
              <a:t>1272/2008 </a:t>
            </a:r>
            <a:r>
              <a:rPr lang="vi-VN" dirty="0">
                <a:solidFill>
                  <a:schemeClr val="tx1"/>
                </a:solidFill>
              </a:rPr>
              <a:t>privind clasificarea, etichetarea și ambalarea substanțelor și amestecurilor ("Regulamentul CLP") </a:t>
            </a:r>
            <a:r>
              <a:rPr lang="vi-VN" dirty="0">
                <a:solidFill>
                  <a:schemeClr val="accent2">
                    <a:lumMod val="75000"/>
                  </a:schemeClr>
                </a:solidFill>
              </a:rPr>
              <a:t>adaptează pentru UE sistemul internațional de clasificare a substanțelor chimice (Sistemul Global Armonizat </a:t>
            </a:r>
            <a:r>
              <a:rPr lang="vi-VN" dirty="0" smtClean="0">
                <a:solidFill>
                  <a:schemeClr val="accent2">
                    <a:lumMod val="75000"/>
                  </a:schemeClr>
                </a:solidFill>
              </a:rPr>
              <a:t>- GHS</a:t>
            </a:r>
            <a:r>
              <a:rPr lang="en-US" dirty="0" smtClean="0">
                <a:solidFill>
                  <a:schemeClr val="accent2">
                    <a:lumMod val="75000"/>
                  </a:schemeClr>
                </a:solidFill>
              </a:rPr>
              <a:t>-</a:t>
            </a:r>
            <a:r>
              <a:rPr lang="en-US" dirty="0">
                <a:solidFill>
                  <a:schemeClr val="accent2">
                    <a:lumMod val="75000"/>
                  </a:schemeClr>
                </a:solidFill>
              </a:rPr>
              <a:t> Globally </a:t>
            </a:r>
            <a:r>
              <a:rPr lang="en-US" dirty="0" smtClean="0">
                <a:solidFill>
                  <a:schemeClr val="accent2">
                    <a:lumMod val="75000"/>
                  </a:schemeClr>
                </a:solidFill>
              </a:rPr>
              <a:t>Harmonized System</a:t>
            </a:r>
            <a:r>
              <a:rPr lang="vi-VN" dirty="0" smtClean="0">
                <a:solidFill>
                  <a:schemeClr val="accent2">
                    <a:lumMod val="75000"/>
                  </a:schemeClr>
                </a:solidFill>
              </a:rPr>
              <a:t>) </a:t>
            </a:r>
            <a:r>
              <a:rPr lang="vi-VN" dirty="0">
                <a:solidFill>
                  <a:schemeClr val="accent2">
                    <a:lumMod val="75000"/>
                  </a:schemeClr>
                </a:solidFill>
              </a:rPr>
              <a:t>al ONU. </a:t>
            </a:r>
            <a:r>
              <a:rPr lang="vi-VN" dirty="0">
                <a:solidFill>
                  <a:schemeClr val="tx1"/>
                </a:solidFill>
              </a:rPr>
              <a:t>În acest context, acesta stabilește criterii detaliate pentru evaluarea substanțelor și determinarea clasificării pericolelor acestora</a:t>
            </a:r>
            <a:r>
              <a:rPr lang="vi-VN" dirty="0" smtClean="0">
                <a:solidFill>
                  <a:schemeClr val="tx1"/>
                </a:solidFill>
              </a:rPr>
              <a:t>.</a:t>
            </a:r>
            <a:endParaRPr lang="en-US" dirty="0" smtClean="0">
              <a:solidFill>
                <a:schemeClr val="tx1"/>
              </a:solidFill>
            </a:endParaRPr>
          </a:p>
          <a:p>
            <a:pPr algn="just"/>
            <a:endParaRPr lang="en-US" dirty="0">
              <a:solidFill>
                <a:schemeClr val="tx1"/>
              </a:solidFill>
            </a:endParaRPr>
          </a:p>
          <a:p>
            <a:pPr algn="just"/>
            <a:r>
              <a:rPr lang="vi-VN" b="1" dirty="0" smtClean="0">
                <a:solidFill>
                  <a:schemeClr val="tx1"/>
                </a:solidFill>
              </a:rPr>
              <a:t>În </a:t>
            </a:r>
            <a:r>
              <a:rPr lang="vi-VN" b="1" dirty="0">
                <a:solidFill>
                  <a:schemeClr val="tx1"/>
                </a:solidFill>
              </a:rPr>
              <a:t>mod similar cu REACH, articolul 1 alineatul (3) din Regulamentul CLP prevede că deșeurile nu sunt considerate o substanță, un amestec sau un articol; </a:t>
            </a:r>
            <a:r>
              <a:rPr lang="vi-VN" b="1" i="1" dirty="0">
                <a:solidFill>
                  <a:schemeClr val="accent2">
                    <a:lumMod val="75000"/>
                  </a:schemeClr>
                </a:solidFill>
              </a:rPr>
              <a:t>În consecință, obligațiile care decurg din CLP nu se aplică producătorilor sau deținătorilor de deșeuri</a:t>
            </a:r>
            <a:r>
              <a:rPr lang="vi-VN" b="1" i="1" dirty="0" smtClean="0">
                <a:solidFill>
                  <a:schemeClr val="accent2">
                    <a:lumMod val="75000"/>
                  </a:schemeClr>
                </a:solidFill>
              </a:rPr>
              <a:t>.</a:t>
            </a:r>
            <a:endParaRPr lang="en-US" b="1" i="1" dirty="0">
              <a:solidFill>
                <a:schemeClr val="accent2">
                  <a:lumMod val="75000"/>
                </a:schemeClr>
              </a:solidFill>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1643340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1600" b="1" dirty="0">
                <a:solidFill>
                  <a:srgbClr val="002060"/>
                </a:solidFill>
                <a:latin typeface="Arial" panose="020B0604020202020204" pitchFamily="34" charset="0"/>
                <a:cs typeface="Arial" panose="020B0604020202020204" pitchFamily="34" charset="0"/>
              </a:rPr>
              <a:t>CLARIFICARI PRIVIND CLASIFICAREA SI CODIFICAREA DESEURILOR, CONFORM </a:t>
            </a:r>
            <a:r>
              <a:rPr lang="en-US" sz="1600" b="1" dirty="0" smtClean="0">
                <a:solidFill>
                  <a:srgbClr val="002060"/>
                </a:solidFill>
                <a:latin typeface="Arial" panose="020B0604020202020204" pitchFamily="34" charset="0"/>
                <a:cs typeface="Arial" panose="020B0604020202020204" pitchFamily="34" charset="0"/>
              </a:rPr>
              <a:t>PREVEDERILOR LEGII </a:t>
            </a:r>
            <a:r>
              <a:rPr lang="en-US" sz="1600" b="1" dirty="0">
                <a:solidFill>
                  <a:srgbClr val="002060"/>
                </a:solidFill>
                <a:latin typeface="Arial" panose="020B0604020202020204" pitchFamily="34" charset="0"/>
                <a:cs typeface="Arial" panose="020B0604020202020204" pitchFamily="34" charset="0"/>
              </a:rPr>
              <a:t>211/2011 REPUBLICATA PRIVIND REGIMUL DESEURILOR</a:t>
            </a:r>
            <a:endParaRPr lang="en-US" sz="16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91434" y="1543792"/>
            <a:ext cx="8596668" cy="4952011"/>
          </a:xfrm>
        </p:spPr>
        <p:txBody>
          <a:bodyPr>
            <a:normAutofit fontScale="92500" lnSpcReduction="10000"/>
          </a:bodyPr>
          <a:lstStyle/>
          <a:p>
            <a:r>
              <a:rPr lang="vi-VN" dirty="0" smtClean="0">
                <a:solidFill>
                  <a:schemeClr val="tx1"/>
                </a:solidFill>
              </a:rPr>
              <a:t>Deși </a:t>
            </a:r>
            <a:r>
              <a:rPr lang="en-US" dirty="0" smtClean="0">
                <a:solidFill>
                  <a:schemeClr val="tx1"/>
                </a:solidFill>
              </a:rPr>
              <a:t>A</a:t>
            </a:r>
            <a:r>
              <a:rPr lang="vi-VN" dirty="0" smtClean="0">
                <a:solidFill>
                  <a:schemeClr val="tx1"/>
                </a:solidFill>
              </a:rPr>
              <a:t>nexa </a:t>
            </a:r>
            <a:r>
              <a:rPr lang="vi-VN" dirty="0">
                <a:solidFill>
                  <a:schemeClr val="tx1"/>
                </a:solidFill>
              </a:rPr>
              <a:t>III </a:t>
            </a:r>
            <a:r>
              <a:rPr lang="en-US" dirty="0" smtClean="0">
                <a:solidFill>
                  <a:schemeClr val="tx1"/>
                </a:solidFill>
              </a:rPr>
              <a:t>a Directivei cadru a deseurilor</a:t>
            </a:r>
            <a:r>
              <a:rPr lang="vi-VN" dirty="0" smtClean="0">
                <a:solidFill>
                  <a:schemeClr val="tx1"/>
                </a:solidFill>
              </a:rPr>
              <a:t> </a:t>
            </a:r>
            <a:r>
              <a:rPr lang="vi-VN" dirty="0">
                <a:solidFill>
                  <a:schemeClr val="accent2">
                    <a:lumMod val="75000"/>
                  </a:schemeClr>
                </a:solidFill>
              </a:rPr>
              <a:t>se bazează </a:t>
            </a:r>
            <a:r>
              <a:rPr lang="vi-VN" dirty="0">
                <a:solidFill>
                  <a:schemeClr val="tx1"/>
                </a:solidFill>
              </a:rPr>
              <a:t>pe regulamentul CLP, </a:t>
            </a:r>
            <a:r>
              <a:rPr lang="vi-VN" dirty="0">
                <a:solidFill>
                  <a:schemeClr val="accent2">
                    <a:lumMod val="75000"/>
                  </a:schemeClr>
                </a:solidFill>
              </a:rPr>
              <a:t>acesta nu conține o transpunere completă </a:t>
            </a:r>
            <a:r>
              <a:rPr lang="vi-VN" dirty="0">
                <a:solidFill>
                  <a:schemeClr val="tx1"/>
                </a:solidFill>
              </a:rPr>
              <a:t>"de la unu la unu" a criteriilor stabilite în CLP.</a:t>
            </a:r>
            <a:endParaRPr lang="en-US" dirty="0" smtClean="0">
              <a:solidFill>
                <a:schemeClr val="tx1"/>
              </a:solidFill>
            </a:endParaRPr>
          </a:p>
          <a:p>
            <a:pPr algn="just"/>
            <a:r>
              <a:rPr lang="vi-VN" dirty="0" smtClean="0">
                <a:solidFill>
                  <a:schemeClr val="tx1"/>
                </a:solidFill>
              </a:rPr>
              <a:t>În </a:t>
            </a:r>
            <a:r>
              <a:rPr lang="vi-VN" dirty="0">
                <a:solidFill>
                  <a:schemeClr val="tx1"/>
                </a:solidFill>
              </a:rPr>
              <a:t>schimb, în ceea ce privește clasificarea deșeurilor, trebuie menționat faptul că </a:t>
            </a:r>
            <a:r>
              <a:rPr lang="vi-VN" dirty="0">
                <a:solidFill>
                  <a:schemeClr val="accent2">
                    <a:lumMod val="75000"/>
                  </a:schemeClr>
                </a:solidFill>
              </a:rPr>
              <a:t>unele dintre </a:t>
            </a:r>
            <a:r>
              <a:rPr lang="en-US" dirty="0" smtClean="0">
                <a:solidFill>
                  <a:schemeClr val="accent2">
                    <a:lumMod val="75000"/>
                  </a:schemeClr>
                </a:solidFill>
              </a:rPr>
              <a:t>proprietatile periculoase</a:t>
            </a:r>
            <a:r>
              <a:rPr lang="vi-VN" dirty="0" smtClean="0">
                <a:solidFill>
                  <a:schemeClr val="accent2">
                    <a:lumMod val="75000"/>
                  </a:schemeClr>
                </a:solidFill>
              </a:rPr>
              <a:t> </a:t>
            </a:r>
            <a:r>
              <a:rPr lang="vi-VN" dirty="0">
                <a:solidFill>
                  <a:schemeClr val="accent2">
                    <a:lumMod val="75000"/>
                  </a:schemeClr>
                </a:solidFill>
              </a:rPr>
              <a:t>HP din </a:t>
            </a:r>
            <a:r>
              <a:rPr lang="en-US" dirty="0" smtClean="0">
                <a:solidFill>
                  <a:schemeClr val="accent2">
                    <a:lumMod val="75000"/>
                  </a:schemeClr>
                </a:solidFill>
              </a:rPr>
              <a:t>A</a:t>
            </a:r>
            <a:r>
              <a:rPr lang="vi-VN" dirty="0" smtClean="0">
                <a:solidFill>
                  <a:schemeClr val="accent2">
                    <a:lumMod val="75000"/>
                  </a:schemeClr>
                </a:solidFill>
              </a:rPr>
              <a:t>nexa </a:t>
            </a:r>
            <a:r>
              <a:rPr lang="vi-VN" dirty="0">
                <a:solidFill>
                  <a:schemeClr val="accent2">
                    <a:lumMod val="75000"/>
                  </a:schemeClr>
                </a:solidFill>
              </a:rPr>
              <a:t>III </a:t>
            </a:r>
            <a:r>
              <a:rPr lang="en-US" dirty="0">
                <a:solidFill>
                  <a:schemeClr val="accent2">
                    <a:lumMod val="75000"/>
                  </a:schemeClr>
                </a:solidFill>
              </a:rPr>
              <a:t>a Directivei cadru a </a:t>
            </a:r>
            <a:r>
              <a:rPr lang="en-US" dirty="0" smtClean="0">
                <a:solidFill>
                  <a:schemeClr val="accent2">
                    <a:lumMod val="75000"/>
                  </a:schemeClr>
                </a:solidFill>
              </a:rPr>
              <a:t>deseurilor</a:t>
            </a:r>
            <a:r>
              <a:rPr lang="vi-VN" dirty="0" smtClean="0">
                <a:solidFill>
                  <a:schemeClr val="accent2">
                    <a:lumMod val="75000"/>
                  </a:schemeClr>
                </a:solidFill>
              </a:rPr>
              <a:t> </a:t>
            </a:r>
            <a:r>
              <a:rPr lang="vi-VN" dirty="0">
                <a:solidFill>
                  <a:schemeClr val="accent2">
                    <a:lumMod val="75000"/>
                  </a:schemeClr>
                </a:solidFill>
              </a:rPr>
              <a:t>fac trimitere directă la clasele și categoriile de pericol CLP </a:t>
            </a:r>
            <a:r>
              <a:rPr lang="vi-VN" dirty="0">
                <a:solidFill>
                  <a:schemeClr val="tx1"/>
                </a:solidFill>
              </a:rPr>
              <a:t>și la frazele de pericol și criteriile asociate pentru clasificare.</a:t>
            </a:r>
            <a:endParaRPr lang="en-US" dirty="0" smtClean="0">
              <a:solidFill>
                <a:schemeClr val="tx1"/>
              </a:solidFill>
            </a:endParaRPr>
          </a:p>
          <a:p>
            <a:pPr algn="just"/>
            <a:r>
              <a:rPr lang="en-US" dirty="0" smtClean="0">
                <a:solidFill>
                  <a:schemeClr val="tx1"/>
                </a:solidFill>
              </a:rPr>
              <a:t>In cazul codurilor de deseu ,,</a:t>
            </a:r>
            <a:r>
              <a:rPr lang="en-US" b="1" dirty="0" smtClean="0">
                <a:solidFill>
                  <a:schemeClr val="tx1"/>
                </a:solidFill>
              </a:rPr>
              <a:t>in oglinda” </a:t>
            </a:r>
            <a:r>
              <a:rPr lang="vi-VN" dirty="0" smtClean="0">
                <a:solidFill>
                  <a:schemeClr val="tx1"/>
                </a:solidFill>
              </a:rPr>
              <a:t>se </a:t>
            </a:r>
            <a:r>
              <a:rPr lang="vi-VN" dirty="0">
                <a:solidFill>
                  <a:schemeClr val="tx1"/>
                </a:solidFill>
              </a:rPr>
              <a:t>referă în mod specific la "</a:t>
            </a:r>
            <a:r>
              <a:rPr lang="vi-VN" dirty="0" smtClean="0">
                <a:solidFill>
                  <a:schemeClr val="tx1"/>
                </a:solidFill>
              </a:rPr>
              <a:t>substanțe</a:t>
            </a:r>
            <a:r>
              <a:rPr lang="en-US" dirty="0" smtClean="0">
                <a:solidFill>
                  <a:schemeClr val="tx1"/>
                </a:solidFill>
              </a:rPr>
              <a:t>le</a:t>
            </a:r>
            <a:r>
              <a:rPr lang="vi-VN" dirty="0" smtClean="0">
                <a:solidFill>
                  <a:schemeClr val="tx1"/>
                </a:solidFill>
              </a:rPr>
              <a:t> periculoase“</a:t>
            </a:r>
            <a:r>
              <a:rPr lang="en-US" dirty="0" smtClean="0">
                <a:solidFill>
                  <a:schemeClr val="tx1"/>
                </a:solidFill>
              </a:rPr>
              <a:t> prezente in acestea</a:t>
            </a:r>
            <a:r>
              <a:rPr lang="vi-VN" dirty="0" smtClean="0">
                <a:solidFill>
                  <a:schemeClr val="tx1"/>
                </a:solidFill>
              </a:rPr>
              <a:t>. </a:t>
            </a:r>
            <a:endParaRPr lang="en-US" dirty="0" smtClean="0">
              <a:solidFill>
                <a:schemeClr val="tx1"/>
              </a:solidFill>
            </a:endParaRPr>
          </a:p>
          <a:p>
            <a:pPr algn="just"/>
            <a:r>
              <a:rPr lang="vi-VN" dirty="0" smtClean="0">
                <a:solidFill>
                  <a:srgbClr val="7030A0"/>
                </a:solidFill>
              </a:rPr>
              <a:t>Clasificarea </a:t>
            </a:r>
            <a:r>
              <a:rPr lang="vi-VN" dirty="0">
                <a:solidFill>
                  <a:srgbClr val="7030A0"/>
                </a:solidFill>
              </a:rPr>
              <a:t>substanțelor </a:t>
            </a:r>
            <a:r>
              <a:rPr lang="en-US" dirty="0" smtClean="0">
                <a:solidFill>
                  <a:srgbClr val="7030A0"/>
                </a:solidFill>
              </a:rPr>
              <a:t>periculoase </a:t>
            </a:r>
            <a:r>
              <a:rPr lang="vi-VN" dirty="0" smtClean="0">
                <a:solidFill>
                  <a:srgbClr val="7030A0"/>
                </a:solidFill>
              </a:rPr>
              <a:t>se </a:t>
            </a:r>
            <a:r>
              <a:rPr lang="vi-VN" dirty="0">
                <a:solidFill>
                  <a:srgbClr val="7030A0"/>
                </a:solidFill>
              </a:rPr>
              <a:t>face în conformitate cu CLP</a:t>
            </a:r>
            <a:r>
              <a:rPr lang="vi-VN" dirty="0">
                <a:solidFill>
                  <a:schemeClr val="tx1"/>
                </a:solidFill>
              </a:rPr>
              <a:t>, </a:t>
            </a:r>
            <a:r>
              <a:rPr lang="vi-VN" dirty="0">
                <a:solidFill>
                  <a:srgbClr val="0070C0"/>
                </a:solidFill>
              </a:rPr>
              <a:t>în timp ce prezența substanțelor periculoase conținute în deșeuri trebuie evaluată în conformitate cu </a:t>
            </a:r>
            <a:r>
              <a:rPr lang="en-US" dirty="0" smtClean="0">
                <a:solidFill>
                  <a:srgbClr val="0070C0"/>
                </a:solidFill>
              </a:rPr>
              <a:t>A</a:t>
            </a:r>
            <a:r>
              <a:rPr lang="vi-VN" dirty="0" smtClean="0">
                <a:solidFill>
                  <a:srgbClr val="0070C0"/>
                </a:solidFill>
              </a:rPr>
              <a:t>nexa </a:t>
            </a:r>
            <a:r>
              <a:rPr lang="vi-VN" dirty="0">
                <a:solidFill>
                  <a:srgbClr val="0070C0"/>
                </a:solidFill>
              </a:rPr>
              <a:t>III </a:t>
            </a:r>
            <a:r>
              <a:rPr lang="en-US" dirty="0">
                <a:solidFill>
                  <a:srgbClr val="0070C0"/>
                </a:solidFill>
              </a:rPr>
              <a:t>a Directivei cadru a </a:t>
            </a:r>
            <a:r>
              <a:rPr lang="en-US" dirty="0" smtClean="0">
                <a:solidFill>
                  <a:srgbClr val="0070C0"/>
                </a:solidFill>
              </a:rPr>
              <a:t>deseurilor</a:t>
            </a:r>
            <a:r>
              <a:rPr lang="vi-VN" dirty="0" smtClean="0">
                <a:solidFill>
                  <a:srgbClr val="0070C0"/>
                </a:solidFill>
              </a:rPr>
              <a:t>. </a:t>
            </a:r>
            <a:r>
              <a:rPr lang="vi-VN" dirty="0">
                <a:solidFill>
                  <a:schemeClr val="tx1"/>
                </a:solidFill>
              </a:rPr>
              <a:t>În plus, </a:t>
            </a:r>
            <a:r>
              <a:rPr lang="en-US" dirty="0" smtClean="0">
                <a:solidFill>
                  <a:schemeClr val="tx1"/>
                </a:solidFill>
              </a:rPr>
              <a:t>T</a:t>
            </a:r>
            <a:r>
              <a:rPr lang="vi-VN" dirty="0" smtClean="0">
                <a:solidFill>
                  <a:schemeClr val="tx1"/>
                </a:solidFill>
              </a:rPr>
              <a:t>abelul </a:t>
            </a:r>
            <a:r>
              <a:rPr lang="vi-VN" dirty="0">
                <a:solidFill>
                  <a:schemeClr val="tx1"/>
                </a:solidFill>
              </a:rPr>
              <a:t>3.1 din partea 3 din </a:t>
            </a:r>
            <a:r>
              <a:rPr lang="en-US" dirty="0" smtClean="0">
                <a:solidFill>
                  <a:schemeClr val="tx1"/>
                </a:solidFill>
              </a:rPr>
              <a:t>A</a:t>
            </a:r>
            <a:r>
              <a:rPr lang="vi-VN" dirty="0" smtClean="0">
                <a:solidFill>
                  <a:schemeClr val="tx1"/>
                </a:solidFill>
              </a:rPr>
              <a:t>nexa </a:t>
            </a:r>
            <a:r>
              <a:rPr lang="vi-VN" dirty="0">
                <a:solidFill>
                  <a:schemeClr val="tx1"/>
                </a:solidFill>
              </a:rPr>
              <a:t>VI la Regulamentul CLP prevede un set de clasificare oficială armonizată a substanțelor</a:t>
            </a:r>
            <a:r>
              <a:rPr lang="vi-VN" dirty="0" smtClean="0">
                <a:solidFill>
                  <a:schemeClr val="tx1"/>
                </a:solidFill>
              </a:rPr>
              <a:t>.</a:t>
            </a:r>
            <a:endParaRPr lang="en-US" dirty="0" smtClean="0">
              <a:solidFill>
                <a:schemeClr val="tx1"/>
              </a:solidFill>
            </a:endParaRPr>
          </a:p>
          <a:p>
            <a:pPr algn="just"/>
            <a:r>
              <a:rPr lang="en-US" dirty="0" smtClean="0">
                <a:solidFill>
                  <a:schemeClr val="tx1"/>
                </a:solidFill>
              </a:rPr>
              <a:t>In cazul in care printre constituientii unui deseu se afla si </a:t>
            </a:r>
            <a:r>
              <a:rPr lang="vi-VN" dirty="0" smtClean="0">
                <a:solidFill>
                  <a:schemeClr val="tx1"/>
                </a:solidFill>
              </a:rPr>
              <a:t>substanțe </a:t>
            </a:r>
            <a:r>
              <a:rPr lang="en-US" dirty="0" smtClean="0">
                <a:solidFill>
                  <a:schemeClr val="tx1"/>
                </a:solidFill>
              </a:rPr>
              <a:t>chimice </a:t>
            </a:r>
            <a:r>
              <a:rPr lang="vi-VN" dirty="0" smtClean="0">
                <a:solidFill>
                  <a:schemeClr val="tx1"/>
                </a:solidFill>
              </a:rPr>
              <a:t>periculoase</a:t>
            </a:r>
            <a:r>
              <a:rPr lang="en-US" dirty="0" smtClean="0">
                <a:solidFill>
                  <a:schemeClr val="tx1"/>
                </a:solidFill>
              </a:rPr>
              <a:t>, acestea </a:t>
            </a:r>
            <a:r>
              <a:rPr lang="vi-VN" dirty="0">
                <a:solidFill>
                  <a:schemeClr val="tx1"/>
                </a:solidFill>
              </a:rPr>
              <a:t>trebuie </a:t>
            </a:r>
            <a:r>
              <a:rPr lang="vi-VN" dirty="0" smtClean="0">
                <a:solidFill>
                  <a:schemeClr val="tx1"/>
                </a:solidFill>
              </a:rPr>
              <a:t>evaluat</a:t>
            </a:r>
            <a:r>
              <a:rPr lang="en-US" dirty="0" smtClean="0">
                <a:solidFill>
                  <a:schemeClr val="tx1"/>
                </a:solidFill>
              </a:rPr>
              <a:t>e</a:t>
            </a:r>
            <a:r>
              <a:rPr lang="vi-VN" dirty="0" smtClean="0">
                <a:solidFill>
                  <a:schemeClr val="tx1"/>
                </a:solidFill>
              </a:rPr>
              <a:t> </a:t>
            </a:r>
            <a:r>
              <a:rPr lang="vi-VN" dirty="0">
                <a:solidFill>
                  <a:schemeClr val="tx1"/>
                </a:solidFill>
              </a:rPr>
              <a:t>în conformitate cu criteriile CLP.</a:t>
            </a:r>
            <a:endParaRPr lang="en-US" dirty="0">
              <a:solidFill>
                <a:schemeClr val="tx1"/>
              </a:solidFill>
            </a:endParaRPr>
          </a:p>
          <a:p>
            <a:pPr algn="just"/>
            <a:r>
              <a:rPr lang="vi-VN" dirty="0" smtClean="0">
                <a:solidFill>
                  <a:schemeClr val="tx1"/>
                </a:solidFill>
              </a:rPr>
              <a:t>În </a:t>
            </a:r>
            <a:r>
              <a:rPr lang="vi-VN" dirty="0">
                <a:solidFill>
                  <a:schemeClr val="tx1"/>
                </a:solidFill>
              </a:rPr>
              <a:t>cazul </a:t>
            </a:r>
            <a:r>
              <a:rPr lang="en-US" dirty="0" smtClean="0">
                <a:solidFill>
                  <a:schemeClr val="tx1"/>
                </a:solidFill>
              </a:rPr>
              <a:t>clasificarii deseurilor, identificarea proprietatilor periculoase trebuie realizata dupa analiza informatiilor gasite in </a:t>
            </a:r>
            <a:r>
              <a:rPr lang="vi-VN" dirty="0" smtClean="0">
                <a:solidFill>
                  <a:schemeClr val="tx1"/>
                </a:solidFill>
              </a:rPr>
              <a:t>clasificare</a:t>
            </a:r>
            <a:r>
              <a:rPr lang="en-US" dirty="0" smtClean="0">
                <a:solidFill>
                  <a:schemeClr val="tx1"/>
                </a:solidFill>
              </a:rPr>
              <a:t>a</a:t>
            </a:r>
            <a:r>
              <a:rPr lang="vi-VN" dirty="0" smtClean="0">
                <a:solidFill>
                  <a:schemeClr val="tx1"/>
                </a:solidFill>
              </a:rPr>
              <a:t> armonizată</a:t>
            </a:r>
            <a:r>
              <a:rPr lang="en-US" dirty="0" smtClean="0">
                <a:solidFill>
                  <a:schemeClr val="tx1"/>
                </a:solidFill>
              </a:rPr>
              <a:t>.</a:t>
            </a:r>
            <a:r>
              <a:rPr lang="vi-VN" dirty="0" smtClean="0">
                <a:solidFill>
                  <a:schemeClr val="tx1"/>
                </a:solidFill>
              </a:rPr>
              <a:t> </a:t>
            </a:r>
            <a:endParaRPr lang="en-US" dirty="0" smtClean="0">
              <a:solidFill>
                <a:schemeClr val="tx1"/>
              </a:solidFill>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1923823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1600" b="1" dirty="0">
                <a:solidFill>
                  <a:srgbClr val="002060"/>
                </a:solidFill>
                <a:latin typeface="Arial" panose="020B0604020202020204" pitchFamily="34" charset="0"/>
                <a:cs typeface="Arial" panose="020B0604020202020204" pitchFamily="34" charset="0"/>
              </a:rPr>
              <a:t>CLARIFICARI PRIVIND CLASIFICAREA SI CODIFICAREA DESEURILOR, CONFORM </a:t>
            </a:r>
            <a:r>
              <a:rPr lang="en-US" sz="1600" b="1" dirty="0" smtClean="0">
                <a:solidFill>
                  <a:srgbClr val="002060"/>
                </a:solidFill>
                <a:latin typeface="Arial" panose="020B0604020202020204" pitchFamily="34" charset="0"/>
                <a:cs typeface="Arial" panose="020B0604020202020204" pitchFamily="34" charset="0"/>
              </a:rPr>
              <a:t>PREVEDERILOR LEGII </a:t>
            </a:r>
            <a:r>
              <a:rPr lang="en-US" sz="1600" b="1" dirty="0">
                <a:solidFill>
                  <a:srgbClr val="002060"/>
                </a:solidFill>
                <a:latin typeface="Arial" panose="020B0604020202020204" pitchFamily="34" charset="0"/>
                <a:cs typeface="Arial" panose="020B0604020202020204" pitchFamily="34" charset="0"/>
              </a:rPr>
              <a:t>211/2011 REPUBLICATA PRIVIND REGIMUL DESEURILOR</a:t>
            </a:r>
            <a:endParaRPr lang="en-US" sz="16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91434" y="1543792"/>
            <a:ext cx="8596668" cy="4952011"/>
          </a:xfrm>
        </p:spPr>
        <p:txBody>
          <a:bodyPr>
            <a:normAutofit fontScale="92500" lnSpcReduction="10000"/>
          </a:bodyPr>
          <a:lstStyle/>
          <a:p>
            <a:pPr algn="just"/>
            <a:r>
              <a:rPr lang="vi-VN" dirty="0">
                <a:solidFill>
                  <a:schemeClr val="tx1"/>
                </a:solidFill>
              </a:rPr>
              <a:t>Baza de date CLP menținută de Agenția Europeană pentru Produse Chimice (ECHA) conține date </a:t>
            </a:r>
            <a:r>
              <a:rPr lang="vi-VN" dirty="0" smtClean="0">
                <a:solidFill>
                  <a:schemeClr val="tx1"/>
                </a:solidFill>
              </a:rPr>
              <a:t>relevante</a:t>
            </a:r>
            <a:r>
              <a:rPr lang="en-US" dirty="0" smtClean="0">
                <a:solidFill>
                  <a:schemeClr val="tx1"/>
                </a:solidFill>
              </a:rPr>
              <a:t> privind:</a:t>
            </a:r>
            <a:endParaRPr lang="vi-VN" dirty="0">
              <a:solidFill>
                <a:schemeClr val="tx1"/>
              </a:solidFill>
            </a:endParaRPr>
          </a:p>
          <a:p>
            <a:pPr algn="just"/>
            <a:r>
              <a:rPr lang="en-US" dirty="0" smtClean="0">
                <a:solidFill>
                  <a:schemeClr val="tx1"/>
                </a:solidFill>
              </a:rPr>
              <a:t>clasificarea armonizata a substanțelor </a:t>
            </a:r>
            <a:r>
              <a:rPr lang="en-US" dirty="0">
                <a:solidFill>
                  <a:schemeClr val="tx1"/>
                </a:solidFill>
              </a:rPr>
              <a:t>din tabelul 3.1 din CLP (modificat prin adaptarea la progresul tehnic) și </a:t>
            </a:r>
            <a:r>
              <a:rPr lang="en-US" dirty="0" smtClean="0">
                <a:solidFill>
                  <a:schemeClr val="tx1"/>
                </a:solidFill>
              </a:rPr>
              <a:t>–</a:t>
            </a:r>
          </a:p>
          <a:p>
            <a:pPr algn="just"/>
            <a:r>
              <a:rPr lang="en-US" dirty="0" smtClean="0">
                <a:solidFill>
                  <a:schemeClr val="tx1"/>
                </a:solidFill>
              </a:rPr>
              <a:t>c</a:t>
            </a:r>
            <a:r>
              <a:rPr lang="vi-VN" dirty="0" smtClean="0">
                <a:solidFill>
                  <a:schemeClr val="tx1"/>
                </a:solidFill>
              </a:rPr>
              <a:t>lasificările </a:t>
            </a:r>
            <a:r>
              <a:rPr lang="vi-VN" dirty="0">
                <a:solidFill>
                  <a:schemeClr val="tx1"/>
                </a:solidFill>
              </a:rPr>
              <a:t>altor substanțe notificate Agenției Europene pentru Produse Chimice.</a:t>
            </a:r>
            <a:endParaRPr lang="en-US" dirty="0">
              <a:solidFill>
                <a:schemeClr val="tx1"/>
              </a:solidFill>
            </a:endParaRPr>
          </a:p>
          <a:p>
            <a:pPr algn="just"/>
            <a:r>
              <a:rPr lang="en-US" dirty="0" smtClean="0">
                <a:solidFill>
                  <a:schemeClr val="tx1"/>
                </a:solidFill>
              </a:rPr>
              <a:t>Acestea sunt disponibile pe adresa:</a:t>
            </a:r>
            <a:endParaRPr lang="en-US" dirty="0">
              <a:solidFill>
                <a:schemeClr val="tx1"/>
              </a:solidFill>
            </a:endParaRPr>
          </a:p>
          <a:p>
            <a:r>
              <a:rPr lang="en-US" b="1" dirty="0">
                <a:hlinkClick r:id="rId2"/>
              </a:rPr>
              <a:t>http://</a:t>
            </a:r>
            <a:r>
              <a:rPr lang="en-US" b="1" dirty="0" smtClean="0">
                <a:hlinkClick r:id="rId2"/>
              </a:rPr>
              <a:t>echa.europa.eu/web/guest/information-on-chemicals/cl-inventory-database</a:t>
            </a:r>
            <a:endParaRPr lang="en-US" b="1" dirty="0" smtClean="0"/>
          </a:p>
          <a:p>
            <a:pPr algn="just"/>
            <a:r>
              <a:rPr lang="vi-VN" dirty="0" smtClean="0">
                <a:solidFill>
                  <a:schemeClr val="tx1"/>
                </a:solidFill>
              </a:rPr>
              <a:t>Dacă </a:t>
            </a:r>
            <a:r>
              <a:rPr lang="vi-VN" dirty="0">
                <a:solidFill>
                  <a:schemeClr val="tx1"/>
                </a:solidFill>
              </a:rPr>
              <a:t>substanța nu este inclusă în </a:t>
            </a:r>
            <a:r>
              <a:rPr lang="vi-VN" dirty="0" smtClean="0">
                <a:solidFill>
                  <a:schemeClr val="tx1"/>
                </a:solidFill>
              </a:rPr>
              <a:t>baz</a:t>
            </a:r>
            <a:r>
              <a:rPr lang="en-US" dirty="0" err="1" smtClean="0">
                <a:solidFill>
                  <a:schemeClr val="tx1"/>
                </a:solidFill>
              </a:rPr>
              <a:t>ele</a:t>
            </a:r>
            <a:r>
              <a:rPr lang="vi-VN" dirty="0" smtClean="0">
                <a:solidFill>
                  <a:schemeClr val="tx1"/>
                </a:solidFill>
              </a:rPr>
              <a:t> </a:t>
            </a:r>
            <a:r>
              <a:rPr lang="vi-VN" dirty="0">
                <a:solidFill>
                  <a:schemeClr val="tx1"/>
                </a:solidFill>
              </a:rPr>
              <a:t>de date de mai sus, </a:t>
            </a:r>
            <a:r>
              <a:rPr lang="en-US" dirty="0" smtClean="0">
                <a:solidFill>
                  <a:schemeClr val="tx1"/>
                </a:solidFill>
              </a:rPr>
              <a:t>detinatorul</a:t>
            </a:r>
            <a:r>
              <a:rPr lang="vi-VN" dirty="0" smtClean="0">
                <a:solidFill>
                  <a:schemeClr val="tx1"/>
                </a:solidFill>
              </a:rPr>
              <a:t> </a:t>
            </a:r>
            <a:r>
              <a:rPr lang="vi-VN" dirty="0">
                <a:solidFill>
                  <a:schemeClr val="tx1"/>
                </a:solidFill>
              </a:rPr>
              <a:t>trebuie să stabilească ce clase sau categorii de pericol, dacă există, ar putea intra în categoria respectivă. Sursele suplimentare de informații includ fișele </a:t>
            </a:r>
            <a:r>
              <a:rPr lang="en-US" dirty="0" smtClean="0">
                <a:solidFill>
                  <a:schemeClr val="tx1"/>
                </a:solidFill>
              </a:rPr>
              <a:t>tehnice </a:t>
            </a:r>
            <a:r>
              <a:rPr lang="vi-VN" dirty="0" smtClean="0">
                <a:solidFill>
                  <a:schemeClr val="tx1"/>
                </a:solidFill>
              </a:rPr>
              <a:t>de </a:t>
            </a:r>
            <a:r>
              <a:rPr lang="vi-VN" dirty="0">
                <a:solidFill>
                  <a:schemeClr val="tx1"/>
                </a:solidFill>
              </a:rPr>
              <a:t>securitate (</a:t>
            </a:r>
            <a:r>
              <a:rPr lang="vi-VN" dirty="0" smtClean="0">
                <a:solidFill>
                  <a:schemeClr val="tx1"/>
                </a:solidFill>
              </a:rPr>
              <a:t>SDS</a:t>
            </a:r>
            <a:r>
              <a:rPr lang="en-US" dirty="0" smtClean="0">
                <a:solidFill>
                  <a:schemeClr val="tx1"/>
                </a:solidFill>
              </a:rPr>
              <a:t>- </a:t>
            </a:r>
            <a:r>
              <a:rPr lang="en-US" dirty="0">
                <a:solidFill>
                  <a:schemeClr val="tx1"/>
                </a:solidFill>
              </a:rPr>
              <a:t>Safety Data </a:t>
            </a:r>
            <a:r>
              <a:rPr lang="en-US" dirty="0" smtClean="0">
                <a:solidFill>
                  <a:schemeClr val="tx1"/>
                </a:solidFill>
              </a:rPr>
              <a:t>Sheets</a:t>
            </a:r>
            <a:r>
              <a:rPr lang="vi-VN" dirty="0" smtClean="0">
                <a:solidFill>
                  <a:schemeClr val="tx1"/>
                </a:solidFill>
              </a:rPr>
              <a:t>) </a:t>
            </a:r>
            <a:r>
              <a:rPr lang="vi-VN" dirty="0">
                <a:solidFill>
                  <a:schemeClr val="tx1"/>
                </a:solidFill>
              </a:rPr>
              <a:t>conforme.</a:t>
            </a:r>
            <a:endParaRPr lang="en-US" dirty="0">
              <a:solidFill>
                <a:schemeClr val="tx1"/>
              </a:solidFill>
            </a:endParaRPr>
          </a:p>
          <a:p>
            <a:pPr algn="just"/>
            <a:r>
              <a:rPr lang="en-US" dirty="0" smtClean="0">
                <a:solidFill>
                  <a:schemeClr val="tx1"/>
                </a:solidFill>
                <a:latin typeface="Arial" panose="020B0604020202020204" pitchFamily="34" charset="0"/>
                <a:cs typeface="Arial" panose="020B0604020202020204" pitchFamily="34" charset="0"/>
              </a:rPr>
              <a:t>F</a:t>
            </a:r>
            <a:r>
              <a:rPr lang="vi-VN" dirty="0" smtClean="0">
                <a:solidFill>
                  <a:schemeClr val="tx1"/>
                </a:solidFill>
                <a:latin typeface="Arial" panose="020B0604020202020204" pitchFamily="34" charset="0"/>
                <a:cs typeface="Arial" panose="020B0604020202020204" pitchFamily="34" charset="0"/>
              </a:rPr>
              <a:t>ișele </a:t>
            </a:r>
            <a:r>
              <a:rPr lang="en-US" dirty="0">
                <a:solidFill>
                  <a:schemeClr val="tx1"/>
                </a:solidFill>
                <a:latin typeface="Arial" panose="020B0604020202020204" pitchFamily="34" charset="0"/>
                <a:cs typeface="Arial" panose="020B0604020202020204" pitchFamily="34" charset="0"/>
              </a:rPr>
              <a:t>tehnice </a:t>
            </a:r>
            <a:r>
              <a:rPr lang="vi-VN" dirty="0">
                <a:solidFill>
                  <a:schemeClr val="tx1"/>
                </a:solidFill>
                <a:latin typeface="Arial" panose="020B0604020202020204" pitchFamily="34" charset="0"/>
                <a:cs typeface="Arial" panose="020B0604020202020204" pitchFamily="34" charset="0"/>
              </a:rPr>
              <a:t>de securitate</a:t>
            </a:r>
            <a:r>
              <a:rPr lang="vi-VN" b="1" dirty="0" smtClean="0">
                <a:solidFill>
                  <a:schemeClr val="tx1"/>
                </a:solidFill>
                <a:latin typeface="Arial" panose="020B0604020202020204" pitchFamily="34" charset="0"/>
                <a:cs typeface="Arial" panose="020B0604020202020204" pitchFamily="34" charset="0"/>
              </a:rPr>
              <a:t> </a:t>
            </a:r>
            <a:r>
              <a:rPr lang="vi-VN" b="1" dirty="0">
                <a:solidFill>
                  <a:schemeClr val="tx1"/>
                </a:solidFill>
                <a:latin typeface="Arial" panose="020B0604020202020204" pitchFamily="34" charset="0"/>
                <a:cs typeface="Arial" panose="020B0604020202020204" pitchFamily="34" charset="0"/>
              </a:rPr>
              <a:t>trebuie să fie conforme cu normele europene, REACH / CLP și să nu prezinte lacune semnificative sau relevante ale datelor, în special </a:t>
            </a:r>
            <a:r>
              <a:rPr lang="en-US" b="1" dirty="0" smtClean="0">
                <a:solidFill>
                  <a:schemeClr val="tx1"/>
                </a:solidFill>
                <a:latin typeface="Arial" panose="020B0604020202020204" pitchFamily="34" charset="0"/>
                <a:cs typeface="Arial" panose="020B0604020202020204" pitchFamily="34" charset="0"/>
              </a:rPr>
              <a:t>privind </a:t>
            </a:r>
            <a:r>
              <a:rPr lang="vi-VN" b="1" dirty="0" smtClean="0">
                <a:solidFill>
                  <a:schemeClr val="tx1"/>
                </a:solidFill>
                <a:latin typeface="Arial" panose="020B0604020202020204" pitchFamily="34" charset="0"/>
                <a:cs typeface="Arial" panose="020B0604020202020204" pitchFamily="34" charset="0"/>
              </a:rPr>
              <a:t>proprietăți </a:t>
            </a:r>
            <a:r>
              <a:rPr lang="vi-VN" b="1" dirty="0">
                <a:solidFill>
                  <a:schemeClr val="tx1"/>
                </a:solidFill>
                <a:latin typeface="Arial" panose="020B0604020202020204" pitchFamily="34" charset="0"/>
                <a:cs typeface="Arial" panose="020B0604020202020204" pitchFamily="34" charset="0"/>
              </a:rPr>
              <a:t>periculoase care ar putea afecta clasificarea </a:t>
            </a:r>
            <a:r>
              <a:rPr lang="vi-VN" b="1" dirty="0" smtClean="0">
                <a:solidFill>
                  <a:schemeClr val="tx1"/>
                </a:solidFill>
                <a:latin typeface="Arial" panose="020B0604020202020204" pitchFamily="34" charset="0"/>
                <a:cs typeface="Arial" panose="020B0604020202020204" pitchFamily="34" charset="0"/>
              </a:rPr>
              <a:t>deșeurilor</a:t>
            </a:r>
            <a:r>
              <a:rPr lang="en-US" b="1" dirty="0" smtClean="0">
                <a:solidFill>
                  <a:schemeClr val="tx1"/>
                </a:solidFill>
                <a:latin typeface="Arial" panose="020B0604020202020204" pitchFamily="34" charset="0"/>
                <a:cs typeface="Arial" panose="020B0604020202020204" pitchFamily="34" charset="0"/>
              </a:rPr>
              <a:t>, ca de exemplu lipsa datelor sau </a:t>
            </a:r>
            <a:r>
              <a:rPr lang="fr-FR" b="1" dirty="0" smtClean="0">
                <a:solidFill>
                  <a:schemeClr val="tx1"/>
                </a:solidFill>
                <a:latin typeface="Arial" panose="020B0604020202020204" pitchFamily="34" charset="0"/>
                <a:cs typeface="Arial" panose="020B0604020202020204" pitchFamily="34" charset="0"/>
              </a:rPr>
              <a:t>,,Nu </a:t>
            </a:r>
            <a:r>
              <a:rPr lang="fr-FR" b="1" dirty="0">
                <a:solidFill>
                  <a:schemeClr val="tx1"/>
                </a:solidFill>
                <a:latin typeface="Arial" panose="020B0604020202020204" pitchFamily="34" charset="0"/>
                <a:cs typeface="Arial" panose="020B0604020202020204" pitchFamily="34" charset="0"/>
              </a:rPr>
              <a:t>a fost testat </a:t>
            </a:r>
            <a:r>
              <a:rPr lang="fr-FR" b="1" dirty="0" smtClean="0">
                <a:solidFill>
                  <a:schemeClr val="tx1"/>
                </a:solidFill>
                <a:latin typeface="Arial" panose="020B0604020202020204" pitchFamily="34" charset="0"/>
                <a:cs typeface="Arial" panose="020B0604020202020204" pitchFamily="34" charset="0"/>
              </a:rPr>
              <a:t>complet» , cum ar fi in cazul </a:t>
            </a:r>
            <a:r>
              <a:rPr lang="fr-FR" b="1" dirty="0" smtClean="0">
                <a:solidFill>
                  <a:srgbClr val="0070C0"/>
                </a:solidFill>
                <a:latin typeface="Arial" panose="020B0604020202020204" pitchFamily="34" charset="0"/>
                <a:cs typeface="Arial" panose="020B0604020202020204" pitchFamily="34" charset="0"/>
              </a:rPr>
              <a:t>HP 14 Ecotoxice</a:t>
            </a:r>
            <a:r>
              <a:rPr lang="fr-FR" b="1" dirty="0" smtClean="0">
                <a:solidFill>
                  <a:schemeClr val="tx1"/>
                </a:solidFill>
                <a:latin typeface="Arial" panose="020B0604020202020204" pitchFamily="34" charset="0"/>
                <a:cs typeface="Arial" panose="020B0604020202020204" pitchFamily="34" charset="0"/>
              </a:rPr>
              <a:t>.</a:t>
            </a:r>
            <a:endParaRPr lang="en-US" b="1" dirty="0" smtClean="0">
              <a:solidFill>
                <a:schemeClr val="tx1"/>
              </a:solidFill>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4081968004"/>
      </p:ext>
    </p:extLst>
  </p:cSld>
  <p:clrMapOvr>
    <a:masterClrMapping/>
  </p:clrMapOvr>
</p:sld>
</file>

<file path=ppt/theme/theme1.xml><?xml version="1.0" encoding="utf-8"?>
<a:theme xmlns:a="http://schemas.openxmlformats.org/drawingml/2006/main" name="Facet">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854</TotalTime>
  <Words>2429</Words>
  <Application>Microsoft Office PowerPoint</Application>
  <PresentationFormat>Custom</PresentationFormat>
  <Paragraphs>95</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Facet</vt:lpstr>
      <vt:lpstr>CLARIFICARI PRIVIND CLASIFICAREA SI CODIFICAREA DESEURILOR, CONFORM PREVEDERILOR                     LEGII 211/2011 REPUBLICATA PRIVIND REGIMUL DESEURILOR</vt:lpstr>
      <vt:lpstr>CLARIFICARI PRIVIND CLASIFICAREA SI CODIFICAREA DESEURILOR, CONFORM PREVEDERILOR LEGII 211/2011 REPUBLICATA PRIVIND REGIMUL DESEURILOR</vt:lpstr>
      <vt:lpstr>CLARIFICARI PRIVIND CLASIFICAREA SI CODIFICAREA DESEURILOR, CONFORM PREVEDERILOR LEGII 211/2011 REPUBLICATA PRIVIND REGIMUL DESEURILOR</vt:lpstr>
      <vt:lpstr>CLARIFICARI PRIVIND CLASIFICAREA SI CODIFICAREA DESEURILOR, CONFORM PREVEDERILOR LEGII 211/2011 REPUBLICATA PRIVIND REGIMUL DESEURILOR</vt:lpstr>
      <vt:lpstr>CLARIFICARI PRIVIND CLASIFICAREA SI CODIFICAREA DESEURILOR, CONFORM PREVEDERILOR LEGII 211/2011 REPUBLICATA PRIVIND REGIMUL DESEURILOR</vt:lpstr>
      <vt:lpstr>CLARIFICARI PRIVIND CLASIFICAREA SI CODIFICAREA DESEURILOR, CONFORM PREVEDERILOR LEGII 211/2011 REPUBLICATA PRIVIND REGIMUL DESEURILOR</vt:lpstr>
      <vt:lpstr>CLARIFICARI PRIVIND CLASIFICAREA SI CODIFICAREA DESEURILOR, CONFORM PREVEDERILOR LEGII 211/2011 REPUBLICATA PRIVIND REGIMUL DESEURILOR</vt:lpstr>
      <vt:lpstr>CLARIFICARI PRIVIND CLASIFICAREA SI CODIFICAREA DESEURILOR, CONFORM PREVEDERILOR LEGII 211/2011 REPUBLICATA PRIVIND REGIMUL DESEURILOR</vt:lpstr>
      <vt:lpstr>CLARIFICARI PRIVIND CLASIFICAREA SI CODIFICAREA DESEURILOR, CONFORM PREVEDERILOR LEGII 211/2011 REPUBLICATA PRIVIND REGIMUL DESEURILOR</vt:lpstr>
      <vt:lpstr>CLARIFICARI PRIVIND CLASIFICAREA SI CODIFICAREA DESEURILOR, CONFORM PREVEDERILOR LEGII 211/2011 REPUBLICATA PRIVIND REGIMUL DESEURILOR</vt:lpstr>
      <vt:lpstr>CLARIFICARI PRIVIND CLASIFICAREA SI CODIFICAREA DESEURILOR, CONFORM PREVEDERILOR LEGII 211/2011 REPUBLICATA PRIVIND REGIMUL DESEURILOR</vt:lpstr>
      <vt:lpstr>CLARIFICARI PRIVIND CLASIFICAREA SI CODIFICAREA DESEURILOR, CONFORM PREVEDERILOR LEGII 211/2011 REPUBLICATA PRIVIND REGIMUL DESEURILOR</vt:lpstr>
      <vt:lpstr>CLARIFICARI PRIVIND CLASIFICAREA SI CODIFICAREA DESEURILOR, CONFORM PREVEDERILOR LEGII 211/2011 REPUBLICATA PRIVIND REGIMUL DESEURILOR</vt:lpstr>
      <vt:lpstr>CLARIFICARI PRIVIND CLASIFICAREA SI CODIFICAREA DESEURILOR, CONFORM PREVEDERILOR LEGII 211/2011 REPUBLICATA PRIVIND REGIMUL DESEURILOR</vt:lpstr>
      <vt:lpstr>VA MULTUMESC PENTRU ATENTIE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Questionnaire END OF LIFE VEHICLES</dc:title>
  <dc:creator>Claudia Babescu</dc:creator>
  <cp:lastModifiedBy>Claudia Babescu</cp:lastModifiedBy>
  <cp:revision>128</cp:revision>
  <dcterms:created xsi:type="dcterms:W3CDTF">2016-11-17T17:11:56Z</dcterms:created>
  <dcterms:modified xsi:type="dcterms:W3CDTF">2017-07-13T05:55:48Z</dcterms:modified>
</cp:coreProperties>
</file>