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3" r:id="rId11"/>
    <p:sldId id="265" r:id="rId12"/>
    <p:sldId id="266" r:id="rId13"/>
    <p:sldId id="267" r:id="rId14"/>
    <p:sldId id="268" r:id="rId15"/>
    <p:sldId id="269" r:id="rId16"/>
    <p:sldId id="270" r:id="rId17"/>
    <p:sldId id="274" r:id="rId18"/>
    <p:sldId id="271"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8" autoAdjust="0"/>
    <p:restoredTop sz="94660"/>
  </p:normalViewPr>
  <p:slideViewPr>
    <p:cSldViewPr>
      <p:cViewPr varScale="1">
        <p:scale>
          <a:sx n="51" d="100"/>
          <a:sy n="51" d="100"/>
        </p:scale>
        <p:origin x="-135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7/14/2017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1"/>
            <a:ext cx="7772400" cy="2000250"/>
          </a:xfrm>
        </p:spPr>
        <p:txBody>
          <a:bodyPr>
            <a:normAutofit fontScale="90000"/>
          </a:bodyPr>
          <a:lstStyle/>
          <a:p>
            <a:r>
              <a:rPr lang="ro-RO" dirty="0">
                <a:solidFill>
                  <a:srgbClr val="002060"/>
                </a:solidFill>
                <a:latin typeface="Arial" panose="020B0604020202020204" pitchFamily="34" charset="0"/>
                <a:cs typeface="Arial" panose="020B0604020202020204" pitchFamily="34" charset="0"/>
              </a:rPr>
              <a:t>AGENŢIA NAŢIONALĂ PENTRU PROTECŢIA </a:t>
            </a:r>
            <a:r>
              <a:rPr lang="en-US" dirty="0" smtClean="0">
                <a:solidFill>
                  <a:srgbClr val="002060"/>
                </a:solidFill>
                <a:latin typeface="Arial" panose="020B0604020202020204" pitchFamily="34" charset="0"/>
                <a:cs typeface="Arial" panose="020B0604020202020204" pitchFamily="34" charset="0"/>
              </a:rPr>
              <a:t> </a:t>
            </a:r>
            <a:r>
              <a:rPr lang="ro-RO" dirty="0" smtClean="0">
                <a:solidFill>
                  <a:srgbClr val="002060"/>
                </a:solidFill>
                <a:latin typeface="Arial" panose="020B0604020202020204" pitchFamily="34" charset="0"/>
                <a:cs typeface="Arial" panose="020B0604020202020204" pitchFamily="34" charset="0"/>
              </a:rPr>
              <a:t>MEDIULUI</a:t>
            </a:r>
            <a:endParaRPr lang="en-US"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ro-RO" b="1" dirty="0">
                <a:solidFill>
                  <a:srgbClr val="002060"/>
                </a:solidFill>
                <a:latin typeface="Arial" panose="020B0604020202020204" pitchFamily="34" charset="0"/>
                <a:cs typeface="Arial" panose="020B0604020202020204" pitchFamily="34" charset="0"/>
              </a:rPr>
              <a:t>GESTIONAREA DEŞEURILOR DE ECHIPAMENTE ELECTRICE ŞI ELECTRONICE (DEEE)</a:t>
            </a:r>
          </a:p>
          <a:p>
            <a:endParaRPr lang="en-US" dirty="0"/>
          </a:p>
        </p:txBody>
      </p:sp>
      <p:pic>
        <p:nvPicPr>
          <p:cNvPr id="4" name="Picture 3" descr="siglaANPM"/>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162530" y="155312"/>
            <a:ext cx="1828800" cy="706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8577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52400"/>
            <a:ext cx="8763000" cy="1752600"/>
          </a:xfrm>
        </p:spPr>
        <p:txBody>
          <a:bodyPr>
            <a:noAutofit/>
          </a:bodyPr>
          <a:lstStyle/>
          <a:p>
            <a:r>
              <a:rPr lang="it-IT" sz="3200" b="1" dirty="0">
                <a:solidFill>
                  <a:srgbClr val="002060"/>
                </a:solidFill>
                <a:latin typeface="Arial" panose="020B0604020202020204" pitchFamily="34" charset="0"/>
                <a:cs typeface="Arial" panose="020B0604020202020204" pitchFamily="34" charset="0"/>
              </a:rPr>
              <a:t>Responsabilităţile</a:t>
            </a:r>
            <a:r>
              <a:rPr lang="it-IT" sz="3200" dirty="0">
                <a:solidFill>
                  <a:srgbClr val="002060"/>
                </a:solidFill>
                <a:latin typeface="Arial" panose="020B0604020202020204" pitchFamily="34" charset="0"/>
                <a:cs typeface="Arial" panose="020B0604020202020204" pitchFamily="34" charset="0"/>
              </a:rPr>
              <a:t> </a:t>
            </a:r>
            <a:r>
              <a:rPr lang="ro-RO" sz="3200" b="1" dirty="0">
                <a:solidFill>
                  <a:srgbClr val="002060"/>
                </a:solidFill>
                <a:latin typeface="Arial" panose="020B0604020202020204" pitchFamily="34" charset="0"/>
                <a:cs typeface="Arial" panose="020B0604020202020204" pitchFamily="34" charset="0"/>
              </a:rPr>
              <a:t>operatorilor economici autorizaţi pentru activităţile de colectare şi tratare a DEEE</a:t>
            </a:r>
            <a:endParaRPr lang="en-US" sz="3200" dirty="0"/>
          </a:p>
        </p:txBody>
      </p:sp>
      <p:sp>
        <p:nvSpPr>
          <p:cNvPr id="3" name="Subtitle 2"/>
          <p:cNvSpPr>
            <a:spLocks noGrp="1"/>
          </p:cNvSpPr>
          <p:nvPr>
            <p:ph type="subTitle" idx="1"/>
          </p:nvPr>
        </p:nvSpPr>
        <p:spPr>
          <a:xfrm>
            <a:off x="304800" y="2209800"/>
            <a:ext cx="8686800" cy="4114800"/>
          </a:xfrm>
        </p:spPr>
        <p:txBody>
          <a:bodyPr>
            <a:normAutofit fontScale="77500" lnSpcReduction="20000"/>
          </a:bodyPr>
          <a:lstStyle/>
          <a:p>
            <a:pPr marL="457200" indent="-457200" algn="just">
              <a:buFont typeface="Arial" panose="020B0604020202020204" pitchFamily="34" charset="0"/>
              <a:buChar char="•"/>
            </a:pPr>
            <a:r>
              <a:rPr lang="ro-RO" sz="2600" dirty="0">
                <a:solidFill>
                  <a:srgbClr val="002060"/>
                </a:solidFill>
                <a:latin typeface="Arial" panose="020B0604020202020204" pitchFamily="34" charset="0"/>
                <a:cs typeface="Arial" panose="020B0604020202020204" pitchFamily="34" charset="0"/>
              </a:rPr>
              <a:t>au obligaţia să respecte cerinţele tehnice prevăzute în Anexa </a:t>
            </a:r>
            <a:r>
              <a:rPr lang="ro-RO" sz="2600" dirty="0" smtClean="0">
                <a:solidFill>
                  <a:srgbClr val="002060"/>
                </a:solidFill>
                <a:latin typeface="Arial" panose="020B0604020202020204" pitchFamily="34" charset="0"/>
                <a:cs typeface="Arial" panose="020B0604020202020204" pitchFamily="34" charset="0"/>
              </a:rPr>
              <a:t>nr.</a:t>
            </a:r>
            <a:r>
              <a:rPr lang="en-US" sz="2600" dirty="0" smtClean="0">
                <a:solidFill>
                  <a:srgbClr val="002060"/>
                </a:solidFill>
                <a:latin typeface="Arial" panose="020B0604020202020204" pitchFamily="34" charset="0"/>
                <a:cs typeface="Arial" panose="020B0604020202020204" pitchFamily="34" charset="0"/>
              </a:rPr>
              <a:t> </a:t>
            </a:r>
            <a:r>
              <a:rPr lang="ro-RO" sz="2600" dirty="0" smtClean="0">
                <a:solidFill>
                  <a:srgbClr val="002060"/>
                </a:solidFill>
                <a:latin typeface="Arial" panose="020B0604020202020204" pitchFamily="34" charset="0"/>
                <a:cs typeface="Arial" panose="020B0604020202020204" pitchFamily="34" charset="0"/>
              </a:rPr>
              <a:t>8</a:t>
            </a:r>
            <a:r>
              <a:rPr lang="ro-RO" sz="2600" dirty="0">
                <a:solidFill>
                  <a:srgbClr val="002060"/>
                </a:solidFill>
                <a:latin typeface="Arial" panose="020B0604020202020204" pitchFamily="34" charset="0"/>
                <a:cs typeface="Arial" panose="020B0604020202020204" pitchFamily="34" charset="0"/>
              </a:rPr>
              <a:t>, referitoare la stocarea şi tratarea DEEE colectate</a:t>
            </a:r>
            <a:r>
              <a:rPr lang="en-US" sz="2600" dirty="0" smtClean="0">
                <a:solidFill>
                  <a:srgbClr val="002060"/>
                </a:solidFill>
                <a:latin typeface="Arial" panose="020B0604020202020204" pitchFamily="34" charset="0"/>
                <a:cs typeface="Arial" panose="020B0604020202020204" pitchFamily="34" charset="0"/>
              </a:rPr>
              <a:t>:</a:t>
            </a:r>
            <a:endParaRPr lang="ro-RO" sz="2600" dirty="0" smtClean="0">
              <a:solidFill>
                <a:srgbClr val="002060"/>
              </a:solidFill>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endParaRPr lang="en-US" sz="2600" dirty="0">
              <a:solidFill>
                <a:srgbClr val="002060"/>
              </a:solidFill>
              <a:latin typeface="Arial" panose="020B0604020202020204" pitchFamily="34" charset="0"/>
              <a:cs typeface="Arial" panose="020B0604020202020204" pitchFamily="34" charset="0"/>
            </a:endParaRPr>
          </a:p>
          <a:p>
            <a:pPr algn="l"/>
            <a:r>
              <a:rPr lang="en-US" sz="2600" dirty="0" smtClean="0">
                <a:solidFill>
                  <a:srgbClr val="002060"/>
                </a:solidFill>
                <a:latin typeface="Arial" panose="020B0604020202020204" pitchFamily="34" charset="0"/>
                <a:cs typeface="Arial" panose="020B0604020202020204" pitchFamily="34" charset="0"/>
              </a:rPr>
              <a:t>         </a:t>
            </a:r>
            <a:r>
              <a:rPr lang="ro-RO" sz="2600" dirty="0" smtClean="0">
                <a:solidFill>
                  <a:srgbClr val="002060"/>
                </a:solidFill>
                <a:latin typeface="Arial" panose="020B0604020202020204" pitchFamily="34" charset="0"/>
                <a:cs typeface="Arial" panose="020B0604020202020204" pitchFamily="34" charset="0"/>
              </a:rPr>
              <a:t>-cântare de măsurare a greutăţii deşeurilor tratate;</a:t>
            </a:r>
            <a:endParaRPr lang="en-US" sz="2600" dirty="0" smtClean="0">
              <a:solidFill>
                <a:srgbClr val="002060"/>
              </a:solidFill>
              <a:latin typeface="Arial" panose="020B0604020202020204" pitchFamily="34" charset="0"/>
              <a:cs typeface="Arial" panose="020B0604020202020204" pitchFamily="34" charset="0"/>
            </a:endParaRPr>
          </a:p>
          <a:p>
            <a:pPr algn="just"/>
            <a:r>
              <a:rPr lang="en-US" sz="2600" dirty="0" smtClean="0">
                <a:solidFill>
                  <a:srgbClr val="002060"/>
                </a:solidFill>
                <a:latin typeface="Arial" panose="020B0604020202020204" pitchFamily="34" charset="0"/>
                <a:cs typeface="Arial" panose="020B0604020202020204" pitchFamily="34" charset="0"/>
              </a:rPr>
              <a:t>         </a:t>
            </a:r>
            <a:r>
              <a:rPr lang="ro-RO" sz="2600" dirty="0" smtClean="0">
                <a:solidFill>
                  <a:srgbClr val="002060"/>
                </a:solidFill>
                <a:latin typeface="Arial" panose="020B0604020202020204" pitchFamily="34" charset="0"/>
                <a:cs typeface="Arial" panose="020B0604020202020204" pitchFamily="34" charset="0"/>
              </a:rPr>
              <a:t>-suprafeţe impermeabile şi prelate rezistente la intemperii</a:t>
            </a:r>
            <a:r>
              <a:rPr lang="en-US" sz="2600" dirty="0" smtClean="0">
                <a:solidFill>
                  <a:srgbClr val="002060"/>
                </a:solidFill>
                <a:latin typeface="Arial" panose="020B0604020202020204" pitchFamily="34" charset="0"/>
                <a:cs typeface="Arial" panose="020B0604020202020204" pitchFamily="34" charset="0"/>
              </a:rPr>
              <a:t> p</a:t>
            </a:r>
            <a:r>
              <a:rPr lang="ro-RO" sz="2600" dirty="0" smtClean="0">
                <a:solidFill>
                  <a:srgbClr val="002060"/>
                </a:solidFill>
                <a:latin typeface="Arial" panose="020B0604020202020204" pitchFamily="34" charset="0"/>
                <a:cs typeface="Arial" panose="020B0604020202020204" pitchFamily="34" charset="0"/>
              </a:rPr>
              <a:t>entru 	zonele adecvate, prevăzute cu instalaţii de colectare</a:t>
            </a:r>
            <a:r>
              <a:rPr lang="en-US" sz="2600" dirty="0" smtClean="0">
                <a:solidFill>
                  <a:srgbClr val="002060"/>
                </a:solidFill>
                <a:latin typeface="Arial" panose="020B0604020202020204" pitchFamily="34" charset="0"/>
                <a:cs typeface="Arial" panose="020B0604020202020204" pitchFamily="34" charset="0"/>
              </a:rPr>
              <a:t> </a:t>
            </a:r>
            <a:r>
              <a:rPr lang="ro-RO" sz="2600" dirty="0" smtClean="0">
                <a:solidFill>
                  <a:srgbClr val="002060"/>
                </a:solidFill>
                <a:latin typeface="Arial" panose="020B0604020202020204" pitchFamily="34" charset="0"/>
                <a:cs typeface="Arial" panose="020B0604020202020204" pitchFamily="34" charset="0"/>
              </a:rPr>
              <a:t>a</a:t>
            </a:r>
            <a:r>
              <a:rPr lang="en-US" sz="2600" dirty="0" smtClean="0">
                <a:solidFill>
                  <a:srgbClr val="002060"/>
                </a:solidFill>
                <a:latin typeface="Arial" panose="020B0604020202020204" pitchFamily="34" charset="0"/>
                <a:cs typeface="Arial" panose="020B0604020202020204" pitchFamily="34" charset="0"/>
              </a:rPr>
              <a:t> </a:t>
            </a:r>
            <a:r>
              <a:rPr lang="ro-RO" sz="2600" dirty="0" smtClean="0">
                <a:solidFill>
                  <a:srgbClr val="002060"/>
                </a:solidFill>
                <a:latin typeface="Arial" panose="020B0604020202020204" pitchFamily="34" charset="0"/>
                <a:cs typeface="Arial" panose="020B0604020202020204" pitchFamily="34" charset="0"/>
              </a:rPr>
              <a:t>pierderilor prin scurgere</a:t>
            </a:r>
            <a:r>
              <a:rPr lang="en-US" sz="2600" dirty="0" smtClean="0">
                <a:solidFill>
                  <a:srgbClr val="002060"/>
                </a:solidFill>
                <a:latin typeface="Arial" panose="020B0604020202020204" pitchFamily="34" charset="0"/>
                <a:cs typeface="Arial" panose="020B0604020202020204" pitchFamily="34" charset="0"/>
              </a:rPr>
              <a:t> </a:t>
            </a:r>
            <a:r>
              <a:rPr lang="ro-RO" sz="2600" dirty="0" smtClean="0">
                <a:solidFill>
                  <a:srgbClr val="002060"/>
                </a:solidFill>
                <a:latin typeface="Arial" panose="020B0604020202020204" pitchFamily="34" charset="0"/>
                <a:cs typeface="Arial" panose="020B0604020202020204" pitchFamily="34" charset="0"/>
              </a:rPr>
              <a:t>şi, dacă este cazul, cu decantoare</a:t>
            </a:r>
            <a:r>
              <a:rPr lang="en-US" sz="2600" dirty="0" smtClean="0">
                <a:solidFill>
                  <a:srgbClr val="002060"/>
                </a:solidFill>
                <a:latin typeface="Arial" panose="020B0604020202020204" pitchFamily="34" charset="0"/>
                <a:cs typeface="Arial" panose="020B0604020202020204" pitchFamily="34" charset="0"/>
              </a:rPr>
              <a:t> </a:t>
            </a:r>
            <a:r>
              <a:rPr lang="ro-RO" sz="2600" dirty="0" smtClean="0">
                <a:solidFill>
                  <a:srgbClr val="002060"/>
                </a:solidFill>
                <a:latin typeface="Arial" panose="020B0604020202020204" pitchFamily="34" charset="0"/>
                <a:cs typeface="Arial" panose="020B0604020202020204" pitchFamily="34" charset="0"/>
              </a:rPr>
              <a:t>şi </a:t>
            </a:r>
            <a:r>
              <a:rPr lang="vi-VN" sz="2600" dirty="0" smtClean="0">
                <a:solidFill>
                  <a:srgbClr val="002060"/>
                </a:solidFill>
                <a:latin typeface="Arial" panose="020B0604020202020204" pitchFamily="34" charset="0"/>
                <a:cs typeface="Arial" panose="020B0604020202020204" pitchFamily="34" charset="0"/>
              </a:rPr>
              <a:t>separatoare de grăsimi</a:t>
            </a:r>
            <a:r>
              <a:rPr lang="ro-RO" sz="2600" dirty="0" smtClean="0">
                <a:solidFill>
                  <a:srgbClr val="002060"/>
                </a:solidFill>
                <a:latin typeface="Arial" panose="020B0604020202020204" pitchFamily="34" charset="0"/>
                <a:cs typeface="Arial" panose="020B0604020202020204" pitchFamily="34" charset="0"/>
              </a:rPr>
              <a:t>;</a:t>
            </a:r>
            <a:endParaRPr lang="en-US" sz="2600" dirty="0">
              <a:solidFill>
                <a:srgbClr val="002060"/>
              </a:solidFill>
              <a:latin typeface="Arial" panose="020B0604020202020204" pitchFamily="34" charset="0"/>
              <a:cs typeface="Arial" panose="020B0604020202020204" pitchFamily="34" charset="0"/>
            </a:endParaRPr>
          </a:p>
          <a:p>
            <a:pPr algn="just"/>
            <a:r>
              <a:rPr lang="en-US" sz="2600" dirty="0" smtClean="0">
                <a:solidFill>
                  <a:srgbClr val="002060"/>
                </a:solidFill>
                <a:latin typeface="Arial" panose="020B0604020202020204" pitchFamily="34" charset="0"/>
                <a:cs typeface="Arial" panose="020B0604020202020204" pitchFamily="34" charset="0"/>
              </a:rPr>
              <a:t>         </a:t>
            </a:r>
            <a:r>
              <a:rPr lang="ro-RO" sz="2600" dirty="0" smtClean="0">
                <a:solidFill>
                  <a:srgbClr val="002060"/>
                </a:solidFill>
                <a:latin typeface="Arial" panose="020B0604020202020204" pitchFamily="34" charset="0"/>
                <a:cs typeface="Arial" panose="020B0604020202020204" pitchFamily="34" charset="0"/>
              </a:rPr>
              <a:t>-</a:t>
            </a:r>
            <a:r>
              <a:rPr lang="it-IT" sz="2600" dirty="0" smtClean="0">
                <a:solidFill>
                  <a:srgbClr val="002060"/>
                </a:solidFill>
                <a:latin typeface="Arial" panose="020B0604020202020204" pitchFamily="34" charset="0"/>
                <a:cs typeface="Arial" panose="020B0604020202020204" pitchFamily="34" charset="0"/>
              </a:rPr>
              <a:t>stocare adecvată pentru piesele demontate; </a:t>
            </a:r>
            <a:endParaRPr lang="en-US" sz="2600" dirty="0">
              <a:solidFill>
                <a:srgbClr val="002060"/>
              </a:solidFill>
              <a:latin typeface="Arial" panose="020B0604020202020204" pitchFamily="34" charset="0"/>
              <a:cs typeface="Arial" panose="020B0604020202020204" pitchFamily="34" charset="0"/>
            </a:endParaRPr>
          </a:p>
          <a:p>
            <a:pPr algn="just"/>
            <a:r>
              <a:rPr lang="en-US" sz="2600" dirty="0" smtClean="0">
                <a:solidFill>
                  <a:srgbClr val="002060"/>
                </a:solidFill>
                <a:latin typeface="Arial" panose="020B0604020202020204" pitchFamily="34" charset="0"/>
                <a:cs typeface="Arial" panose="020B0604020202020204" pitchFamily="34" charset="0"/>
              </a:rPr>
              <a:t>         </a:t>
            </a:r>
            <a:r>
              <a:rPr lang="ro-RO" sz="2600" dirty="0" smtClean="0">
                <a:solidFill>
                  <a:srgbClr val="002060"/>
                </a:solidFill>
                <a:latin typeface="Arial" panose="020B0604020202020204" pitchFamily="34" charset="0"/>
                <a:cs typeface="Arial" panose="020B0604020202020204" pitchFamily="34" charset="0"/>
              </a:rPr>
              <a:t>-containere </a:t>
            </a:r>
            <a:r>
              <a:rPr lang="ro-RO" sz="2600" dirty="0">
                <a:solidFill>
                  <a:srgbClr val="002060"/>
                </a:solidFill>
                <a:latin typeface="Arial" panose="020B0604020202020204" pitchFamily="34" charset="0"/>
                <a:cs typeface="Arial" panose="020B0604020202020204" pitchFamily="34" charset="0"/>
              </a:rPr>
              <a:t>adecvate pentru depozitarea bateriilor, </a:t>
            </a:r>
            <a:r>
              <a:rPr lang="ro-RO" sz="2600" dirty="0" smtClean="0">
                <a:solidFill>
                  <a:srgbClr val="002060"/>
                </a:solidFill>
                <a:latin typeface="Arial" panose="020B0604020202020204" pitchFamily="34" charset="0"/>
                <a:cs typeface="Arial" panose="020B0604020202020204" pitchFamily="34" charset="0"/>
              </a:rPr>
              <a:t>a</a:t>
            </a:r>
            <a:r>
              <a:rPr lang="en-US" sz="2600" dirty="0" smtClean="0">
                <a:solidFill>
                  <a:srgbClr val="002060"/>
                </a:solidFill>
                <a:latin typeface="Arial" panose="020B0604020202020204" pitchFamily="34" charset="0"/>
                <a:cs typeface="Arial" panose="020B0604020202020204" pitchFamily="34" charset="0"/>
              </a:rPr>
              <a:t> </a:t>
            </a:r>
            <a:r>
              <a:rPr lang="ro-RO" sz="2600" dirty="0" smtClean="0">
                <a:solidFill>
                  <a:srgbClr val="002060"/>
                </a:solidFill>
                <a:latin typeface="Arial" panose="020B0604020202020204" pitchFamily="34" charset="0"/>
                <a:cs typeface="Arial" panose="020B0604020202020204" pitchFamily="34" charset="0"/>
              </a:rPr>
              <a:t>condensatorilor </a:t>
            </a:r>
            <a:r>
              <a:rPr lang="ro-RO" sz="2600" dirty="0">
                <a:solidFill>
                  <a:srgbClr val="002060"/>
                </a:solidFill>
                <a:latin typeface="Arial" panose="020B0604020202020204" pitchFamily="34" charset="0"/>
                <a:cs typeface="Arial" panose="020B0604020202020204" pitchFamily="34" charset="0"/>
              </a:rPr>
              <a:t>cu conţinut de PCB/PCT şi a altor </a:t>
            </a:r>
            <a:r>
              <a:rPr lang="ro-RO" sz="2600" dirty="0" smtClean="0">
                <a:solidFill>
                  <a:srgbClr val="002060"/>
                </a:solidFill>
                <a:latin typeface="Arial" panose="020B0604020202020204" pitchFamily="34" charset="0"/>
                <a:cs typeface="Arial" panose="020B0604020202020204" pitchFamily="34" charset="0"/>
              </a:rPr>
              <a:t>deşeuri</a:t>
            </a:r>
            <a:r>
              <a:rPr lang="en-US" sz="2600" dirty="0" smtClean="0">
                <a:solidFill>
                  <a:srgbClr val="002060"/>
                </a:solidFill>
                <a:latin typeface="Arial" panose="020B0604020202020204" pitchFamily="34" charset="0"/>
                <a:cs typeface="Arial" panose="020B0604020202020204" pitchFamily="34" charset="0"/>
              </a:rPr>
              <a:t> </a:t>
            </a:r>
            <a:r>
              <a:rPr lang="ro-RO" sz="2600" dirty="0" smtClean="0">
                <a:solidFill>
                  <a:srgbClr val="002060"/>
                </a:solidFill>
                <a:latin typeface="Arial" panose="020B0604020202020204" pitchFamily="34" charset="0"/>
                <a:cs typeface="Arial" panose="020B0604020202020204" pitchFamily="34" charset="0"/>
              </a:rPr>
              <a:t>periculoase </a:t>
            </a:r>
            <a:r>
              <a:rPr lang="ro-RO" sz="2600" dirty="0">
                <a:solidFill>
                  <a:srgbClr val="002060"/>
                </a:solidFill>
                <a:latin typeface="Arial" panose="020B0604020202020204" pitchFamily="34" charset="0"/>
                <a:cs typeface="Arial" panose="020B0604020202020204" pitchFamily="34" charset="0"/>
              </a:rPr>
              <a:t>precum deşeurile radioactive</a:t>
            </a:r>
            <a:r>
              <a:rPr lang="ro-RO" sz="2600" dirty="0" smtClean="0">
                <a:solidFill>
                  <a:srgbClr val="002060"/>
                </a:solidFill>
                <a:latin typeface="Arial" panose="020B0604020202020204" pitchFamily="34" charset="0"/>
                <a:cs typeface="Arial" panose="020B0604020202020204" pitchFamily="34" charset="0"/>
              </a:rPr>
              <a:t>;</a:t>
            </a:r>
            <a:endParaRPr lang="en-US" sz="2600" dirty="0" smtClean="0">
              <a:solidFill>
                <a:srgbClr val="002060"/>
              </a:solidFill>
              <a:latin typeface="Arial" panose="020B0604020202020204" pitchFamily="34" charset="0"/>
              <a:cs typeface="Arial" panose="020B0604020202020204" pitchFamily="34" charset="0"/>
            </a:endParaRPr>
          </a:p>
          <a:p>
            <a:pPr algn="l"/>
            <a:r>
              <a:rPr lang="en-US" sz="2600" dirty="0" smtClean="0">
                <a:solidFill>
                  <a:srgbClr val="002060"/>
                </a:solidFill>
                <a:latin typeface="Arial" panose="020B0604020202020204" pitchFamily="34" charset="0"/>
                <a:cs typeface="Arial" panose="020B0604020202020204" pitchFamily="34" charset="0"/>
              </a:rPr>
              <a:t>         </a:t>
            </a:r>
            <a:r>
              <a:rPr lang="ro-RO" sz="2600" dirty="0" smtClean="0">
                <a:solidFill>
                  <a:srgbClr val="002060"/>
                </a:solidFill>
                <a:latin typeface="Arial" panose="020B0604020202020204" pitchFamily="34" charset="0"/>
                <a:cs typeface="Arial" panose="020B0604020202020204" pitchFamily="34" charset="0"/>
              </a:rPr>
              <a:t>-echipamente </a:t>
            </a:r>
            <a:r>
              <a:rPr lang="ro-RO" sz="2600" dirty="0">
                <a:solidFill>
                  <a:srgbClr val="002060"/>
                </a:solidFill>
                <a:latin typeface="Arial" panose="020B0604020202020204" pitchFamily="34" charset="0"/>
                <a:cs typeface="Arial" panose="020B0604020202020204" pitchFamily="34" charset="0"/>
              </a:rPr>
              <a:t>de tratare a apei, potrivit reglementărilor în </a:t>
            </a:r>
            <a:r>
              <a:rPr lang="ro-RO" sz="2600" dirty="0" smtClean="0">
                <a:solidFill>
                  <a:srgbClr val="002060"/>
                </a:solidFill>
                <a:latin typeface="Arial" panose="020B0604020202020204" pitchFamily="34" charset="0"/>
                <a:cs typeface="Arial" panose="020B0604020202020204" pitchFamily="34" charset="0"/>
              </a:rPr>
              <a:t>materie </a:t>
            </a:r>
            <a:r>
              <a:rPr lang="ro-RO" sz="2600" dirty="0">
                <a:solidFill>
                  <a:srgbClr val="002060"/>
                </a:solidFill>
                <a:latin typeface="Arial" panose="020B0604020202020204" pitchFamily="34" charset="0"/>
                <a:cs typeface="Arial" panose="020B0604020202020204" pitchFamily="34" charset="0"/>
              </a:rPr>
              <a:t>de sănătate şi mediu.</a:t>
            </a:r>
            <a:endParaRPr lang="en-US" sz="2600" dirty="0">
              <a:solidFill>
                <a:srgbClr val="00206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145500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rgbClr val="002060"/>
                </a:solidFill>
                <a:latin typeface="Arial" panose="020B0604020202020204" pitchFamily="34" charset="0"/>
                <a:cs typeface="Arial" panose="020B0604020202020204" pitchFamily="34" charset="0"/>
              </a:rPr>
              <a:t>Rata de </a:t>
            </a:r>
            <a:r>
              <a:rPr lang="en-US" sz="4000" b="1" dirty="0" err="1">
                <a:solidFill>
                  <a:srgbClr val="002060"/>
                </a:solidFill>
                <a:latin typeface="Arial" panose="020B0604020202020204" pitchFamily="34" charset="0"/>
                <a:cs typeface="Arial" panose="020B0604020202020204" pitchFamily="34" charset="0"/>
              </a:rPr>
              <a:t>colectare</a:t>
            </a:r>
            <a:endParaRPr lang="en-US" sz="4000"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76400"/>
            <a:ext cx="8305800" cy="4754563"/>
          </a:xfrm>
        </p:spPr>
        <p:txBody>
          <a:bodyPr>
            <a:normAutofit/>
          </a:bodyPr>
          <a:lstStyle/>
          <a:p>
            <a:pPr algn="just"/>
            <a:r>
              <a:rPr lang="vi-VN" sz="2000" dirty="0">
                <a:solidFill>
                  <a:srgbClr val="002060"/>
                </a:solidFill>
              </a:rPr>
              <a:t>Până la data de 31 decembrie 2015, producătorii de EEE sunt obligaţi să organizeze colectarea DEEE provenite de la gospodăriile particulare astfel încât să realizeze o rată medie de colectare separată la nivel naţional de cel puţin 4 kg/locuitor/an</a:t>
            </a:r>
            <a:r>
              <a:rPr lang="vi-VN" sz="2000" dirty="0" smtClean="0">
                <a:solidFill>
                  <a:srgbClr val="002060"/>
                </a:solidFill>
              </a:rPr>
              <a:t>.</a:t>
            </a:r>
            <a:endParaRPr lang="en-US" sz="2000" dirty="0" smtClean="0">
              <a:solidFill>
                <a:srgbClr val="002060"/>
              </a:solidFill>
            </a:endParaRPr>
          </a:p>
          <a:p>
            <a:pPr algn="just"/>
            <a:endParaRPr lang="ro-RO" sz="2000" dirty="0" smtClean="0">
              <a:solidFill>
                <a:srgbClr val="002060"/>
              </a:solidFill>
            </a:endParaRPr>
          </a:p>
          <a:p>
            <a:pPr algn="just"/>
            <a:r>
              <a:rPr lang="vi-VN" sz="2000" dirty="0">
                <a:solidFill>
                  <a:srgbClr val="002060"/>
                </a:solidFill>
              </a:rPr>
              <a:t>Începând cu data de 1 ianuarie 2016, producătorii de EEE sunt obligaţi să realizeze ratele de colectare minime prevăzute </a:t>
            </a:r>
            <a:r>
              <a:rPr lang="ro-RO" sz="2000" dirty="0">
                <a:solidFill>
                  <a:srgbClr val="002060"/>
                </a:solidFill>
              </a:rPr>
              <a:t>î</a:t>
            </a:r>
            <a:r>
              <a:rPr lang="vi-VN" sz="2000" dirty="0">
                <a:solidFill>
                  <a:srgbClr val="002060"/>
                </a:solidFill>
              </a:rPr>
              <a:t>n anexa nr. 6, calculate ca raport procentual între masa totală a DEEE colectate în anul respectiv </a:t>
            </a:r>
            <a:r>
              <a:rPr lang="vi-VN" sz="2000" dirty="0" smtClean="0">
                <a:solidFill>
                  <a:srgbClr val="002060"/>
                </a:solidFill>
              </a:rPr>
              <a:t>şi </a:t>
            </a:r>
            <a:r>
              <a:rPr lang="vi-VN" sz="2000" dirty="0">
                <a:solidFill>
                  <a:srgbClr val="002060"/>
                </a:solidFill>
              </a:rPr>
              <a:t>masa medie a cantităţii totale de EEE introduse pe piaţă în cei 3 ani precedenţi.</a:t>
            </a:r>
            <a:endParaRPr lang="ro-RO" sz="2000" dirty="0">
              <a:solidFill>
                <a:srgbClr val="002060"/>
              </a:solidFill>
            </a:endParaRPr>
          </a:p>
          <a:p>
            <a:pPr marL="0" indent="0" algn="just">
              <a:buNone/>
            </a:pPr>
            <a:r>
              <a:rPr lang="ro-RO" sz="2000" dirty="0">
                <a:solidFill>
                  <a:srgbClr val="002060"/>
                </a:solidFill>
              </a:rPr>
              <a:t>	</a:t>
            </a:r>
            <a:r>
              <a:rPr lang="en-US" sz="2000" dirty="0" err="1">
                <a:solidFill>
                  <a:srgbClr val="002060"/>
                </a:solidFill>
                <a:latin typeface="Arial" panose="020B0604020202020204" pitchFamily="34" charset="0"/>
                <a:cs typeface="Arial" panose="020B0604020202020204" pitchFamily="34" charset="0"/>
              </a:rPr>
              <a:t>Pentru</a:t>
            </a:r>
            <a:r>
              <a:rPr lang="en-US" sz="2000" dirty="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anul</a:t>
            </a:r>
            <a:r>
              <a:rPr lang="en-US" sz="2000" dirty="0">
                <a:solidFill>
                  <a:srgbClr val="002060"/>
                </a:solidFill>
                <a:latin typeface="Arial" panose="020B0604020202020204" pitchFamily="34" charset="0"/>
                <a:cs typeface="Arial" panose="020B0604020202020204" pitchFamily="34" charset="0"/>
              </a:rPr>
              <a:t> 2016</a:t>
            </a:r>
            <a:r>
              <a:rPr lang="ro-RO" sz="2000" dirty="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&gt; 40% </a:t>
            </a:r>
            <a:endParaRPr lang="ro-RO" sz="2000" dirty="0">
              <a:solidFill>
                <a:srgbClr val="002060"/>
              </a:solidFill>
              <a:latin typeface="Arial" panose="020B0604020202020204" pitchFamily="34" charset="0"/>
              <a:cs typeface="Arial" panose="020B0604020202020204" pitchFamily="34" charset="0"/>
            </a:endParaRPr>
          </a:p>
          <a:p>
            <a:pPr marL="0" indent="0" algn="just">
              <a:buNone/>
            </a:pPr>
            <a:r>
              <a:rPr lang="ro-RO" sz="2000" dirty="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Pentru</a:t>
            </a:r>
            <a:r>
              <a:rPr lang="en-US" sz="2000" dirty="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perioada</a:t>
            </a:r>
            <a:r>
              <a:rPr lang="en-US" sz="2000" dirty="0">
                <a:solidFill>
                  <a:srgbClr val="002060"/>
                </a:solidFill>
                <a:latin typeface="Arial" panose="020B0604020202020204" pitchFamily="34" charset="0"/>
                <a:cs typeface="Arial" panose="020B0604020202020204" pitchFamily="34" charset="0"/>
              </a:rPr>
              <a:t> 2017 – 2020 =</a:t>
            </a:r>
            <a:r>
              <a:rPr lang="ro-RO" sz="2000" dirty="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 45% </a:t>
            </a:r>
          </a:p>
          <a:p>
            <a:pPr marL="0" indent="0" algn="just">
              <a:buNone/>
            </a:pPr>
            <a:r>
              <a:rPr lang="en-US" sz="2000" dirty="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Începând</a:t>
            </a:r>
            <a:r>
              <a:rPr lang="en-US" sz="2000" dirty="0" smtClean="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cu </a:t>
            </a:r>
            <a:r>
              <a:rPr lang="en-US" sz="2000" dirty="0" err="1">
                <a:solidFill>
                  <a:srgbClr val="002060"/>
                </a:solidFill>
                <a:latin typeface="Arial" panose="020B0604020202020204" pitchFamily="34" charset="0"/>
                <a:cs typeface="Arial" panose="020B0604020202020204" pitchFamily="34" charset="0"/>
              </a:rPr>
              <a:t>anul</a:t>
            </a:r>
            <a:r>
              <a:rPr lang="en-US" sz="2000" dirty="0">
                <a:solidFill>
                  <a:srgbClr val="002060"/>
                </a:solidFill>
                <a:latin typeface="Arial" panose="020B0604020202020204" pitchFamily="34" charset="0"/>
                <a:cs typeface="Arial" panose="020B0604020202020204" pitchFamily="34" charset="0"/>
              </a:rPr>
              <a:t> 2021 = 65%</a:t>
            </a:r>
            <a:r>
              <a:rPr lang="ro-RO" sz="2000" dirty="0">
                <a:solidFill>
                  <a:srgbClr val="002060"/>
                </a:solidFill>
                <a:latin typeface="Arial" panose="020B0604020202020204" pitchFamily="34" charset="0"/>
                <a:cs typeface="Arial" panose="020B0604020202020204" pitchFamily="34" charset="0"/>
              </a:rPr>
              <a:t> </a:t>
            </a:r>
            <a:endParaRPr lang="en-US" sz="2000" dirty="0">
              <a:solidFill>
                <a:srgbClr val="002060"/>
              </a:solidFill>
              <a:latin typeface="Arial" panose="020B0604020202020204" pitchFamily="34" charset="0"/>
              <a:cs typeface="Arial" panose="020B0604020202020204" pitchFamily="34" charset="0"/>
            </a:endParaRPr>
          </a:p>
          <a:p>
            <a:pPr marL="0" indent="0" algn="just">
              <a:buNone/>
            </a:pPr>
            <a:r>
              <a:rPr lang="en-US" sz="2000" dirty="0">
                <a:solidFill>
                  <a:srgbClr val="002060"/>
                </a:solidFill>
                <a:latin typeface="Arial" panose="020B0604020202020204" pitchFamily="34" charset="0"/>
                <a:cs typeface="Arial" panose="020B0604020202020204" pitchFamily="34" charset="0"/>
              </a:rPr>
              <a:t>	</a:t>
            </a:r>
            <a:endParaRPr lang="ro-RO" sz="2000" dirty="0">
              <a:solidFill>
                <a:srgbClr val="002060"/>
              </a:solidFill>
              <a:latin typeface="Arial" panose="020B0604020202020204" pitchFamily="34" charset="0"/>
              <a:cs typeface="Arial" panose="020B0604020202020204" pitchFamily="34" charset="0"/>
            </a:endParaRPr>
          </a:p>
          <a:p>
            <a:pPr algn="just"/>
            <a:endParaRPr lang="en-US" sz="2000" dirty="0">
              <a:solidFill>
                <a:srgbClr val="002060"/>
              </a:solidFill>
            </a:endParaRPr>
          </a:p>
        </p:txBody>
      </p:sp>
    </p:spTree>
    <p:extLst>
      <p:ext uri="{BB962C8B-B14F-4D97-AF65-F5344CB8AC3E}">
        <p14:creationId xmlns:p14="http://schemas.microsoft.com/office/powerpoint/2010/main" val="38325005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4000" b="1" dirty="0">
                <a:solidFill>
                  <a:srgbClr val="002060"/>
                </a:solidFill>
                <a:latin typeface="Arial" panose="020B0604020202020204" pitchFamily="34" charset="0"/>
                <a:cs typeface="Arial" panose="020B0604020202020204" pitchFamily="34" charset="0"/>
              </a:rPr>
              <a:t>Rata de </a:t>
            </a:r>
            <a:r>
              <a:rPr lang="en-US" sz="4000" b="1" dirty="0" err="1">
                <a:solidFill>
                  <a:srgbClr val="002060"/>
                </a:solidFill>
                <a:latin typeface="Arial" panose="020B0604020202020204" pitchFamily="34" charset="0"/>
                <a:cs typeface="Arial" panose="020B0604020202020204" pitchFamily="34" charset="0"/>
              </a:rPr>
              <a:t>colectare</a:t>
            </a:r>
            <a:endParaRPr lang="en-US" sz="4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33400" y="1752600"/>
            <a:ext cx="8229600" cy="4419601"/>
          </a:xfrm>
        </p:spPr>
        <p:txBody>
          <a:bodyPr>
            <a:noAutofit/>
          </a:bodyPr>
          <a:lstStyle/>
          <a:p>
            <a:pPr marL="0" indent="0" algn="just">
              <a:buNone/>
            </a:pPr>
            <a:r>
              <a:rPr lang="vi-VN" sz="2000" dirty="0">
                <a:solidFill>
                  <a:srgbClr val="002060"/>
                </a:solidFill>
                <a:latin typeface="Arial" panose="020B0604020202020204" pitchFamily="34" charset="0"/>
                <a:ea typeface="+mj-ea"/>
                <a:cs typeface="Arial" panose="020B0604020202020204" pitchFamily="34" charset="0"/>
              </a:rPr>
              <a:t>Producătorii sau organizaţiile colective care acţionează în numele acestora şi operatorii economici care desfăşoară activităţi de colectare şi tratare transmit Agenţiei Naţionale pentru Protecţia Mediului informaţiile privind DEEE colectate </a:t>
            </a:r>
            <a:r>
              <a:rPr lang="vi-VN" sz="2000" dirty="0" smtClean="0">
                <a:solidFill>
                  <a:srgbClr val="002060"/>
                </a:solidFill>
                <a:latin typeface="Arial" panose="020B0604020202020204" pitchFamily="34" charset="0"/>
                <a:ea typeface="+mj-ea"/>
                <a:cs typeface="Arial" panose="020B0604020202020204" pitchFamily="34" charset="0"/>
              </a:rPr>
              <a:t>separat,</a:t>
            </a:r>
            <a:r>
              <a:rPr lang="en-US" sz="2000" dirty="0" smtClean="0">
                <a:solidFill>
                  <a:srgbClr val="002060"/>
                </a:solidFill>
                <a:latin typeface="Arial" panose="020B0604020202020204" pitchFamily="34" charset="0"/>
                <a:ea typeface="+mj-ea"/>
                <a:cs typeface="Arial" panose="020B0604020202020204" pitchFamily="34" charset="0"/>
              </a:rPr>
              <a:t> </a:t>
            </a:r>
            <a:r>
              <a:rPr lang="vi-VN" sz="2000" dirty="0" smtClean="0">
                <a:solidFill>
                  <a:srgbClr val="002060"/>
                </a:solidFill>
                <a:latin typeface="Arial" panose="020B0604020202020204" pitchFamily="34" charset="0"/>
                <a:ea typeface="+mj-ea"/>
                <a:cs typeface="Arial" panose="020B0604020202020204" pitchFamily="34" charset="0"/>
              </a:rPr>
              <a:t>incluzând </a:t>
            </a:r>
            <a:r>
              <a:rPr lang="vi-VN" sz="2000" dirty="0">
                <a:solidFill>
                  <a:srgbClr val="002060"/>
                </a:solidFill>
                <a:latin typeface="Arial" panose="020B0604020202020204" pitchFamily="34" charset="0"/>
                <a:ea typeface="+mj-ea"/>
                <a:cs typeface="Arial" panose="020B0604020202020204" pitchFamily="34" charset="0"/>
              </a:rPr>
              <a:t>în raport cel puţin date referitoare la DEEE care: </a:t>
            </a:r>
          </a:p>
          <a:p>
            <a:pPr algn="just"/>
            <a:r>
              <a:rPr lang="en-US" sz="2000" dirty="0" smtClean="0">
                <a:solidFill>
                  <a:srgbClr val="002060"/>
                </a:solidFill>
                <a:latin typeface="Arial" panose="020B0604020202020204" pitchFamily="34" charset="0"/>
                <a:ea typeface="+mj-ea"/>
                <a:cs typeface="Arial" panose="020B0604020202020204" pitchFamily="34" charset="0"/>
              </a:rPr>
              <a:t>au </a:t>
            </a:r>
            <a:r>
              <a:rPr lang="en-US" sz="2000" dirty="0" err="1">
                <a:solidFill>
                  <a:srgbClr val="002060"/>
                </a:solidFill>
                <a:latin typeface="Arial" panose="020B0604020202020204" pitchFamily="34" charset="0"/>
                <a:ea typeface="+mj-ea"/>
                <a:cs typeface="Arial" panose="020B0604020202020204" pitchFamily="34" charset="0"/>
              </a:rPr>
              <a:t>fost</a:t>
            </a:r>
            <a:r>
              <a:rPr lang="en-US" sz="2000" dirty="0">
                <a:solidFill>
                  <a:srgbClr val="002060"/>
                </a:solidFill>
                <a:latin typeface="Arial" panose="020B0604020202020204" pitchFamily="34" charset="0"/>
                <a:ea typeface="+mj-ea"/>
                <a:cs typeface="Arial" panose="020B0604020202020204" pitchFamily="34" charset="0"/>
              </a:rPr>
              <a:t> </a:t>
            </a:r>
            <a:r>
              <a:rPr lang="en-US" sz="2000" dirty="0" err="1">
                <a:solidFill>
                  <a:srgbClr val="002060"/>
                </a:solidFill>
                <a:latin typeface="Arial" panose="020B0604020202020204" pitchFamily="34" charset="0"/>
                <a:ea typeface="+mj-ea"/>
                <a:cs typeface="Arial" panose="020B0604020202020204" pitchFamily="34" charset="0"/>
              </a:rPr>
              <a:t>preluate</a:t>
            </a:r>
            <a:r>
              <a:rPr lang="en-US" sz="2000" dirty="0">
                <a:solidFill>
                  <a:srgbClr val="002060"/>
                </a:solidFill>
                <a:latin typeface="Arial" panose="020B0604020202020204" pitchFamily="34" charset="0"/>
                <a:ea typeface="+mj-ea"/>
                <a:cs typeface="Arial" panose="020B0604020202020204" pitchFamily="34" charset="0"/>
              </a:rPr>
              <a:t> de </a:t>
            </a:r>
            <a:r>
              <a:rPr lang="en-US" sz="2000" dirty="0" err="1">
                <a:solidFill>
                  <a:srgbClr val="002060"/>
                </a:solidFill>
                <a:latin typeface="Arial" panose="020B0604020202020204" pitchFamily="34" charset="0"/>
                <a:ea typeface="+mj-ea"/>
                <a:cs typeface="Arial" panose="020B0604020202020204" pitchFamily="34" charset="0"/>
              </a:rPr>
              <a:t>centrele</a:t>
            </a:r>
            <a:r>
              <a:rPr lang="en-US" sz="2000" dirty="0">
                <a:solidFill>
                  <a:srgbClr val="002060"/>
                </a:solidFill>
                <a:latin typeface="Arial" panose="020B0604020202020204" pitchFamily="34" charset="0"/>
                <a:ea typeface="+mj-ea"/>
                <a:cs typeface="Arial" panose="020B0604020202020204" pitchFamily="34" charset="0"/>
              </a:rPr>
              <a:t> de </a:t>
            </a:r>
            <a:r>
              <a:rPr lang="en-US" sz="2000" dirty="0" err="1">
                <a:solidFill>
                  <a:srgbClr val="002060"/>
                </a:solidFill>
                <a:latin typeface="Arial" panose="020B0604020202020204" pitchFamily="34" charset="0"/>
                <a:ea typeface="+mj-ea"/>
                <a:cs typeface="Arial" panose="020B0604020202020204" pitchFamily="34" charset="0"/>
              </a:rPr>
              <a:t>colectare</a:t>
            </a:r>
            <a:r>
              <a:rPr lang="en-US" sz="2000" dirty="0">
                <a:solidFill>
                  <a:srgbClr val="002060"/>
                </a:solidFill>
                <a:latin typeface="Arial" panose="020B0604020202020204" pitchFamily="34" charset="0"/>
                <a:ea typeface="+mj-ea"/>
                <a:cs typeface="Arial" panose="020B0604020202020204" pitchFamily="34" charset="0"/>
              </a:rPr>
              <a:t> </a:t>
            </a:r>
            <a:r>
              <a:rPr lang="en-US" sz="2000" dirty="0" err="1">
                <a:solidFill>
                  <a:srgbClr val="002060"/>
                </a:solidFill>
                <a:latin typeface="Arial" panose="020B0604020202020204" pitchFamily="34" charset="0"/>
                <a:ea typeface="+mj-ea"/>
                <a:cs typeface="Arial" panose="020B0604020202020204" pitchFamily="34" charset="0"/>
              </a:rPr>
              <a:t>şi</a:t>
            </a:r>
            <a:r>
              <a:rPr lang="en-US" sz="2000" dirty="0">
                <a:solidFill>
                  <a:srgbClr val="002060"/>
                </a:solidFill>
                <a:latin typeface="Arial" panose="020B0604020202020204" pitchFamily="34" charset="0"/>
                <a:ea typeface="+mj-ea"/>
                <a:cs typeface="Arial" panose="020B0604020202020204" pitchFamily="34" charset="0"/>
              </a:rPr>
              <a:t> </a:t>
            </a:r>
            <a:r>
              <a:rPr lang="en-US" sz="2000" dirty="0" err="1">
                <a:solidFill>
                  <a:srgbClr val="002060"/>
                </a:solidFill>
                <a:latin typeface="Arial" panose="020B0604020202020204" pitchFamily="34" charset="0"/>
                <a:ea typeface="+mj-ea"/>
                <a:cs typeface="Arial" panose="020B0604020202020204" pitchFamily="34" charset="0"/>
              </a:rPr>
              <a:t>tratare</a:t>
            </a:r>
            <a:r>
              <a:rPr lang="en-US" sz="2000" dirty="0">
                <a:solidFill>
                  <a:srgbClr val="002060"/>
                </a:solidFill>
                <a:latin typeface="Arial" panose="020B0604020202020204" pitchFamily="34" charset="0"/>
                <a:ea typeface="+mj-ea"/>
                <a:cs typeface="Arial" panose="020B0604020202020204" pitchFamily="34" charset="0"/>
              </a:rPr>
              <a:t>; </a:t>
            </a:r>
          </a:p>
          <a:p>
            <a:pPr algn="just"/>
            <a:r>
              <a:rPr lang="fr-FR" sz="2000" dirty="0" smtClean="0">
                <a:solidFill>
                  <a:srgbClr val="002060"/>
                </a:solidFill>
                <a:latin typeface="Arial" panose="020B0604020202020204" pitchFamily="34" charset="0"/>
                <a:ea typeface="+mj-ea"/>
                <a:cs typeface="Arial" panose="020B0604020202020204" pitchFamily="34" charset="0"/>
              </a:rPr>
              <a:t>au </a:t>
            </a:r>
            <a:r>
              <a:rPr lang="fr-FR" sz="2000" dirty="0" err="1">
                <a:solidFill>
                  <a:srgbClr val="002060"/>
                </a:solidFill>
                <a:latin typeface="Arial" panose="020B0604020202020204" pitchFamily="34" charset="0"/>
                <a:ea typeface="+mj-ea"/>
                <a:cs typeface="Arial" panose="020B0604020202020204" pitchFamily="34" charset="0"/>
              </a:rPr>
              <a:t>fost</a:t>
            </a:r>
            <a:r>
              <a:rPr lang="fr-FR" sz="2000" dirty="0">
                <a:solidFill>
                  <a:srgbClr val="002060"/>
                </a:solidFill>
                <a:latin typeface="Arial" panose="020B0604020202020204" pitchFamily="34" charset="0"/>
                <a:ea typeface="+mj-ea"/>
                <a:cs typeface="Arial" panose="020B0604020202020204" pitchFamily="34" charset="0"/>
              </a:rPr>
              <a:t> </a:t>
            </a:r>
            <a:r>
              <a:rPr lang="fr-FR" sz="2000" dirty="0" err="1">
                <a:solidFill>
                  <a:srgbClr val="002060"/>
                </a:solidFill>
                <a:latin typeface="Arial" panose="020B0604020202020204" pitchFamily="34" charset="0"/>
                <a:ea typeface="+mj-ea"/>
                <a:cs typeface="Arial" panose="020B0604020202020204" pitchFamily="34" charset="0"/>
              </a:rPr>
              <a:t>preluate</a:t>
            </a:r>
            <a:r>
              <a:rPr lang="fr-FR" sz="2000" dirty="0">
                <a:solidFill>
                  <a:srgbClr val="002060"/>
                </a:solidFill>
                <a:latin typeface="Arial" panose="020B0604020202020204" pitchFamily="34" charset="0"/>
                <a:ea typeface="+mj-ea"/>
                <a:cs typeface="Arial" panose="020B0604020202020204" pitchFamily="34" charset="0"/>
              </a:rPr>
              <a:t> de </a:t>
            </a:r>
            <a:r>
              <a:rPr lang="fr-FR" sz="2000" dirty="0" err="1">
                <a:solidFill>
                  <a:srgbClr val="002060"/>
                </a:solidFill>
                <a:latin typeface="Arial" panose="020B0604020202020204" pitchFamily="34" charset="0"/>
                <a:ea typeface="+mj-ea"/>
                <a:cs typeface="Arial" panose="020B0604020202020204" pitchFamily="34" charset="0"/>
              </a:rPr>
              <a:t>distribuitori</a:t>
            </a:r>
            <a:r>
              <a:rPr lang="fr-FR" sz="2000" dirty="0">
                <a:solidFill>
                  <a:srgbClr val="002060"/>
                </a:solidFill>
                <a:latin typeface="Arial" panose="020B0604020202020204" pitchFamily="34" charset="0"/>
                <a:ea typeface="+mj-ea"/>
                <a:cs typeface="Arial" panose="020B0604020202020204" pitchFamily="34" charset="0"/>
              </a:rPr>
              <a:t>; </a:t>
            </a:r>
          </a:p>
          <a:p>
            <a:pPr algn="just"/>
            <a:r>
              <a:rPr lang="vi-VN" sz="2000" dirty="0" smtClean="0">
                <a:solidFill>
                  <a:srgbClr val="002060"/>
                </a:solidFill>
                <a:latin typeface="Arial" panose="020B0604020202020204" pitchFamily="34" charset="0"/>
                <a:ea typeface="+mj-ea"/>
                <a:cs typeface="Arial" panose="020B0604020202020204" pitchFamily="34" charset="0"/>
              </a:rPr>
              <a:t>au </a:t>
            </a:r>
            <a:r>
              <a:rPr lang="vi-VN" sz="2000" dirty="0">
                <a:solidFill>
                  <a:srgbClr val="002060"/>
                </a:solidFill>
                <a:latin typeface="Arial" panose="020B0604020202020204" pitchFamily="34" charset="0"/>
                <a:ea typeface="+mj-ea"/>
                <a:cs typeface="Arial" panose="020B0604020202020204" pitchFamily="34" charset="0"/>
              </a:rPr>
              <a:t>fost colectate separat de către producători sau operatori economici care colectează în numele acestora. </a:t>
            </a:r>
            <a:endParaRPr lang="en-US" sz="2000" dirty="0">
              <a:solidFill>
                <a:srgbClr val="002060"/>
              </a:solidFill>
              <a:latin typeface="Arial" panose="020B0604020202020204" pitchFamily="34" charset="0"/>
              <a:ea typeface="+mj-ea"/>
              <a:cs typeface="Arial" panose="020B0604020202020204" pitchFamily="34" charset="0"/>
            </a:endParaRPr>
          </a:p>
          <a:p>
            <a:pPr marL="0" indent="0" algn="just">
              <a:buNone/>
            </a:pPr>
            <a:r>
              <a:rPr lang="en-US" sz="2000" dirty="0" err="1">
                <a:solidFill>
                  <a:srgbClr val="002060"/>
                </a:solidFill>
                <a:latin typeface="Arial" panose="020B0604020202020204" pitchFamily="34" charset="0"/>
                <a:ea typeface="+mj-ea"/>
                <a:cs typeface="Arial" panose="020B0604020202020204" pitchFamily="34" charset="0"/>
              </a:rPr>
              <a:t>Pe</a:t>
            </a:r>
            <a:r>
              <a:rPr lang="en-US" sz="2000" dirty="0">
                <a:solidFill>
                  <a:srgbClr val="002060"/>
                </a:solidFill>
                <a:latin typeface="Arial" panose="020B0604020202020204" pitchFamily="34" charset="0"/>
                <a:ea typeface="+mj-ea"/>
                <a:cs typeface="Arial" panose="020B0604020202020204" pitchFamily="34" charset="0"/>
              </a:rPr>
              <a:t> </a:t>
            </a:r>
            <a:r>
              <a:rPr lang="en-US" sz="2000" dirty="0" err="1">
                <a:solidFill>
                  <a:srgbClr val="002060"/>
                </a:solidFill>
                <a:latin typeface="Arial" panose="020B0604020202020204" pitchFamily="34" charset="0"/>
                <a:ea typeface="+mj-ea"/>
                <a:cs typeface="Arial" panose="020B0604020202020204" pitchFamily="34" charset="0"/>
              </a:rPr>
              <a:t>baza</a:t>
            </a:r>
            <a:r>
              <a:rPr lang="en-US" sz="2000" dirty="0">
                <a:solidFill>
                  <a:srgbClr val="002060"/>
                </a:solidFill>
                <a:latin typeface="Arial" panose="020B0604020202020204" pitchFamily="34" charset="0"/>
                <a:ea typeface="+mj-ea"/>
                <a:cs typeface="Arial" panose="020B0604020202020204" pitchFamily="34" charset="0"/>
              </a:rPr>
              <a:t> </a:t>
            </a:r>
            <a:r>
              <a:rPr lang="en-US" sz="2000" dirty="0" err="1">
                <a:solidFill>
                  <a:srgbClr val="002060"/>
                </a:solidFill>
                <a:latin typeface="Arial" panose="020B0604020202020204" pitchFamily="34" charset="0"/>
                <a:ea typeface="+mj-ea"/>
                <a:cs typeface="Arial" panose="020B0604020202020204" pitchFamily="34" charset="0"/>
              </a:rPr>
              <a:t>acestor</a:t>
            </a:r>
            <a:r>
              <a:rPr lang="en-US" sz="2000" dirty="0">
                <a:solidFill>
                  <a:srgbClr val="002060"/>
                </a:solidFill>
                <a:latin typeface="Arial" panose="020B0604020202020204" pitchFamily="34" charset="0"/>
                <a:ea typeface="+mj-ea"/>
                <a:cs typeface="Arial" panose="020B0604020202020204" pitchFamily="34" charset="0"/>
              </a:rPr>
              <a:t> date se stabile</a:t>
            </a:r>
            <a:r>
              <a:rPr lang="ro-RO" sz="2000" dirty="0">
                <a:solidFill>
                  <a:srgbClr val="002060"/>
                </a:solidFill>
                <a:latin typeface="Arial" panose="020B0604020202020204" pitchFamily="34" charset="0"/>
                <a:ea typeface="+mj-ea"/>
                <a:cs typeface="Arial" panose="020B0604020202020204" pitchFamily="34" charset="0"/>
              </a:rPr>
              <a:t>ște dacă </a:t>
            </a:r>
            <a:r>
              <a:rPr lang="vi-VN" sz="2000" dirty="0">
                <a:solidFill>
                  <a:srgbClr val="002060"/>
                </a:solidFill>
                <a:latin typeface="Arial" panose="020B0604020202020204" pitchFamily="34" charset="0"/>
                <a:ea typeface="+mj-ea"/>
                <a:cs typeface="Arial" panose="020B0604020202020204" pitchFamily="34" charset="0"/>
              </a:rPr>
              <a:t>s-a atins rata minimă de </a:t>
            </a:r>
            <a:r>
              <a:rPr lang="vi-VN" sz="2000" dirty="0" smtClean="0">
                <a:solidFill>
                  <a:srgbClr val="002060"/>
                </a:solidFill>
                <a:latin typeface="Arial" panose="020B0604020202020204" pitchFamily="34" charset="0"/>
                <a:ea typeface="+mj-ea"/>
                <a:cs typeface="Arial" panose="020B0604020202020204" pitchFamily="34" charset="0"/>
              </a:rPr>
              <a:t>colectare</a:t>
            </a:r>
            <a:r>
              <a:rPr lang="ro-RO" sz="2000" dirty="0" smtClean="0">
                <a:solidFill>
                  <a:srgbClr val="002060"/>
                </a:solidFill>
                <a:latin typeface="Arial" panose="020B0604020202020204" pitchFamily="34" charset="0"/>
                <a:ea typeface="+mj-ea"/>
                <a:cs typeface="Arial" panose="020B0604020202020204" pitchFamily="34" charset="0"/>
              </a:rPr>
              <a:t>.</a:t>
            </a:r>
            <a:endParaRPr lang="en-US" sz="2000" dirty="0">
              <a:solidFill>
                <a:srgbClr val="002060"/>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9821915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a:solidFill>
                  <a:srgbClr val="002060"/>
                </a:solidFill>
                <a:latin typeface="Arial" panose="020B0604020202020204" pitchFamily="34" charset="0"/>
                <a:cs typeface="Arial" panose="020B0604020202020204" pitchFamily="34" charset="0"/>
              </a:rPr>
              <a:t>Obiectivele</a:t>
            </a:r>
            <a:r>
              <a:rPr lang="en-US" b="1" dirty="0">
                <a:solidFill>
                  <a:srgbClr val="002060"/>
                </a:solidFill>
                <a:latin typeface="Arial" panose="020B0604020202020204" pitchFamily="34" charset="0"/>
                <a:cs typeface="Arial" panose="020B0604020202020204" pitchFamily="34" charset="0"/>
              </a:rPr>
              <a:t> </a:t>
            </a:r>
            <a:r>
              <a:rPr lang="en-US" b="1" dirty="0" err="1">
                <a:solidFill>
                  <a:srgbClr val="002060"/>
                </a:solidFill>
                <a:latin typeface="Arial" panose="020B0604020202020204" pitchFamily="34" charset="0"/>
                <a:cs typeface="Arial" panose="020B0604020202020204" pitchFamily="34" charset="0"/>
              </a:rPr>
              <a:t>privind</a:t>
            </a:r>
            <a:r>
              <a:rPr lang="en-US" b="1" dirty="0">
                <a:solidFill>
                  <a:srgbClr val="002060"/>
                </a:solidFill>
                <a:latin typeface="Arial" panose="020B0604020202020204" pitchFamily="34" charset="0"/>
                <a:cs typeface="Arial" panose="020B0604020202020204" pitchFamily="34" charset="0"/>
              </a:rPr>
              <a:t> </a:t>
            </a:r>
            <a:r>
              <a:rPr lang="en-US" b="1" dirty="0" err="1" smtClean="0">
                <a:solidFill>
                  <a:srgbClr val="002060"/>
                </a:solidFill>
                <a:latin typeface="Arial" panose="020B0604020202020204" pitchFamily="34" charset="0"/>
                <a:cs typeface="Arial" panose="020B0604020202020204" pitchFamily="34" charset="0"/>
              </a:rPr>
              <a:t>valorificare</a:t>
            </a:r>
            <a:endParaRPr lang="en-US"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905000"/>
            <a:ext cx="8229600" cy="4525963"/>
          </a:xfrm>
        </p:spPr>
        <p:txBody>
          <a:bodyPr>
            <a:normAutofit/>
          </a:bodyPr>
          <a:lstStyle/>
          <a:p>
            <a:r>
              <a:rPr lang="vi-VN" sz="2000" dirty="0">
                <a:solidFill>
                  <a:srgbClr val="002060"/>
                </a:solidFill>
              </a:rPr>
              <a:t>Producătorii de EEE sunt obligaţi să se asigure că pentru toate DEEE colectate separat, </a:t>
            </a:r>
            <a:r>
              <a:rPr lang="vi-VN" sz="2000" dirty="0" smtClean="0">
                <a:solidFill>
                  <a:srgbClr val="002060"/>
                </a:solidFill>
              </a:rPr>
              <a:t>şi </a:t>
            </a:r>
            <a:r>
              <a:rPr lang="vi-VN" sz="2000" dirty="0">
                <a:solidFill>
                  <a:srgbClr val="002060"/>
                </a:solidFill>
              </a:rPr>
              <a:t>trimise spre tratare în mod individual sau prin organizaţiile colective</a:t>
            </a:r>
            <a:r>
              <a:rPr lang="vi-VN" sz="2000" dirty="0" smtClean="0">
                <a:solidFill>
                  <a:srgbClr val="002060"/>
                </a:solidFill>
              </a:rPr>
              <a:t>, </a:t>
            </a:r>
            <a:r>
              <a:rPr lang="vi-VN" sz="2000" dirty="0">
                <a:solidFill>
                  <a:srgbClr val="002060"/>
                </a:solidFill>
              </a:rPr>
              <a:t>se îndeplinesc obiectivele minime </a:t>
            </a:r>
            <a:r>
              <a:rPr lang="vi-VN" sz="2000" dirty="0" smtClean="0">
                <a:solidFill>
                  <a:srgbClr val="002060"/>
                </a:solidFill>
              </a:rPr>
              <a:t>prevăzut </a:t>
            </a:r>
            <a:r>
              <a:rPr lang="vi-VN" sz="2000" dirty="0">
                <a:solidFill>
                  <a:srgbClr val="002060"/>
                </a:solidFill>
              </a:rPr>
              <a:t>în anexa nr. </a:t>
            </a:r>
            <a:r>
              <a:rPr lang="vi-VN" sz="2000" dirty="0" smtClean="0">
                <a:solidFill>
                  <a:srgbClr val="002060"/>
                </a:solidFill>
              </a:rPr>
              <a:t>9</a:t>
            </a:r>
            <a:r>
              <a:rPr lang="ro-RO" sz="2000" dirty="0" smtClean="0">
                <a:solidFill>
                  <a:srgbClr val="002060"/>
                </a:solidFill>
              </a:rPr>
              <a:t> </a:t>
            </a:r>
            <a:r>
              <a:rPr lang="ro-RO" sz="2000" dirty="0">
                <a:solidFill>
                  <a:srgbClr val="002060"/>
                </a:solidFill>
                <a:cs typeface="Arial" panose="020B0604020202020204" pitchFamily="34" charset="0"/>
              </a:rPr>
              <a:t>privind obiectivele minime de valorificare</a:t>
            </a:r>
            <a:r>
              <a:rPr lang="ro-RO" sz="2000" dirty="0" smtClean="0">
                <a:solidFill>
                  <a:srgbClr val="002060"/>
                </a:solidFill>
                <a:cs typeface="Arial" panose="020B0604020202020204" pitchFamily="34" charset="0"/>
              </a:rPr>
              <a:t>.</a:t>
            </a:r>
          </a:p>
          <a:p>
            <a:pPr algn="just"/>
            <a:endParaRPr lang="ro-RO" sz="2000" dirty="0" smtClean="0">
              <a:solidFill>
                <a:srgbClr val="002060"/>
              </a:solidFill>
              <a:cs typeface="Arial" panose="020B0604020202020204" pitchFamily="34" charset="0"/>
            </a:endParaRPr>
          </a:p>
          <a:p>
            <a:pPr algn="just"/>
            <a:r>
              <a:rPr lang="ro-RO" sz="2000" dirty="0" smtClean="0">
                <a:solidFill>
                  <a:srgbClr val="002060"/>
                </a:solidFill>
                <a:latin typeface="Arial" panose="020B0604020202020204" pitchFamily="34" charset="0"/>
                <a:cs typeface="Arial" panose="020B0604020202020204" pitchFamily="34" charset="0"/>
              </a:rPr>
              <a:t>În </a:t>
            </a:r>
            <a:r>
              <a:rPr lang="ro-RO" sz="2000" dirty="0">
                <a:solidFill>
                  <a:srgbClr val="002060"/>
                </a:solidFill>
                <a:latin typeface="Arial" panose="020B0604020202020204" pitchFamily="34" charset="0"/>
                <a:cs typeface="Arial" panose="020B0604020202020204" pitchFamily="34" charset="0"/>
              </a:rPr>
              <a:t>scopul urmăririi realizării obiectivelor de valorificare şi </a:t>
            </a:r>
            <a:r>
              <a:rPr lang="ro-RO" sz="2000" dirty="0" smtClean="0">
                <a:solidFill>
                  <a:srgbClr val="002060"/>
                </a:solidFill>
                <a:latin typeface="Arial" panose="020B0604020202020204" pitchFamily="34" charset="0"/>
                <a:cs typeface="Arial" panose="020B0604020202020204" pitchFamily="34" charset="0"/>
              </a:rPr>
              <a:t>reciclare, </a:t>
            </a:r>
            <a:r>
              <a:rPr lang="vi-VN" sz="2000" dirty="0">
                <a:solidFill>
                  <a:srgbClr val="002060"/>
                </a:solidFill>
                <a:latin typeface="Arial" panose="020B0604020202020204" pitchFamily="34" charset="0"/>
                <a:cs typeface="Arial" panose="020B0604020202020204" pitchFamily="34" charset="0"/>
              </a:rPr>
              <a:t>producătorii sau colectorii şi operatorii de tratare care acţionează în numele lor sunt obligaţi </a:t>
            </a:r>
            <a:r>
              <a:rPr lang="ro-RO" sz="2000" dirty="0">
                <a:solidFill>
                  <a:srgbClr val="002060"/>
                </a:solidFill>
                <a:latin typeface="Arial" panose="020B0604020202020204" pitchFamily="34" charset="0"/>
                <a:cs typeface="Arial" panose="020B0604020202020204" pitchFamily="34" charset="0"/>
              </a:rPr>
              <a:t>să ţină, într-un registru constituit special în acest scop, o evidenţă a cantităţii de DEEE, de componente, materiale şi substanţe ale </a:t>
            </a:r>
            <a:r>
              <a:rPr lang="ro-RO" sz="2000" dirty="0" smtClean="0">
                <a:solidFill>
                  <a:srgbClr val="002060"/>
                </a:solidFill>
                <a:latin typeface="Arial" panose="020B0604020202020204" pitchFamily="34" charset="0"/>
                <a:cs typeface="Arial" panose="020B0604020202020204" pitchFamily="34" charset="0"/>
              </a:rPr>
              <a:t>acestora </a:t>
            </a:r>
            <a:r>
              <a:rPr lang="en-US" sz="2000" dirty="0" err="1">
                <a:solidFill>
                  <a:srgbClr val="002060"/>
                </a:solidFill>
                <a:latin typeface="Arial" panose="020B0604020202020204" pitchFamily="34" charset="0"/>
                <a:cs typeface="Arial" panose="020B0604020202020204" pitchFamily="34" charset="0"/>
              </a:rPr>
              <a:t>ieşirea</a:t>
            </a:r>
            <a:r>
              <a:rPr lang="en-US" sz="2000" dirty="0">
                <a:solidFill>
                  <a:srgbClr val="002060"/>
                </a:solidFill>
                <a:latin typeface="Arial" panose="020B0604020202020204" pitchFamily="34" charset="0"/>
                <a:cs typeface="Arial" panose="020B0604020202020204" pitchFamily="34" charset="0"/>
              </a:rPr>
              <a:t> din </a:t>
            </a:r>
            <a:r>
              <a:rPr lang="en-US" sz="2000" dirty="0" err="1">
                <a:solidFill>
                  <a:srgbClr val="002060"/>
                </a:solidFill>
                <a:latin typeface="Arial" panose="020B0604020202020204" pitchFamily="34" charset="0"/>
                <a:cs typeface="Arial" panose="020B0604020202020204" pitchFamily="34" charset="0"/>
              </a:rPr>
              <a:t>punctul</a:t>
            </a:r>
            <a:r>
              <a:rPr lang="en-US" sz="2000" dirty="0">
                <a:solidFill>
                  <a:srgbClr val="002060"/>
                </a:solidFill>
                <a:latin typeface="Arial" panose="020B0604020202020204" pitchFamily="34" charset="0"/>
                <a:cs typeface="Arial" panose="020B0604020202020204" pitchFamily="34" charset="0"/>
              </a:rPr>
              <a:t> de </a:t>
            </a:r>
            <a:r>
              <a:rPr lang="en-US" sz="2000" dirty="0" err="1" smtClean="0">
                <a:solidFill>
                  <a:srgbClr val="002060"/>
                </a:solidFill>
                <a:latin typeface="Arial" panose="020B0604020202020204" pitchFamily="34" charset="0"/>
                <a:cs typeface="Arial" panose="020B0604020202020204" pitchFamily="34" charset="0"/>
              </a:rPr>
              <a:t>colectare</a:t>
            </a:r>
            <a:r>
              <a:rPr lang="ro-RO" sz="2000" dirty="0" smtClean="0">
                <a:solidFill>
                  <a:srgbClr val="002060"/>
                </a:solidFill>
                <a:latin typeface="Arial" panose="020B0604020202020204" pitchFamily="34" charset="0"/>
                <a:cs typeface="Arial" panose="020B0604020202020204" pitchFamily="34" charset="0"/>
              </a:rPr>
              <a:t>,</a:t>
            </a:r>
            <a:r>
              <a:rPr lang="en-US" sz="2000" dirty="0" smtClean="0">
                <a:solidFill>
                  <a:srgbClr val="002060"/>
                </a:solidFill>
                <a:latin typeface="Arial" panose="020B0604020202020204" pitchFamily="34" charset="0"/>
                <a:cs typeface="Arial" panose="020B0604020202020204" pitchFamily="34" charset="0"/>
              </a:rPr>
              <a:t> </a:t>
            </a:r>
            <a:r>
              <a:rPr lang="ro-RO" sz="2000" dirty="0" smtClean="0">
                <a:solidFill>
                  <a:srgbClr val="002060"/>
                </a:solidFill>
                <a:latin typeface="Arial" panose="020B0604020202020204" pitchFamily="34" charset="0"/>
                <a:cs typeface="Arial" panose="020B0604020202020204" pitchFamily="34" charset="0"/>
              </a:rPr>
              <a:t>la </a:t>
            </a:r>
            <a:r>
              <a:rPr lang="ro-RO" sz="2000" dirty="0">
                <a:solidFill>
                  <a:srgbClr val="002060"/>
                </a:solidFill>
                <a:latin typeface="Arial" panose="020B0604020202020204" pitchFamily="34" charset="0"/>
                <a:cs typeface="Arial" panose="020B0604020202020204" pitchFamily="34" charset="0"/>
              </a:rPr>
              <a:t>intrarea şi ieşirea din instalaţia de tratare şi/sau la intrarea în instalaţia de valorificare ori de </a:t>
            </a:r>
            <a:r>
              <a:rPr lang="vi-VN" sz="2000" dirty="0">
                <a:solidFill>
                  <a:srgbClr val="002060"/>
                </a:solidFill>
                <a:latin typeface="Arial" panose="020B0604020202020204" pitchFamily="34" charset="0"/>
                <a:cs typeface="Arial" panose="020B0604020202020204" pitchFamily="34" charset="0"/>
              </a:rPr>
              <a:t>reciclare/pregătire pentru reutilizare. </a:t>
            </a:r>
            <a:endParaRPr lang="en-US" sz="2000" dirty="0">
              <a:solidFill>
                <a:srgbClr val="002060"/>
              </a:solidFill>
              <a:latin typeface="Arial" panose="020B0604020202020204" pitchFamily="34" charset="0"/>
              <a:cs typeface="Arial" panose="020B0604020202020204" pitchFamily="34" charset="0"/>
            </a:endParaRPr>
          </a:p>
          <a:p>
            <a:pPr marL="109728" indent="0" algn="just">
              <a:buNone/>
            </a:pPr>
            <a:endParaRPr lang="en-US" sz="2000" dirty="0">
              <a:solidFill>
                <a:srgbClr val="002060"/>
              </a:solidFill>
            </a:endParaRPr>
          </a:p>
          <a:p>
            <a:endParaRPr lang="en-US" sz="2400" dirty="0">
              <a:solidFill>
                <a:srgbClr val="002060"/>
              </a:solidFill>
            </a:endParaRPr>
          </a:p>
        </p:txBody>
      </p:sp>
    </p:spTree>
    <p:extLst>
      <p:ext uri="{BB962C8B-B14F-4D97-AF65-F5344CB8AC3E}">
        <p14:creationId xmlns:p14="http://schemas.microsoft.com/office/powerpoint/2010/main" val="8734051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8229600" cy="1143000"/>
          </a:xfrm>
        </p:spPr>
        <p:txBody>
          <a:bodyPr>
            <a:normAutofit/>
          </a:bodyPr>
          <a:lstStyle/>
          <a:p>
            <a:r>
              <a:rPr lang="en-US" sz="4000" b="1" dirty="0" err="1">
                <a:solidFill>
                  <a:srgbClr val="002060"/>
                </a:solidFill>
                <a:latin typeface="Arial" panose="020B0604020202020204" pitchFamily="34" charset="0"/>
                <a:cs typeface="Arial" panose="020B0604020202020204" pitchFamily="34" charset="0"/>
              </a:rPr>
              <a:t>Obiectivele</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privind</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valorificare</a:t>
            </a:r>
            <a:endParaRPr lang="en-US" sz="4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04800" y="2133600"/>
            <a:ext cx="8382000" cy="4038601"/>
          </a:xfrm>
        </p:spPr>
        <p:txBody>
          <a:bodyPr>
            <a:normAutofit/>
          </a:bodyPr>
          <a:lstStyle/>
          <a:p>
            <a:pPr algn="just"/>
            <a:r>
              <a:rPr lang="ro-RO" sz="2000" dirty="0" smtClean="0">
                <a:solidFill>
                  <a:srgbClr val="002060"/>
                </a:solidFill>
                <a:latin typeface="Arial" panose="020B0604020202020204" pitchFamily="34" charset="0"/>
                <a:cs typeface="Arial" panose="020B0604020202020204" pitchFamily="34" charset="0"/>
              </a:rPr>
              <a:t>Operatorii economici autorizaţi să desfăşoare activităţi economice de tratare, valorificare sau </a:t>
            </a:r>
            <a:r>
              <a:rPr lang="vi-VN" sz="2000" dirty="0" smtClean="0">
                <a:solidFill>
                  <a:srgbClr val="002060"/>
                </a:solidFill>
                <a:latin typeface="Arial" panose="020B0604020202020204" pitchFamily="34" charset="0"/>
                <a:cs typeface="Arial" panose="020B0604020202020204" pitchFamily="34" charset="0"/>
              </a:rPr>
              <a:t>reciclare/pregătire pentru reutilizare </a:t>
            </a:r>
            <a:r>
              <a:rPr lang="ro-RO" sz="2000" dirty="0" smtClean="0">
                <a:solidFill>
                  <a:srgbClr val="002060"/>
                </a:solidFill>
                <a:latin typeface="Arial" panose="020B0604020202020204" pitchFamily="34" charset="0"/>
                <a:cs typeface="Arial" panose="020B0604020202020204" pitchFamily="34" charset="0"/>
              </a:rPr>
              <a:t>au obligaţia să furnizeze </a:t>
            </a:r>
            <a:r>
              <a:rPr lang="ro-RO" sz="2000" dirty="0">
                <a:solidFill>
                  <a:srgbClr val="002060"/>
                </a:solidFill>
                <a:latin typeface="Arial" panose="020B0604020202020204" pitchFamily="34" charset="0"/>
                <a:cs typeface="Arial" panose="020B0604020202020204" pitchFamily="34" charset="0"/>
              </a:rPr>
              <a:t>informaţii referitoare la tratarea, reciclarea/ valorificarea  DEEE </a:t>
            </a:r>
            <a:r>
              <a:rPr lang="vi-VN" sz="2000" dirty="0" smtClean="0">
                <a:solidFill>
                  <a:srgbClr val="002060"/>
                </a:solidFill>
                <a:latin typeface="Arial" panose="020B0604020202020204" pitchFamily="34" charset="0"/>
                <a:cs typeface="Arial" panose="020B0604020202020204" pitchFamily="34" charset="0"/>
              </a:rPr>
              <a:t>entităţilor </a:t>
            </a:r>
            <a:r>
              <a:rPr lang="vi-VN" sz="2000" dirty="0">
                <a:solidFill>
                  <a:srgbClr val="002060"/>
                </a:solidFill>
                <a:latin typeface="Arial" panose="020B0604020202020204" pitchFamily="34" charset="0"/>
                <a:cs typeface="Arial" panose="020B0604020202020204" pitchFamily="34" charset="0"/>
              </a:rPr>
              <a:t>care au trimis DEEE spre tratare pentru a fi comunicate producătorilor sau organizaţiilor colective</a:t>
            </a:r>
            <a:r>
              <a:rPr lang="vi-VN" sz="2000" dirty="0">
                <a:latin typeface="Arial" panose="020B0604020202020204" pitchFamily="34" charset="0"/>
                <a:cs typeface="Arial" panose="020B0604020202020204" pitchFamily="34" charset="0"/>
              </a:rPr>
              <a:t>. </a:t>
            </a:r>
            <a:endParaRPr lang="ro-RO" sz="2000" dirty="0" smtClean="0">
              <a:latin typeface="Arial" panose="020B0604020202020204" pitchFamily="34" charset="0"/>
              <a:cs typeface="Arial" panose="020B0604020202020204" pitchFamily="34" charset="0"/>
            </a:endParaRPr>
          </a:p>
          <a:p>
            <a:pPr algn="just"/>
            <a:endParaRPr lang="ro-RO" sz="2000" dirty="0" smtClean="0">
              <a:latin typeface="Arial" panose="020B0604020202020204" pitchFamily="34" charset="0"/>
              <a:cs typeface="Arial" panose="020B0604020202020204" pitchFamily="34" charset="0"/>
            </a:endParaRPr>
          </a:p>
          <a:p>
            <a:pPr algn="just"/>
            <a:r>
              <a:rPr lang="vi-VN" sz="2000" dirty="0">
                <a:solidFill>
                  <a:srgbClr val="002060"/>
                </a:solidFill>
                <a:latin typeface="Arial" panose="020B0604020202020204" pitchFamily="34" charset="0"/>
                <a:cs typeface="Arial" panose="020B0604020202020204" pitchFamily="34" charset="0"/>
              </a:rPr>
              <a:t>DEEE exportate în ţări din afara Uniunii Europene se iau în calcul pentru îndeplinirea obligaţiilor şi obiectivelor </a:t>
            </a:r>
            <a:r>
              <a:rPr lang="ro-RO" sz="2000" dirty="0">
                <a:solidFill>
                  <a:srgbClr val="002060"/>
                </a:solidFill>
                <a:latin typeface="Arial" panose="020B0604020202020204" pitchFamily="34" charset="0"/>
                <a:cs typeface="Arial" panose="020B0604020202020204" pitchFamily="34" charset="0"/>
              </a:rPr>
              <a:t>de valorificare </a:t>
            </a:r>
            <a:r>
              <a:rPr lang="vi-VN" sz="2000" dirty="0">
                <a:solidFill>
                  <a:srgbClr val="002060"/>
                </a:solidFill>
                <a:latin typeface="Arial" panose="020B0604020202020204" pitchFamily="34" charset="0"/>
                <a:cs typeface="Arial" panose="020B0604020202020204" pitchFamily="34" charset="0"/>
              </a:rPr>
              <a:t>numai </a:t>
            </a:r>
            <a:r>
              <a:rPr lang="ro-RO" sz="2000" dirty="0">
                <a:solidFill>
                  <a:srgbClr val="002060"/>
                </a:solidFill>
                <a:latin typeface="Arial" panose="020B0604020202020204" pitchFamily="34" charset="0"/>
                <a:cs typeface="Arial" panose="020B0604020202020204" pitchFamily="34" charset="0"/>
              </a:rPr>
              <a:t>dacă</a:t>
            </a:r>
            <a:r>
              <a:rPr lang="vi-VN" sz="2000" dirty="0" smtClean="0">
                <a:solidFill>
                  <a:srgbClr val="002060"/>
                </a:solidFill>
                <a:latin typeface="Arial" panose="020B0604020202020204" pitchFamily="34" charset="0"/>
                <a:cs typeface="Arial" panose="020B0604020202020204" pitchFamily="34" charset="0"/>
              </a:rPr>
              <a:t>,</a:t>
            </a:r>
            <a:r>
              <a:rPr lang="ro-RO" sz="2000" dirty="0" smtClean="0">
                <a:solidFill>
                  <a:srgbClr val="002060"/>
                </a:solidFill>
                <a:latin typeface="Arial" panose="020B0604020202020204" pitchFamily="34" charset="0"/>
                <a:cs typeface="Arial" panose="020B0604020202020204" pitchFamily="34" charset="0"/>
              </a:rPr>
              <a:t> </a:t>
            </a:r>
            <a:r>
              <a:rPr lang="vi-VN" sz="2000" dirty="0" smtClean="0">
                <a:solidFill>
                  <a:srgbClr val="002060"/>
                </a:solidFill>
                <a:latin typeface="Arial" panose="020B0604020202020204" pitchFamily="34" charset="0"/>
                <a:cs typeface="Arial" panose="020B0604020202020204" pitchFamily="34" charset="0"/>
              </a:rPr>
              <a:t>respectând </a:t>
            </a:r>
            <a:r>
              <a:rPr lang="vi-VN" sz="2000" dirty="0">
                <a:solidFill>
                  <a:srgbClr val="002060"/>
                </a:solidFill>
                <a:latin typeface="Arial" panose="020B0604020202020204" pitchFamily="34" charset="0"/>
                <a:cs typeface="Arial" panose="020B0604020202020204" pitchFamily="34" charset="0"/>
              </a:rPr>
              <a:t>Regulamentul (CE) nr. 1.013/2006 şi </a:t>
            </a:r>
            <a:r>
              <a:rPr lang="vi-VN" sz="2000" dirty="0" smtClean="0">
                <a:solidFill>
                  <a:srgbClr val="002060"/>
                </a:solidFill>
                <a:latin typeface="Arial" panose="020B0604020202020204" pitchFamily="34" charset="0"/>
                <a:cs typeface="Arial" panose="020B0604020202020204" pitchFamily="34" charset="0"/>
              </a:rPr>
              <a:t>Regulamentul</a:t>
            </a:r>
            <a:r>
              <a:rPr lang="ro-RO" sz="2000" dirty="0" smtClean="0">
                <a:solidFill>
                  <a:srgbClr val="002060"/>
                </a:solidFill>
                <a:latin typeface="Arial" panose="020B0604020202020204" pitchFamily="34" charset="0"/>
                <a:cs typeface="Arial" panose="020B0604020202020204" pitchFamily="34" charset="0"/>
              </a:rPr>
              <a:t> </a:t>
            </a:r>
            <a:r>
              <a:rPr lang="vi-VN" sz="2000" dirty="0" smtClean="0">
                <a:solidFill>
                  <a:srgbClr val="002060"/>
                </a:solidFill>
                <a:latin typeface="Arial" panose="020B0604020202020204" pitchFamily="34" charset="0"/>
                <a:cs typeface="Arial" panose="020B0604020202020204" pitchFamily="34" charset="0"/>
              </a:rPr>
              <a:t>(CE</a:t>
            </a:r>
            <a:r>
              <a:rPr lang="vi-VN" sz="2000" dirty="0">
                <a:solidFill>
                  <a:srgbClr val="002060"/>
                </a:solidFill>
                <a:latin typeface="Arial" panose="020B0604020202020204" pitchFamily="34" charset="0"/>
                <a:cs typeface="Arial" panose="020B0604020202020204" pitchFamily="34" charset="0"/>
              </a:rPr>
              <a:t>) nr. 1.418/2007, exportatorul dovedeşte că tratarea s-a desfăşurat în condiţii echivalente cu cerinţele prevăzute de prezenta ordonanţă de urgenţă.</a:t>
            </a:r>
            <a:endParaRPr lang="en-US"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47487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p>
            <a:r>
              <a:rPr lang="ro-RO" sz="4000" dirty="0" smtClean="0">
                <a:solidFill>
                  <a:srgbClr val="002060"/>
                </a:solidFill>
                <a:latin typeface="Arial" panose="020B0604020202020204" pitchFamily="34" charset="0"/>
                <a:cs typeface="Arial" panose="020B0604020202020204" pitchFamily="34" charset="0"/>
              </a:rPr>
              <a:t>Obligații</a:t>
            </a:r>
            <a:r>
              <a:rPr lang="ro-RO" dirty="0" smtClean="0">
                <a:solidFill>
                  <a:srgbClr val="002060"/>
                </a:solidFill>
                <a:latin typeface="Arial" panose="020B0604020202020204" pitchFamily="34" charset="0"/>
                <a:cs typeface="Arial" panose="020B0604020202020204" pitchFamily="34" charset="0"/>
              </a:rPr>
              <a:t> de raportare</a:t>
            </a:r>
            <a:endParaRPr lang="en-US"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33400" y="2209800"/>
            <a:ext cx="8229600" cy="3733800"/>
          </a:xfrm>
        </p:spPr>
        <p:txBody>
          <a:bodyPr>
            <a:normAutofit/>
          </a:bodyPr>
          <a:lstStyle/>
          <a:p>
            <a:pPr marL="0" indent="0" algn="just">
              <a:buNone/>
            </a:pPr>
            <a:r>
              <a:rPr lang="pt-BR" sz="2000" dirty="0">
                <a:solidFill>
                  <a:srgbClr val="002060"/>
                </a:solidFill>
                <a:latin typeface="Arial" panose="020B0604020202020204" pitchFamily="34" charset="0"/>
                <a:cs typeface="Arial" panose="020B0604020202020204" pitchFamily="34" charset="0"/>
              </a:rPr>
              <a:t>Producătorii </a:t>
            </a:r>
            <a:r>
              <a:rPr lang="pt-BR" sz="2000" dirty="0" smtClean="0">
                <a:solidFill>
                  <a:srgbClr val="002060"/>
                </a:solidFill>
                <a:latin typeface="Arial" panose="020B0604020202020204" pitchFamily="34" charset="0"/>
                <a:cs typeface="Arial" panose="020B0604020202020204" pitchFamily="34" charset="0"/>
              </a:rPr>
              <a:t>raporte</a:t>
            </a:r>
            <a:r>
              <a:rPr lang="ro-RO" sz="2000" dirty="0" smtClean="0">
                <a:solidFill>
                  <a:srgbClr val="002060"/>
                </a:solidFill>
                <a:latin typeface="Arial" panose="020B0604020202020204" pitchFamily="34" charset="0"/>
                <a:cs typeface="Arial" panose="020B0604020202020204" pitchFamily="34" charset="0"/>
              </a:rPr>
              <a:t>a</a:t>
            </a:r>
            <a:r>
              <a:rPr lang="pt-BR" sz="2000" dirty="0" smtClean="0">
                <a:solidFill>
                  <a:srgbClr val="002060"/>
                </a:solidFill>
                <a:latin typeface="Arial" panose="020B0604020202020204" pitchFamily="34" charset="0"/>
                <a:cs typeface="Arial" panose="020B0604020202020204" pitchFamily="34" charset="0"/>
              </a:rPr>
              <a:t>z</a:t>
            </a:r>
            <a:r>
              <a:rPr lang="ro-RO" sz="2000" dirty="0" smtClean="0">
                <a:solidFill>
                  <a:srgbClr val="002060"/>
                </a:solidFill>
                <a:latin typeface="Arial" panose="020B0604020202020204" pitchFamily="34" charset="0"/>
                <a:cs typeface="Arial" panose="020B0604020202020204" pitchFamily="34" charset="0"/>
              </a:rPr>
              <a:t>ă</a:t>
            </a:r>
            <a:r>
              <a:rPr lang="pt-BR" sz="2000" dirty="0" smtClean="0">
                <a:solidFill>
                  <a:srgbClr val="002060"/>
                </a:solidFill>
                <a:latin typeface="Arial" panose="020B0604020202020204" pitchFamily="34" charset="0"/>
                <a:cs typeface="Arial" panose="020B0604020202020204" pitchFamily="34" charset="0"/>
              </a:rPr>
              <a:t> </a:t>
            </a:r>
            <a:r>
              <a:rPr lang="pt-BR" sz="2000" dirty="0">
                <a:solidFill>
                  <a:srgbClr val="002060"/>
                </a:solidFill>
                <a:latin typeface="Arial" panose="020B0604020202020204" pitchFamily="34" charset="0"/>
                <a:cs typeface="Arial" panose="020B0604020202020204" pitchFamily="34" charset="0"/>
              </a:rPr>
              <a:t>anual Agenţiei Naţionale pentru Protecţia Mediului următoarele </a:t>
            </a:r>
            <a:r>
              <a:rPr lang="ro-RO" sz="2000" dirty="0">
                <a:solidFill>
                  <a:srgbClr val="002060"/>
                </a:solidFill>
                <a:latin typeface="Arial" panose="020B0604020202020204" pitchFamily="34" charset="0"/>
                <a:cs typeface="Arial" panose="020B0604020202020204" pitchFamily="34" charset="0"/>
              </a:rPr>
              <a:t>informaţii</a:t>
            </a:r>
            <a:r>
              <a:rPr lang="pt-BR" sz="2000" dirty="0" smtClean="0">
                <a:solidFill>
                  <a:srgbClr val="002060"/>
                </a:solidFill>
                <a:latin typeface="Arial" panose="020B0604020202020204" pitchFamily="34" charset="0"/>
                <a:cs typeface="Arial" panose="020B0604020202020204" pitchFamily="34" charset="0"/>
              </a:rPr>
              <a:t>:</a:t>
            </a:r>
          </a:p>
          <a:p>
            <a:pPr marL="0" indent="0" algn="just">
              <a:buNone/>
            </a:pPr>
            <a:endParaRPr lang="en-US" sz="2000" dirty="0">
              <a:solidFill>
                <a:srgbClr val="002060"/>
              </a:solidFill>
              <a:latin typeface="Arial" panose="020B0604020202020204" pitchFamily="34" charset="0"/>
              <a:cs typeface="Arial" panose="020B0604020202020204" pitchFamily="34" charset="0"/>
            </a:endParaRPr>
          </a:p>
          <a:p>
            <a:pPr algn="just">
              <a:buFont typeface="Wingdings" panose="05000000000000000000" pitchFamily="2" charset="2"/>
              <a:buChar char="v"/>
            </a:pPr>
            <a:r>
              <a:rPr lang="pt-BR" sz="2000" dirty="0">
                <a:solidFill>
                  <a:srgbClr val="002060"/>
                </a:solidFill>
                <a:latin typeface="Arial" panose="020B0604020202020204" pitchFamily="34" charset="0"/>
                <a:cs typeface="Arial" panose="020B0604020202020204" pitchFamily="34" charset="0"/>
              </a:rPr>
              <a:t>cantităţile de echipamente electrice şi electronice introduse pe </a:t>
            </a:r>
            <a:r>
              <a:rPr lang="pt-BR" sz="2000" dirty="0" smtClean="0">
                <a:solidFill>
                  <a:srgbClr val="002060"/>
                </a:solidFill>
                <a:latin typeface="Arial" panose="020B0604020202020204" pitchFamily="34" charset="0"/>
                <a:cs typeface="Arial" panose="020B0604020202020204" pitchFamily="34" charset="0"/>
              </a:rPr>
              <a:t>piaţă</a:t>
            </a:r>
          </a:p>
          <a:p>
            <a:pPr marL="0" indent="0" algn="just">
              <a:buNone/>
            </a:pPr>
            <a:endParaRPr lang="en-US" sz="2000" dirty="0">
              <a:solidFill>
                <a:srgbClr val="002060"/>
              </a:solidFill>
              <a:latin typeface="Arial" panose="020B0604020202020204" pitchFamily="34" charset="0"/>
              <a:cs typeface="Arial" panose="020B0604020202020204" pitchFamily="34" charset="0"/>
            </a:endParaRPr>
          </a:p>
          <a:p>
            <a:pPr algn="just">
              <a:buFont typeface="Wingdings" panose="05000000000000000000" pitchFamily="2" charset="2"/>
              <a:buChar char="v"/>
            </a:pPr>
            <a:r>
              <a:rPr lang="pt-BR" sz="2000" dirty="0">
                <a:solidFill>
                  <a:srgbClr val="002060"/>
                </a:solidFill>
                <a:latin typeface="Arial" panose="020B0604020202020204" pitchFamily="34" charset="0"/>
                <a:cs typeface="Arial" panose="020B0604020202020204" pitchFamily="34" charset="0"/>
              </a:rPr>
              <a:t>cantităţile de deşeuri de echipamente electrice şi electronice care au fost colectate prin toate </a:t>
            </a:r>
            <a:r>
              <a:rPr lang="pt-BR" sz="2000" dirty="0" smtClean="0">
                <a:solidFill>
                  <a:srgbClr val="002060"/>
                </a:solidFill>
                <a:latin typeface="Arial" panose="020B0604020202020204" pitchFamily="34" charset="0"/>
                <a:cs typeface="Arial" panose="020B0604020202020204" pitchFamily="34" charset="0"/>
              </a:rPr>
              <a:t>mijloacele</a:t>
            </a:r>
          </a:p>
          <a:p>
            <a:pPr marL="0" indent="0" algn="just">
              <a:buNone/>
            </a:pPr>
            <a:endParaRPr lang="en-US" sz="2000" dirty="0">
              <a:solidFill>
                <a:srgbClr val="002060"/>
              </a:solidFill>
              <a:latin typeface="Arial" panose="020B0604020202020204" pitchFamily="34" charset="0"/>
              <a:cs typeface="Arial" panose="020B0604020202020204" pitchFamily="34" charset="0"/>
            </a:endParaRPr>
          </a:p>
          <a:p>
            <a:pPr marL="342900" lvl="1" indent="-342900" algn="just">
              <a:buFont typeface="Wingdings" panose="05000000000000000000" pitchFamily="2" charset="2"/>
              <a:buChar char="v"/>
            </a:pPr>
            <a:r>
              <a:rPr lang="en-US" altLang="en-US" sz="2000" dirty="0" err="1">
                <a:solidFill>
                  <a:srgbClr val="002060"/>
                </a:solidFill>
                <a:latin typeface="Arial" panose="020B0604020202020204" pitchFamily="34" charset="0"/>
                <a:cs typeface="Arial" panose="020B0604020202020204" pitchFamily="34" charset="0"/>
              </a:rPr>
              <a:t>modul</a:t>
            </a:r>
            <a:r>
              <a:rPr lang="en-US" altLang="en-US" sz="2000" dirty="0">
                <a:solidFill>
                  <a:srgbClr val="002060"/>
                </a:solidFill>
                <a:latin typeface="Arial" panose="020B0604020202020204" pitchFamily="34" charset="0"/>
                <a:cs typeface="Arial" panose="020B0604020202020204" pitchFamily="34" charset="0"/>
              </a:rPr>
              <a:t> de </a:t>
            </a:r>
            <a:r>
              <a:rPr lang="en-US" altLang="en-US" sz="2000" dirty="0" err="1">
                <a:solidFill>
                  <a:srgbClr val="002060"/>
                </a:solidFill>
                <a:latin typeface="Arial" panose="020B0604020202020204" pitchFamily="34" charset="0"/>
                <a:cs typeface="Arial" panose="020B0604020202020204" pitchFamily="34" charset="0"/>
              </a:rPr>
              <a:t>gestionare</a:t>
            </a:r>
            <a:r>
              <a:rPr lang="en-US" altLang="en-US" sz="2000" dirty="0">
                <a:solidFill>
                  <a:srgbClr val="002060"/>
                </a:solidFill>
                <a:latin typeface="Arial" panose="020B0604020202020204" pitchFamily="34" charset="0"/>
                <a:cs typeface="Arial" panose="020B0604020202020204" pitchFamily="34" charset="0"/>
              </a:rPr>
              <a:t> a DEEE </a:t>
            </a:r>
            <a:r>
              <a:rPr lang="en-US" altLang="en-US" sz="2000" dirty="0" err="1">
                <a:solidFill>
                  <a:srgbClr val="002060"/>
                </a:solidFill>
                <a:latin typeface="Arial" panose="020B0604020202020204" pitchFamily="34" charset="0"/>
                <a:cs typeface="Arial" panose="020B0604020202020204" pitchFamily="34" charset="0"/>
              </a:rPr>
              <a:t>colectate</a:t>
            </a:r>
            <a:endParaRPr lang="en-US" sz="2000" dirty="0">
              <a:solidFill>
                <a:srgbClr val="00206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9217615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rmAutofit/>
          </a:bodyPr>
          <a:lstStyle/>
          <a:p>
            <a:r>
              <a:rPr lang="ro-RO" sz="4000" dirty="0">
                <a:solidFill>
                  <a:srgbClr val="002060"/>
                </a:solidFill>
                <a:latin typeface="Arial" panose="020B0604020202020204" pitchFamily="34" charset="0"/>
                <a:cs typeface="Arial" panose="020B0604020202020204" pitchFamily="34" charset="0"/>
              </a:rPr>
              <a:t>Obligații de raportare</a:t>
            </a:r>
            <a:endParaRPr lang="en-US" sz="4000"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28600" y="1752600"/>
            <a:ext cx="8763000" cy="4876800"/>
          </a:xfrm>
        </p:spPr>
        <p:txBody>
          <a:bodyPr>
            <a:normAutofit fontScale="92500" lnSpcReduction="10000"/>
          </a:bodyPr>
          <a:lstStyle/>
          <a:p>
            <a:pPr algn="just"/>
            <a:r>
              <a:rPr lang="vi-VN" sz="2200" dirty="0" smtClean="0">
                <a:solidFill>
                  <a:srgbClr val="002060"/>
                </a:solidFill>
                <a:cs typeface="Arial" panose="020B0604020202020204" pitchFamily="34" charset="0"/>
              </a:rPr>
              <a:t>Operatorii</a:t>
            </a:r>
            <a:r>
              <a:rPr lang="ro-RO" sz="2200" dirty="0" smtClean="0">
                <a:solidFill>
                  <a:srgbClr val="002060"/>
                </a:solidFill>
                <a:cs typeface="Arial" panose="020B0604020202020204" pitchFamily="34" charset="0"/>
              </a:rPr>
              <a:t> autorizați pentru activitatea de colectare </a:t>
            </a:r>
            <a:r>
              <a:rPr lang="vi-VN" sz="2200" dirty="0">
                <a:solidFill>
                  <a:srgbClr val="002060"/>
                </a:solidFill>
                <a:cs typeface="Arial" panose="020B0604020202020204" pitchFamily="34" charset="0"/>
              </a:rPr>
              <a:t>sunt obligaţi să transmită </a:t>
            </a:r>
            <a:r>
              <a:rPr lang="ro-RO" sz="2200" dirty="0">
                <a:solidFill>
                  <a:srgbClr val="002060"/>
                </a:solidFill>
                <a:cs typeface="Arial" panose="020B0604020202020204" pitchFamily="34" charset="0"/>
              </a:rPr>
              <a:t>date privind </a:t>
            </a:r>
            <a:r>
              <a:rPr lang="en-US" sz="2200" dirty="0">
                <a:solidFill>
                  <a:srgbClr val="002060"/>
                </a:solidFill>
                <a:cs typeface="Arial" panose="020B0604020202020204" pitchFamily="34" charset="0"/>
              </a:rPr>
              <a:t>masa DEEE, a </a:t>
            </a:r>
            <a:r>
              <a:rPr lang="en-US" sz="2200" dirty="0" err="1">
                <a:solidFill>
                  <a:srgbClr val="002060"/>
                </a:solidFill>
                <a:cs typeface="Arial" panose="020B0604020202020204" pitchFamily="34" charset="0"/>
              </a:rPr>
              <a:t>componentelor</a:t>
            </a:r>
            <a:r>
              <a:rPr lang="en-US" sz="2200" dirty="0">
                <a:solidFill>
                  <a:srgbClr val="002060"/>
                </a:solidFill>
                <a:cs typeface="Arial" panose="020B0604020202020204" pitchFamily="34" charset="0"/>
              </a:rPr>
              <a:t>, </a:t>
            </a:r>
            <a:r>
              <a:rPr lang="en-US" sz="2200" dirty="0" err="1">
                <a:solidFill>
                  <a:srgbClr val="002060"/>
                </a:solidFill>
                <a:cs typeface="Arial" panose="020B0604020202020204" pitchFamily="34" charset="0"/>
              </a:rPr>
              <a:t>materiilor</a:t>
            </a:r>
            <a:r>
              <a:rPr lang="en-US" sz="2200" dirty="0">
                <a:solidFill>
                  <a:srgbClr val="002060"/>
                </a:solidFill>
                <a:cs typeface="Arial" panose="020B0604020202020204" pitchFamily="34" charset="0"/>
              </a:rPr>
              <a:t> </a:t>
            </a:r>
            <a:r>
              <a:rPr lang="en-US" sz="2200" dirty="0" err="1">
                <a:solidFill>
                  <a:srgbClr val="002060"/>
                </a:solidFill>
                <a:cs typeface="Arial" panose="020B0604020202020204" pitchFamily="34" charset="0"/>
              </a:rPr>
              <a:t>sau</a:t>
            </a:r>
            <a:r>
              <a:rPr lang="en-US" sz="2200" dirty="0">
                <a:solidFill>
                  <a:srgbClr val="002060"/>
                </a:solidFill>
                <a:cs typeface="Arial" panose="020B0604020202020204" pitchFamily="34" charset="0"/>
              </a:rPr>
              <a:t> </a:t>
            </a:r>
            <a:r>
              <a:rPr lang="en-US" sz="2200" dirty="0" err="1">
                <a:solidFill>
                  <a:srgbClr val="002060"/>
                </a:solidFill>
                <a:cs typeface="Arial" panose="020B0604020202020204" pitchFamily="34" charset="0"/>
              </a:rPr>
              <a:t>substanţelor</a:t>
            </a:r>
            <a:r>
              <a:rPr lang="en-US" sz="2200" dirty="0">
                <a:solidFill>
                  <a:srgbClr val="002060"/>
                </a:solidFill>
                <a:cs typeface="Arial" panose="020B0604020202020204" pitchFamily="34" charset="0"/>
              </a:rPr>
              <a:t> </a:t>
            </a:r>
            <a:r>
              <a:rPr lang="en-US" sz="2200" dirty="0" err="1">
                <a:solidFill>
                  <a:srgbClr val="002060"/>
                </a:solidFill>
                <a:cs typeface="Arial" panose="020B0604020202020204" pitchFamily="34" charset="0"/>
              </a:rPr>
              <a:t>acestora</a:t>
            </a:r>
            <a:r>
              <a:rPr lang="en-US" sz="2200" dirty="0">
                <a:solidFill>
                  <a:srgbClr val="002060"/>
                </a:solidFill>
                <a:cs typeface="Arial" panose="020B0604020202020204" pitchFamily="34" charset="0"/>
              </a:rPr>
              <a:t> la </a:t>
            </a:r>
            <a:r>
              <a:rPr lang="ro-RO" sz="2200" dirty="0" smtClean="0">
                <a:solidFill>
                  <a:srgbClr val="002060"/>
                </a:solidFill>
                <a:cs typeface="Arial" panose="020B0604020202020204" pitchFamily="34" charset="0"/>
              </a:rPr>
              <a:t>intrarea și </a:t>
            </a:r>
            <a:r>
              <a:rPr lang="en-US" sz="2200" dirty="0" err="1" smtClean="0">
                <a:solidFill>
                  <a:srgbClr val="002060"/>
                </a:solidFill>
                <a:cs typeface="Arial" panose="020B0604020202020204" pitchFamily="34" charset="0"/>
              </a:rPr>
              <a:t>ieşirea</a:t>
            </a:r>
            <a:r>
              <a:rPr lang="en-US" sz="2200" dirty="0" smtClean="0">
                <a:solidFill>
                  <a:srgbClr val="002060"/>
                </a:solidFill>
                <a:cs typeface="Arial" panose="020B0604020202020204" pitchFamily="34" charset="0"/>
              </a:rPr>
              <a:t> </a:t>
            </a:r>
            <a:r>
              <a:rPr lang="en-US" sz="2200" dirty="0">
                <a:solidFill>
                  <a:srgbClr val="002060"/>
                </a:solidFill>
                <a:cs typeface="Arial" panose="020B0604020202020204" pitchFamily="34" charset="0"/>
              </a:rPr>
              <a:t>din </a:t>
            </a:r>
            <a:r>
              <a:rPr lang="en-US" sz="2200" dirty="0" err="1">
                <a:solidFill>
                  <a:srgbClr val="002060"/>
                </a:solidFill>
                <a:cs typeface="Arial" panose="020B0604020202020204" pitchFamily="34" charset="0"/>
              </a:rPr>
              <a:t>punctul</a:t>
            </a:r>
            <a:r>
              <a:rPr lang="en-US" sz="2200" dirty="0">
                <a:solidFill>
                  <a:srgbClr val="002060"/>
                </a:solidFill>
                <a:cs typeface="Arial" panose="020B0604020202020204" pitchFamily="34" charset="0"/>
              </a:rPr>
              <a:t> de </a:t>
            </a:r>
            <a:r>
              <a:rPr lang="en-US" sz="2200" dirty="0" err="1" smtClean="0">
                <a:solidFill>
                  <a:srgbClr val="002060"/>
                </a:solidFill>
                <a:cs typeface="Arial" panose="020B0604020202020204" pitchFamily="34" charset="0"/>
              </a:rPr>
              <a:t>colectare</a:t>
            </a:r>
            <a:r>
              <a:rPr lang="ro-RO" sz="2200" dirty="0" smtClean="0">
                <a:solidFill>
                  <a:srgbClr val="002060"/>
                </a:solidFill>
                <a:cs typeface="Arial" panose="020B0604020202020204" pitchFamily="34" charset="0"/>
              </a:rPr>
              <a:t>.</a:t>
            </a:r>
          </a:p>
          <a:p>
            <a:pPr marL="0" indent="0" algn="just">
              <a:buNone/>
            </a:pPr>
            <a:r>
              <a:rPr lang="en-US" sz="2200" dirty="0" smtClean="0">
                <a:solidFill>
                  <a:srgbClr val="002060"/>
                </a:solidFill>
                <a:cs typeface="Arial" panose="020B0604020202020204" pitchFamily="34" charset="0"/>
              </a:rPr>
              <a:t> </a:t>
            </a:r>
            <a:endParaRPr lang="ro-RO" sz="2200" dirty="0" smtClean="0">
              <a:cs typeface="Arial" panose="020B0604020202020204" pitchFamily="34" charset="0"/>
            </a:endParaRPr>
          </a:p>
          <a:p>
            <a:pPr algn="just"/>
            <a:r>
              <a:rPr lang="vi-VN" sz="2200" dirty="0" smtClean="0">
                <a:solidFill>
                  <a:srgbClr val="002060"/>
                </a:solidFill>
                <a:cs typeface="Arial" panose="020B0604020202020204" pitchFamily="34" charset="0"/>
              </a:rPr>
              <a:t>Operatorii </a:t>
            </a:r>
            <a:r>
              <a:rPr lang="vi-VN" sz="2200" dirty="0">
                <a:solidFill>
                  <a:srgbClr val="002060"/>
                </a:solidFill>
                <a:cs typeface="Arial" panose="020B0604020202020204" pitchFamily="34" charset="0"/>
              </a:rPr>
              <a:t>instalaţiilor de valorificare sau reciclare/pregătire pentru reutilizare sunt obligaţi să transmită </a:t>
            </a:r>
            <a:r>
              <a:rPr lang="ro-RO" sz="2200" dirty="0" smtClean="0">
                <a:solidFill>
                  <a:srgbClr val="002060"/>
                </a:solidFill>
                <a:cs typeface="Arial" panose="020B0604020202020204" pitchFamily="34" charset="0"/>
              </a:rPr>
              <a:t>date privind </a:t>
            </a:r>
            <a:r>
              <a:rPr lang="vi-VN" sz="2200" dirty="0" smtClean="0">
                <a:solidFill>
                  <a:srgbClr val="002060"/>
                </a:solidFill>
                <a:cs typeface="Arial" panose="020B0604020202020204" pitchFamily="34" charset="0"/>
              </a:rPr>
              <a:t>masa </a:t>
            </a:r>
            <a:r>
              <a:rPr lang="vi-VN" sz="2200" dirty="0">
                <a:solidFill>
                  <a:srgbClr val="002060"/>
                </a:solidFill>
                <a:cs typeface="Arial" panose="020B0604020202020204" pitchFamily="34" charset="0"/>
              </a:rPr>
              <a:t>produselor şi a materialelor la intrarea şi ieşirea din instalaţia de valorificare, reciclare sau pregătire pentru reutilizare </a:t>
            </a:r>
            <a:r>
              <a:rPr lang="vi-VN" sz="2200" dirty="0" smtClean="0">
                <a:solidFill>
                  <a:srgbClr val="002060"/>
                </a:solidFill>
                <a:cs typeface="Arial" panose="020B0604020202020204" pitchFamily="34" charset="0"/>
              </a:rPr>
              <a:t>agenţiilor </a:t>
            </a:r>
            <a:r>
              <a:rPr lang="vi-VN" sz="2200" dirty="0">
                <a:solidFill>
                  <a:srgbClr val="002060"/>
                </a:solidFill>
                <a:cs typeface="Arial" panose="020B0604020202020204" pitchFamily="34" charset="0"/>
              </a:rPr>
              <a:t>judeţene pentru protecţia </a:t>
            </a:r>
            <a:r>
              <a:rPr lang="vi-VN" sz="2200" dirty="0" smtClean="0">
                <a:solidFill>
                  <a:srgbClr val="002060"/>
                </a:solidFill>
                <a:cs typeface="Arial" panose="020B0604020202020204" pitchFamily="34" charset="0"/>
              </a:rPr>
              <a:t>mediului</a:t>
            </a:r>
            <a:r>
              <a:rPr lang="ro-RO" sz="2200" dirty="0" smtClean="0">
                <a:solidFill>
                  <a:srgbClr val="002060"/>
                </a:solidFill>
                <a:cs typeface="Arial" panose="020B0604020202020204" pitchFamily="34" charset="0"/>
              </a:rPr>
              <a:t>.</a:t>
            </a:r>
          </a:p>
          <a:p>
            <a:pPr marL="0" indent="0" algn="just">
              <a:buNone/>
            </a:pPr>
            <a:r>
              <a:rPr lang="vi-VN" sz="2200" dirty="0" smtClean="0">
                <a:solidFill>
                  <a:srgbClr val="002060"/>
                </a:solidFill>
                <a:cs typeface="Arial" panose="020B0604020202020204" pitchFamily="34" charset="0"/>
              </a:rPr>
              <a:t> </a:t>
            </a:r>
            <a:endParaRPr lang="ro-RO" sz="2200" dirty="0" smtClean="0">
              <a:solidFill>
                <a:srgbClr val="002060"/>
              </a:solidFill>
              <a:cs typeface="Arial" panose="020B0604020202020204" pitchFamily="34" charset="0"/>
            </a:endParaRPr>
          </a:p>
          <a:p>
            <a:pPr algn="just"/>
            <a:r>
              <a:rPr lang="ro-RO" sz="2200" dirty="0">
                <a:solidFill>
                  <a:srgbClr val="002060"/>
                </a:solidFill>
                <a:cs typeface="Arial" panose="020B0604020202020204" pitchFamily="34" charset="0"/>
              </a:rPr>
              <a:t>La întocmirea raportării  anuale, pentru DEEE  a </a:t>
            </a:r>
            <a:r>
              <a:rPr lang="en-US" sz="2200" dirty="0">
                <a:solidFill>
                  <a:srgbClr val="002060"/>
                </a:solidFill>
                <a:cs typeface="Arial" panose="020B0604020202020204" pitchFamily="34" charset="0"/>
              </a:rPr>
              <a:t>c</a:t>
            </a:r>
            <a:r>
              <a:rPr lang="ro-RO" sz="2200" dirty="0">
                <a:solidFill>
                  <a:srgbClr val="002060"/>
                </a:solidFill>
                <a:cs typeface="Arial" panose="020B0604020202020204" pitchFamily="34" charset="0"/>
              </a:rPr>
              <a:t>ă</a:t>
            </a:r>
            <a:r>
              <a:rPr lang="en-US" sz="2200" dirty="0">
                <a:solidFill>
                  <a:srgbClr val="002060"/>
                </a:solidFill>
                <a:cs typeface="Arial" panose="020B0604020202020204" pitchFamily="34" charset="0"/>
              </a:rPr>
              <a:t>r</a:t>
            </a:r>
            <a:r>
              <a:rPr lang="ro-RO" sz="2200" dirty="0">
                <a:solidFill>
                  <a:srgbClr val="002060"/>
                </a:solidFill>
                <a:cs typeface="Arial" panose="020B0604020202020204" pitchFamily="34" charset="0"/>
              </a:rPr>
              <a:t>or </a:t>
            </a:r>
            <a:r>
              <a:rPr lang="en-US" sz="2200" dirty="0">
                <a:solidFill>
                  <a:srgbClr val="002060"/>
                </a:solidFill>
                <a:cs typeface="Arial" panose="020B0604020202020204" pitchFamily="34" charset="0"/>
              </a:rPr>
              <a:t> </a:t>
            </a:r>
            <a:r>
              <a:rPr lang="en-US" sz="2200" dirty="0" err="1">
                <a:solidFill>
                  <a:srgbClr val="002060"/>
                </a:solidFill>
                <a:cs typeface="Arial" panose="020B0604020202020204" pitchFamily="34" charset="0"/>
              </a:rPr>
              <a:t>tratare</a:t>
            </a:r>
            <a:r>
              <a:rPr lang="en-US" sz="2200" dirty="0">
                <a:solidFill>
                  <a:srgbClr val="002060"/>
                </a:solidFill>
                <a:cs typeface="Arial" panose="020B0604020202020204" pitchFamily="34" charset="0"/>
              </a:rPr>
              <a:t> se </a:t>
            </a:r>
            <a:r>
              <a:rPr lang="en-US" sz="2200" dirty="0" err="1">
                <a:solidFill>
                  <a:srgbClr val="002060"/>
                </a:solidFill>
                <a:cs typeface="Arial" panose="020B0604020202020204" pitchFamily="34" charset="0"/>
              </a:rPr>
              <a:t>reali</a:t>
            </a:r>
            <a:r>
              <a:rPr lang="ro-RO" sz="2200" dirty="0">
                <a:solidFill>
                  <a:srgbClr val="002060"/>
                </a:solidFill>
                <a:cs typeface="Arial" panose="020B0604020202020204" pitchFamily="34" charset="0"/>
              </a:rPr>
              <a:t>z</a:t>
            </a:r>
            <a:r>
              <a:rPr lang="en-US" sz="2200" dirty="0" err="1">
                <a:solidFill>
                  <a:srgbClr val="002060"/>
                </a:solidFill>
                <a:cs typeface="Arial" panose="020B0604020202020204" pitchFamily="34" charset="0"/>
              </a:rPr>
              <a:t>eaz</a:t>
            </a:r>
            <a:r>
              <a:rPr lang="ro-RO" sz="2200" dirty="0">
                <a:solidFill>
                  <a:srgbClr val="002060"/>
                </a:solidFill>
                <a:cs typeface="Arial" panose="020B0604020202020204" pitchFamily="34" charset="0"/>
              </a:rPr>
              <a:t>ă  în afara României, se iau în calcul cantităţile  de DEEE pentru îndeplinirea obiectivelor de valorificare şi reciclare, doar în cazul în care exportatorul poate dovedi că operaţiunea de recuperare, reutilizare şi/sau reciclare s-a desfăşurat în condiţii echivalente cu cerinţele prevăzute în prezenta </a:t>
            </a:r>
            <a:r>
              <a:rPr lang="ro-RO" sz="2200" dirty="0" smtClean="0">
                <a:solidFill>
                  <a:srgbClr val="002060"/>
                </a:solidFill>
                <a:cs typeface="Arial" panose="020B0604020202020204" pitchFamily="34" charset="0"/>
              </a:rPr>
              <a:t>ordonanță de urgență.</a:t>
            </a:r>
          </a:p>
          <a:p>
            <a:pPr marL="0" indent="0" algn="just">
              <a:buNone/>
            </a:pPr>
            <a:endParaRPr lang="ro-RO" sz="2200" dirty="0" smtClean="0">
              <a:solidFill>
                <a:srgbClr val="002060"/>
              </a:solidFill>
              <a:cs typeface="Arial" panose="020B0604020202020204" pitchFamily="34" charset="0"/>
            </a:endParaRPr>
          </a:p>
          <a:p>
            <a:pPr algn="just"/>
            <a:endParaRPr lang="en-US" sz="2400" dirty="0">
              <a:solidFill>
                <a:srgbClr val="002060"/>
              </a:solidFill>
            </a:endParaRPr>
          </a:p>
          <a:p>
            <a:pPr algn="just"/>
            <a:endParaRPr lang="en-US" sz="2400" dirty="0">
              <a:solidFill>
                <a:srgbClr val="002060"/>
              </a:solidFill>
            </a:endParaRPr>
          </a:p>
        </p:txBody>
      </p:sp>
    </p:spTree>
    <p:extLst>
      <p:ext uri="{BB962C8B-B14F-4D97-AF65-F5344CB8AC3E}">
        <p14:creationId xmlns:p14="http://schemas.microsoft.com/office/powerpoint/2010/main" val="29743283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ro-RO" sz="4000" dirty="0">
                <a:solidFill>
                  <a:srgbClr val="002060"/>
                </a:solidFill>
                <a:latin typeface="Arial" panose="020B0604020202020204" pitchFamily="34" charset="0"/>
                <a:cs typeface="Arial" panose="020B0604020202020204" pitchFamily="34" charset="0"/>
              </a:rPr>
              <a:t>Obligații de raportare</a:t>
            </a:r>
            <a:endParaRPr lang="en-US" sz="4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133600"/>
            <a:ext cx="8229600" cy="3581400"/>
          </a:xfrm>
        </p:spPr>
        <p:txBody>
          <a:bodyPr/>
          <a:lstStyle/>
          <a:p>
            <a:pPr marL="342900" lvl="1" indent="-342900" algn="just">
              <a:buFont typeface="Arial" pitchFamily="34" charset="0"/>
              <a:buChar char="•"/>
            </a:pPr>
            <a:r>
              <a:rPr lang="ro-RO" sz="2000" dirty="0">
                <a:solidFill>
                  <a:srgbClr val="002060"/>
                </a:solidFill>
                <a:latin typeface="Arial" panose="020B0604020202020204" pitchFamily="34" charset="0"/>
                <a:cs typeface="Arial" panose="020B0604020202020204" pitchFamily="34" charset="0"/>
              </a:rPr>
              <a:t>Pe baza datelor colectate de la producători, colectori și sau tratatori, </a:t>
            </a:r>
            <a:r>
              <a:rPr lang="ro-RO" altLang="en-US" sz="2000" dirty="0">
                <a:solidFill>
                  <a:srgbClr val="002060"/>
                </a:solidFill>
                <a:latin typeface="Arial" panose="020B0604020202020204" pitchFamily="34" charset="0"/>
                <a:cs typeface="Arial" panose="020B0604020202020204" pitchFamily="34" charset="0"/>
              </a:rPr>
              <a:t>Agenţia Naţională pentru Protecţia Mediului</a:t>
            </a:r>
            <a:r>
              <a:rPr lang="en-US" altLang="en-US" sz="2000" dirty="0">
                <a:solidFill>
                  <a:srgbClr val="002060"/>
                </a:solidFill>
                <a:latin typeface="Arial" panose="020B0604020202020204" pitchFamily="34" charset="0"/>
                <a:cs typeface="Arial" panose="020B0604020202020204" pitchFamily="34" charset="0"/>
              </a:rPr>
              <a:t> </a:t>
            </a:r>
            <a:r>
              <a:rPr lang="ro-RO" sz="2000" dirty="0" smtClean="0">
                <a:solidFill>
                  <a:srgbClr val="002060"/>
                </a:solidFill>
                <a:latin typeface="Arial" panose="020B0604020202020204" pitchFamily="34" charset="0"/>
                <a:cs typeface="Arial" panose="020B0604020202020204" pitchFamily="34" charset="0"/>
              </a:rPr>
              <a:t>întocmește </a:t>
            </a:r>
            <a:r>
              <a:rPr lang="ro-RO" sz="2000" dirty="0">
                <a:solidFill>
                  <a:srgbClr val="002060"/>
                </a:solidFill>
                <a:latin typeface="Arial" panose="020B0604020202020204" pitchFamily="34" charset="0"/>
                <a:cs typeface="Arial" panose="020B0604020202020204" pitchFamily="34" charset="0"/>
              </a:rPr>
              <a:t>și transmite Comisiei Europene un raport </a:t>
            </a:r>
            <a:r>
              <a:rPr lang="ro-RO" sz="2000" dirty="0" smtClean="0">
                <a:solidFill>
                  <a:srgbClr val="002060"/>
                </a:solidFill>
                <a:latin typeface="Arial" panose="020B0604020202020204" pitchFamily="34" charset="0"/>
                <a:cs typeface="Arial" panose="020B0604020202020204" pitchFamily="34" charset="0"/>
              </a:rPr>
              <a:t>care conține informații privind </a:t>
            </a:r>
            <a:r>
              <a:rPr lang="ro-RO" sz="2000" dirty="0">
                <a:solidFill>
                  <a:srgbClr val="002060"/>
                </a:solidFill>
                <a:latin typeface="Arial" panose="020B0604020202020204" pitchFamily="34" charset="0"/>
                <a:cs typeface="Arial" panose="020B0604020202020204" pitchFamily="34" charset="0"/>
              </a:rPr>
              <a:t>cantitățile de EEE introduse pe piață și </a:t>
            </a:r>
            <a:r>
              <a:rPr lang="ro-RO" sz="2000" dirty="0" smtClean="0">
                <a:solidFill>
                  <a:srgbClr val="002060"/>
                </a:solidFill>
                <a:latin typeface="Arial" panose="020B0604020202020204" pitchFamily="34" charset="0"/>
                <a:cs typeface="Arial" panose="020B0604020202020204" pitchFamily="34" charset="0"/>
              </a:rPr>
              <a:t>de DEEE </a:t>
            </a:r>
            <a:r>
              <a:rPr lang="ro-RO" sz="2000" dirty="0">
                <a:solidFill>
                  <a:srgbClr val="002060"/>
                </a:solidFill>
                <a:latin typeface="Arial" panose="020B0604020202020204" pitchFamily="34" charset="0"/>
                <a:cs typeface="Arial" panose="020B0604020202020204" pitchFamily="34" charset="0"/>
              </a:rPr>
              <a:t>gestionate (colectate prin orice modalitate, </a:t>
            </a:r>
            <a:r>
              <a:rPr lang="ro-RO" sz="2000" dirty="0" smtClean="0">
                <a:solidFill>
                  <a:srgbClr val="002060"/>
                </a:solidFill>
                <a:latin typeface="Arial" panose="020B0604020202020204" pitchFamily="34" charset="0"/>
                <a:cs typeface="Arial" panose="020B0604020202020204" pitchFamily="34" charset="0"/>
              </a:rPr>
              <a:t>pregătite </a:t>
            </a:r>
            <a:r>
              <a:rPr lang="ro-RO" sz="2000" dirty="0">
                <a:solidFill>
                  <a:srgbClr val="002060"/>
                </a:solidFill>
                <a:latin typeface="Arial" panose="020B0604020202020204" pitchFamily="34" charset="0"/>
                <a:cs typeface="Arial" panose="020B0604020202020204" pitchFamily="34" charset="0"/>
              </a:rPr>
              <a:t>pentru reutilizare</a:t>
            </a:r>
            <a:r>
              <a:rPr lang="ro-RO" sz="2000" dirty="0" smtClean="0">
                <a:solidFill>
                  <a:srgbClr val="002060"/>
                </a:solidFill>
                <a:latin typeface="Arial" panose="020B0604020202020204" pitchFamily="34" charset="0"/>
                <a:cs typeface="Arial" panose="020B0604020202020204" pitchFamily="34" charset="0"/>
              </a:rPr>
              <a:t>, reciclate </a:t>
            </a:r>
            <a:r>
              <a:rPr lang="ro-RO" sz="2000" dirty="0">
                <a:solidFill>
                  <a:srgbClr val="002060"/>
                </a:solidFill>
                <a:latin typeface="Arial" panose="020B0604020202020204" pitchFamily="34" charset="0"/>
                <a:cs typeface="Arial" panose="020B0604020202020204" pitchFamily="34" charset="0"/>
              </a:rPr>
              <a:t>și valorificate, precum și cele exportate). </a:t>
            </a:r>
          </a:p>
          <a:p>
            <a:endParaRPr lang="en-US" dirty="0"/>
          </a:p>
        </p:txBody>
      </p:sp>
    </p:spTree>
    <p:extLst>
      <p:ext uri="{BB962C8B-B14F-4D97-AF65-F5344CB8AC3E}">
        <p14:creationId xmlns:p14="http://schemas.microsoft.com/office/powerpoint/2010/main" val="635057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71600"/>
            <a:ext cx="8229600" cy="1143000"/>
          </a:xfrm>
        </p:spPr>
        <p:txBody>
          <a:bodyPr>
            <a:normAutofit fontScale="90000"/>
          </a:bodyPr>
          <a:lstStyle/>
          <a:p>
            <a:r>
              <a:rPr lang="ro-RO" altLang="en-US" b="1" dirty="0" smtClean="0">
                <a:solidFill>
                  <a:srgbClr val="002060"/>
                </a:solidFill>
              </a:rPr>
              <a:t>AGENŢIA </a:t>
            </a:r>
            <a:r>
              <a:rPr lang="ro-RO" altLang="en-US" b="1" dirty="0">
                <a:solidFill>
                  <a:srgbClr val="002060"/>
                </a:solidFill>
              </a:rPr>
              <a:t>NAŢIONALĂ PENTRU PROTECŢIA MEDIULUI</a:t>
            </a:r>
            <a:endParaRPr lang="en-US" dirty="0"/>
          </a:p>
        </p:txBody>
      </p:sp>
      <p:sp>
        <p:nvSpPr>
          <p:cNvPr id="3" name="Content Placeholder 2"/>
          <p:cNvSpPr>
            <a:spLocks noGrp="1"/>
          </p:cNvSpPr>
          <p:nvPr>
            <p:ph idx="1"/>
          </p:nvPr>
        </p:nvSpPr>
        <p:spPr/>
        <p:txBody>
          <a:bodyPr/>
          <a:lstStyle/>
          <a:p>
            <a:endParaRPr lang="ro-RO" dirty="0"/>
          </a:p>
          <a:p>
            <a:pPr marL="0" indent="0" algn="ctr">
              <a:buNone/>
            </a:pPr>
            <a:endParaRPr lang="en-US" altLang="en-US" b="1" dirty="0" smtClean="0">
              <a:solidFill>
                <a:srgbClr val="002060"/>
              </a:solidFill>
            </a:endParaRPr>
          </a:p>
          <a:p>
            <a:pPr marL="0" indent="0" algn="ctr">
              <a:buNone/>
            </a:pPr>
            <a:endParaRPr lang="en-US" altLang="en-US" b="1" dirty="0" smtClean="0">
              <a:solidFill>
                <a:srgbClr val="002060"/>
              </a:solidFill>
            </a:endParaRPr>
          </a:p>
          <a:p>
            <a:pPr marL="0" indent="0" algn="ctr">
              <a:buNone/>
            </a:pPr>
            <a:r>
              <a:rPr lang="ro-RO" altLang="en-US" b="1" dirty="0" smtClean="0">
                <a:solidFill>
                  <a:srgbClr val="002060"/>
                </a:solidFill>
              </a:rPr>
              <a:t>VĂ </a:t>
            </a:r>
            <a:r>
              <a:rPr lang="ro-RO" altLang="en-US" b="1" dirty="0">
                <a:solidFill>
                  <a:srgbClr val="002060"/>
                </a:solidFill>
              </a:rPr>
              <a:t>MULŢUMESC !</a:t>
            </a:r>
          </a:p>
          <a:p>
            <a:pPr marL="0" indent="0" algn="ctr">
              <a:buNone/>
            </a:pPr>
            <a:endParaRPr lang="ro-RO" altLang="en-US" b="1" dirty="0">
              <a:solidFill>
                <a:srgbClr val="002060"/>
              </a:solidFill>
            </a:endParaRPr>
          </a:p>
          <a:p>
            <a:pPr marL="0" indent="0" algn="ctr">
              <a:buNone/>
            </a:pPr>
            <a:r>
              <a:rPr lang="ro-RO" b="1" dirty="0">
                <a:solidFill>
                  <a:srgbClr val="002060"/>
                </a:solidFill>
              </a:rPr>
              <a:t>halip.gabriela</a:t>
            </a:r>
            <a:r>
              <a:rPr lang="en-US" b="1" dirty="0">
                <a:solidFill>
                  <a:srgbClr val="002060"/>
                </a:solidFill>
              </a:rPr>
              <a:t>@</a:t>
            </a:r>
            <a:r>
              <a:rPr lang="ro-RO" b="1" dirty="0">
                <a:solidFill>
                  <a:srgbClr val="002060"/>
                </a:solidFill>
              </a:rPr>
              <a:t>anpm.ro</a:t>
            </a:r>
            <a:endParaRPr lang="en-US" b="1" dirty="0">
              <a:solidFill>
                <a:srgbClr val="002060"/>
              </a:solidFill>
            </a:endParaRPr>
          </a:p>
          <a:p>
            <a:endParaRPr lang="en-US" dirty="0"/>
          </a:p>
        </p:txBody>
      </p:sp>
      <p:pic>
        <p:nvPicPr>
          <p:cNvPr id="4" name="Picture 3" descr="siglaANPM"/>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162530" y="155312"/>
            <a:ext cx="1828800" cy="706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42393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914400"/>
          </a:xfrm>
        </p:spPr>
        <p:txBody>
          <a:bodyPr>
            <a:normAutofit/>
          </a:bodyPr>
          <a:lstStyle/>
          <a:p>
            <a:r>
              <a:rPr lang="ro-RO" sz="4000" b="1" dirty="0">
                <a:solidFill>
                  <a:srgbClr val="002060"/>
                </a:solidFill>
                <a:latin typeface="Arial" panose="020B0604020202020204" pitchFamily="34" charset="0"/>
                <a:ea typeface="+mn-ea"/>
                <a:cs typeface="Arial" panose="020B0604020202020204" pitchFamily="34" charset="0"/>
              </a:rPr>
              <a:t>Cadrul</a:t>
            </a:r>
            <a:r>
              <a:rPr lang="ro-RO" b="1" dirty="0">
                <a:solidFill>
                  <a:srgbClr val="002060"/>
                </a:solidFill>
                <a:latin typeface="+mn-lt"/>
                <a:ea typeface="+mn-ea"/>
                <a:cs typeface="+mn-cs"/>
              </a:rPr>
              <a:t> legislativ</a:t>
            </a:r>
            <a:endParaRPr lang="en-US" b="1" dirty="0">
              <a:solidFill>
                <a:srgbClr val="002060"/>
              </a:solidFill>
              <a:latin typeface="+mn-lt"/>
              <a:ea typeface="+mn-ea"/>
              <a:cs typeface="+mn-cs"/>
            </a:endParaRPr>
          </a:p>
        </p:txBody>
      </p:sp>
      <p:sp>
        <p:nvSpPr>
          <p:cNvPr id="3" name="Subtitle 2"/>
          <p:cNvSpPr>
            <a:spLocks noGrp="1"/>
          </p:cNvSpPr>
          <p:nvPr>
            <p:ph type="subTitle" idx="1"/>
          </p:nvPr>
        </p:nvSpPr>
        <p:spPr>
          <a:xfrm>
            <a:off x="533400" y="2031794"/>
            <a:ext cx="8229600" cy="1143000"/>
          </a:xfrm>
        </p:spPr>
        <p:txBody>
          <a:bodyPr>
            <a:normAutofit/>
          </a:bodyPr>
          <a:lstStyle/>
          <a:p>
            <a:r>
              <a:rPr lang="en-US" sz="3000" b="1" dirty="0" err="1">
                <a:solidFill>
                  <a:srgbClr val="002060"/>
                </a:solidFill>
                <a:latin typeface="Arial" panose="020B0604020202020204" pitchFamily="34" charset="0"/>
                <a:cs typeface="Arial" panose="020B0604020202020204" pitchFamily="34" charset="0"/>
              </a:rPr>
              <a:t>Directiv</a:t>
            </a:r>
            <a:r>
              <a:rPr lang="ro-RO" sz="3000" b="1" dirty="0">
                <a:solidFill>
                  <a:srgbClr val="002060"/>
                </a:solidFill>
                <a:latin typeface="Arial" panose="020B0604020202020204" pitchFamily="34" charset="0"/>
                <a:cs typeface="Arial" panose="020B0604020202020204" pitchFamily="34" charset="0"/>
              </a:rPr>
              <a:t>a</a:t>
            </a:r>
            <a:r>
              <a:rPr lang="en-US" sz="3000" b="1" dirty="0">
                <a:solidFill>
                  <a:srgbClr val="002060"/>
                </a:solidFill>
                <a:latin typeface="Arial" panose="020B0604020202020204" pitchFamily="34" charset="0"/>
                <a:cs typeface="Arial" panose="020B0604020202020204" pitchFamily="34" charset="0"/>
              </a:rPr>
              <a:t> </a:t>
            </a:r>
            <a:r>
              <a:rPr lang="en-US" sz="3000" b="1" dirty="0" smtClean="0">
                <a:solidFill>
                  <a:srgbClr val="002060"/>
                </a:solidFill>
                <a:latin typeface="Arial" panose="020B0604020202020204" pitchFamily="34" charset="0"/>
                <a:cs typeface="Arial" panose="020B0604020202020204" pitchFamily="34" charset="0"/>
              </a:rPr>
              <a:t>2012/19/UE</a:t>
            </a:r>
            <a:r>
              <a:rPr lang="en-US" sz="3000" b="1" dirty="0" smtClean="0">
                <a:latin typeface="Arial" panose="020B0604020202020204" pitchFamily="34" charset="0"/>
                <a:cs typeface="Arial" panose="020B0604020202020204" pitchFamily="34" charset="0"/>
              </a:rPr>
              <a:t> </a:t>
            </a:r>
            <a:r>
              <a:rPr lang="en-US" sz="3000" b="1" dirty="0" smtClean="0">
                <a:solidFill>
                  <a:srgbClr val="002060"/>
                </a:solidFill>
                <a:latin typeface="Arial" panose="020B0604020202020204" pitchFamily="34" charset="0"/>
                <a:cs typeface="Arial" panose="020B0604020202020204" pitchFamily="34" charset="0"/>
              </a:rPr>
              <a:t> </a:t>
            </a:r>
            <a:r>
              <a:rPr lang="en-US" sz="3000" b="1" dirty="0" err="1" smtClean="0">
                <a:solidFill>
                  <a:srgbClr val="002060"/>
                </a:solidFill>
                <a:latin typeface="Arial" panose="020B0604020202020204" pitchFamily="34" charset="0"/>
                <a:cs typeface="Arial" panose="020B0604020202020204" pitchFamily="34" charset="0"/>
              </a:rPr>
              <a:t>privind</a:t>
            </a:r>
            <a:r>
              <a:rPr lang="en-US" sz="3000" b="1" dirty="0" smtClean="0">
                <a:solidFill>
                  <a:srgbClr val="002060"/>
                </a:solidFill>
                <a:latin typeface="Arial" panose="020B0604020202020204" pitchFamily="34" charset="0"/>
                <a:cs typeface="Arial" panose="020B0604020202020204" pitchFamily="34" charset="0"/>
              </a:rPr>
              <a:t> de</a:t>
            </a:r>
            <a:r>
              <a:rPr lang="ro-RO" sz="3000" b="1" dirty="0" smtClean="0">
                <a:solidFill>
                  <a:srgbClr val="002060"/>
                </a:solidFill>
                <a:latin typeface="Arial" panose="020B0604020202020204" pitchFamily="34" charset="0"/>
                <a:cs typeface="Arial" panose="020B0604020202020204" pitchFamily="34" charset="0"/>
              </a:rPr>
              <a:t>ş</a:t>
            </a:r>
            <a:r>
              <a:rPr lang="en-US" sz="3000" b="1" dirty="0" err="1" smtClean="0">
                <a:solidFill>
                  <a:srgbClr val="002060"/>
                </a:solidFill>
                <a:latin typeface="Arial" panose="020B0604020202020204" pitchFamily="34" charset="0"/>
                <a:cs typeface="Arial" panose="020B0604020202020204" pitchFamily="34" charset="0"/>
              </a:rPr>
              <a:t>eurile</a:t>
            </a:r>
            <a:r>
              <a:rPr lang="en-US" sz="3000" b="1" dirty="0" smtClean="0">
                <a:solidFill>
                  <a:srgbClr val="002060"/>
                </a:solidFill>
                <a:latin typeface="Arial" panose="020B0604020202020204" pitchFamily="34" charset="0"/>
                <a:cs typeface="Arial" panose="020B0604020202020204" pitchFamily="34" charset="0"/>
              </a:rPr>
              <a:t> de </a:t>
            </a:r>
            <a:r>
              <a:rPr lang="en-US" sz="3000" b="1" dirty="0" err="1" smtClean="0">
                <a:solidFill>
                  <a:srgbClr val="002060"/>
                </a:solidFill>
                <a:latin typeface="Arial" panose="020B0604020202020204" pitchFamily="34" charset="0"/>
                <a:cs typeface="Arial" panose="020B0604020202020204" pitchFamily="34" charset="0"/>
              </a:rPr>
              <a:t>echipamente</a:t>
            </a:r>
            <a:r>
              <a:rPr lang="en-US" sz="3000" b="1" dirty="0" smtClean="0">
                <a:solidFill>
                  <a:srgbClr val="002060"/>
                </a:solidFill>
                <a:latin typeface="Arial" panose="020B0604020202020204" pitchFamily="34" charset="0"/>
                <a:cs typeface="Arial" panose="020B0604020202020204" pitchFamily="34" charset="0"/>
              </a:rPr>
              <a:t> </a:t>
            </a:r>
            <a:r>
              <a:rPr lang="en-US" sz="3000" b="1" dirty="0" err="1" smtClean="0">
                <a:solidFill>
                  <a:srgbClr val="002060"/>
                </a:solidFill>
                <a:latin typeface="Arial" panose="020B0604020202020204" pitchFamily="34" charset="0"/>
                <a:cs typeface="Arial" panose="020B0604020202020204" pitchFamily="34" charset="0"/>
              </a:rPr>
              <a:t>electrice</a:t>
            </a:r>
            <a:r>
              <a:rPr lang="en-US" sz="3000" b="1" dirty="0" smtClean="0">
                <a:solidFill>
                  <a:srgbClr val="002060"/>
                </a:solidFill>
                <a:latin typeface="Arial" panose="020B0604020202020204" pitchFamily="34" charset="0"/>
                <a:cs typeface="Arial" panose="020B0604020202020204" pitchFamily="34" charset="0"/>
              </a:rPr>
              <a:t> </a:t>
            </a:r>
            <a:r>
              <a:rPr lang="ro-RO" sz="3000" b="1" dirty="0" smtClean="0">
                <a:solidFill>
                  <a:srgbClr val="002060"/>
                </a:solidFill>
                <a:latin typeface="Arial" panose="020B0604020202020204" pitchFamily="34" charset="0"/>
                <a:cs typeface="Arial" panose="020B0604020202020204" pitchFamily="34" charset="0"/>
              </a:rPr>
              <a:t>ş</a:t>
            </a:r>
            <a:r>
              <a:rPr lang="en-US" sz="3000" b="1" dirty="0" err="1" smtClean="0">
                <a:solidFill>
                  <a:srgbClr val="002060"/>
                </a:solidFill>
                <a:latin typeface="Arial" panose="020B0604020202020204" pitchFamily="34" charset="0"/>
                <a:cs typeface="Arial" panose="020B0604020202020204" pitchFamily="34" charset="0"/>
              </a:rPr>
              <a:t>i</a:t>
            </a:r>
            <a:r>
              <a:rPr lang="en-US" sz="3000" b="1" dirty="0" smtClean="0">
                <a:solidFill>
                  <a:srgbClr val="002060"/>
                </a:solidFill>
                <a:latin typeface="Arial" panose="020B0604020202020204" pitchFamily="34" charset="0"/>
                <a:cs typeface="Arial" panose="020B0604020202020204" pitchFamily="34" charset="0"/>
              </a:rPr>
              <a:t> </a:t>
            </a:r>
            <a:r>
              <a:rPr lang="en-US" sz="3000" b="1" dirty="0" err="1" smtClean="0">
                <a:solidFill>
                  <a:srgbClr val="002060"/>
                </a:solidFill>
                <a:latin typeface="Arial" panose="020B0604020202020204" pitchFamily="34" charset="0"/>
                <a:cs typeface="Arial" panose="020B0604020202020204" pitchFamily="34" charset="0"/>
              </a:rPr>
              <a:t>electronice</a:t>
            </a:r>
            <a:r>
              <a:rPr lang="en-US" sz="3000" b="1" dirty="0" smtClean="0">
                <a:solidFill>
                  <a:srgbClr val="002060"/>
                </a:solidFill>
                <a:latin typeface="Arial" panose="020B0604020202020204" pitchFamily="34" charset="0"/>
                <a:cs typeface="Arial" panose="020B0604020202020204" pitchFamily="34" charset="0"/>
              </a:rPr>
              <a:t> (DEEE</a:t>
            </a:r>
            <a:r>
              <a:rPr lang="en-US" dirty="0" smtClean="0">
                <a:solidFill>
                  <a:srgbClr val="002060"/>
                </a:solidFill>
              </a:rPr>
              <a:t>) </a:t>
            </a:r>
            <a:endParaRPr lang="en-US" dirty="0"/>
          </a:p>
        </p:txBody>
      </p:sp>
      <p:sp>
        <p:nvSpPr>
          <p:cNvPr id="6" name="TextBox 5"/>
          <p:cNvSpPr txBox="1"/>
          <p:nvPr/>
        </p:nvSpPr>
        <p:spPr>
          <a:xfrm>
            <a:off x="2397177" y="1752600"/>
            <a:ext cx="2133600" cy="369332"/>
          </a:xfrm>
          <a:prstGeom prst="rect">
            <a:avLst/>
          </a:prstGeom>
          <a:noFill/>
        </p:spPr>
        <p:txBody>
          <a:bodyPr wrap="square" rtlCol="0">
            <a:spAutoFit/>
          </a:bodyPr>
          <a:lstStyle/>
          <a:p>
            <a:endParaRPr lang="en-US" dirty="0"/>
          </a:p>
        </p:txBody>
      </p:sp>
      <p:sp>
        <p:nvSpPr>
          <p:cNvPr id="10" name="Title 1"/>
          <p:cNvSpPr txBox="1">
            <a:spLocks/>
          </p:cNvSpPr>
          <p:nvPr/>
        </p:nvSpPr>
        <p:spPr>
          <a:xfrm>
            <a:off x="990600" y="2374694"/>
            <a:ext cx="7772400" cy="1600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b="1" dirty="0"/>
          </a:p>
        </p:txBody>
      </p:sp>
      <p:sp>
        <p:nvSpPr>
          <p:cNvPr id="12" name="Subtitle 2"/>
          <p:cNvSpPr txBox="1">
            <a:spLocks/>
          </p:cNvSpPr>
          <p:nvPr/>
        </p:nvSpPr>
        <p:spPr>
          <a:xfrm>
            <a:off x="533400" y="3505200"/>
            <a:ext cx="8229600" cy="293644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000" dirty="0" err="1">
                <a:solidFill>
                  <a:srgbClr val="002060"/>
                </a:solidFill>
                <a:latin typeface="Arial" panose="020B0604020202020204" pitchFamily="34" charset="0"/>
                <a:cs typeface="Arial" panose="020B0604020202020204" pitchFamily="34" charset="0"/>
              </a:rPr>
              <a:t>Directiv</a:t>
            </a:r>
            <a:r>
              <a:rPr lang="ro-RO" sz="2000" dirty="0">
                <a:solidFill>
                  <a:srgbClr val="002060"/>
                </a:solidFill>
                <a:latin typeface="Arial" panose="020B0604020202020204" pitchFamily="34" charset="0"/>
                <a:cs typeface="Arial" panose="020B0604020202020204" pitchFamily="34" charset="0"/>
              </a:rPr>
              <a:t>a</a:t>
            </a:r>
            <a:r>
              <a:rPr lang="en-US" sz="2000" dirty="0">
                <a:solidFill>
                  <a:srgbClr val="002060"/>
                </a:solidFill>
                <a:latin typeface="Arial" panose="020B0604020202020204" pitchFamily="34" charset="0"/>
                <a:cs typeface="Arial" panose="020B0604020202020204" pitchFamily="34" charset="0"/>
              </a:rPr>
              <a:t> </a:t>
            </a:r>
            <a:r>
              <a:rPr lang="en-US" sz="2000" dirty="0" smtClean="0">
                <a:solidFill>
                  <a:srgbClr val="002060"/>
                </a:solidFill>
                <a:latin typeface="Arial" panose="020B0604020202020204" pitchFamily="34" charset="0"/>
                <a:cs typeface="Arial" panose="020B0604020202020204" pitchFamily="34" charset="0"/>
              </a:rPr>
              <a:t>2012/19/UE</a:t>
            </a:r>
            <a:r>
              <a:rPr lang="ro-RO" sz="2000" dirty="0" smtClean="0">
                <a:solidFill>
                  <a:srgbClr val="002060"/>
                </a:solidFill>
                <a:latin typeface="Arial" panose="020B0604020202020204" pitchFamily="34" charset="0"/>
                <a:cs typeface="Arial" panose="020B0604020202020204" pitchFamily="34" charset="0"/>
              </a:rPr>
              <a:t> </a:t>
            </a:r>
            <a:r>
              <a:rPr lang="vi-VN" sz="2000" dirty="0">
                <a:solidFill>
                  <a:srgbClr val="002060"/>
                </a:solidFill>
                <a:latin typeface="Arial" panose="020B0604020202020204" pitchFamily="34" charset="0"/>
                <a:cs typeface="Arial" panose="020B0604020202020204" pitchFamily="34" charset="0"/>
              </a:rPr>
              <a:t>stabileşte măsuri pentru protejarea mediului şi a sănătăţii populaţiei prin prevenirea sau reducerea efectelor negative ale generării şi gestionării deşeurilor de echipamente electrice şi </a:t>
            </a:r>
            <a:r>
              <a:rPr lang="vi-VN" sz="2000" dirty="0" smtClean="0">
                <a:solidFill>
                  <a:srgbClr val="002060"/>
                </a:solidFill>
                <a:latin typeface="Arial" panose="020B0604020202020204" pitchFamily="34" charset="0"/>
                <a:cs typeface="Arial" panose="020B0604020202020204" pitchFamily="34" charset="0"/>
              </a:rPr>
              <a:t>electronice,</a:t>
            </a:r>
            <a:r>
              <a:rPr lang="en-US" sz="2000" dirty="0" smtClean="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precum</a:t>
            </a:r>
            <a:r>
              <a:rPr lang="en-US" sz="2000" dirty="0">
                <a:solidFill>
                  <a:srgbClr val="002060"/>
                </a:solidFill>
                <a:latin typeface="Arial" panose="020B0604020202020204" pitchFamily="34" charset="0"/>
                <a:cs typeface="Arial" panose="020B0604020202020204" pitchFamily="34" charset="0"/>
              </a:rPr>
              <a:t> </a:t>
            </a:r>
            <a:r>
              <a:rPr lang="vi-VN" sz="2000" dirty="0">
                <a:solidFill>
                  <a:srgbClr val="002060"/>
                </a:solidFill>
                <a:latin typeface="Arial" panose="020B0604020202020204" pitchFamily="34" charset="0"/>
                <a:cs typeface="Arial" panose="020B0604020202020204" pitchFamily="34" charset="0"/>
              </a:rPr>
              <a:t>şi</a:t>
            </a:r>
            <a:r>
              <a:rPr lang="ro-RO" sz="2000" dirty="0" smtClean="0">
                <a:solidFill>
                  <a:srgbClr val="002060"/>
                </a:solidFill>
                <a:latin typeface="Arial" panose="020B0604020202020204" pitchFamily="34" charset="0"/>
                <a:cs typeface="Arial" panose="020B0604020202020204" pitchFamily="34" charset="0"/>
              </a:rPr>
              <a:t> </a:t>
            </a:r>
            <a:r>
              <a:rPr lang="vi-VN" sz="2000" dirty="0" smtClean="0">
                <a:solidFill>
                  <a:srgbClr val="002060"/>
                </a:solidFill>
                <a:latin typeface="Arial" panose="020B0604020202020204" pitchFamily="34" charset="0"/>
                <a:cs typeface="Arial" panose="020B0604020202020204" pitchFamily="34" charset="0"/>
              </a:rPr>
              <a:t>prin </a:t>
            </a:r>
            <a:r>
              <a:rPr lang="vi-VN" sz="2000" dirty="0">
                <a:solidFill>
                  <a:srgbClr val="002060"/>
                </a:solidFill>
                <a:latin typeface="Arial" panose="020B0604020202020204" pitchFamily="34" charset="0"/>
                <a:cs typeface="Arial" panose="020B0604020202020204" pitchFamily="34" charset="0"/>
              </a:rPr>
              <a:t>reducerea efectelor globale ale utilizării resurselor şi </a:t>
            </a:r>
            <a:r>
              <a:rPr lang="vi-VN" sz="2000" dirty="0" smtClean="0">
                <a:solidFill>
                  <a:srgbClr val="002060"/>
                </a:solidFill>
                <a:latin typeface="Arial" panose="020B0604020202020204" pitchFamily="34" charset="0"/>
                <a:cs typeface="Arial" panose="020B0604020202020204" pitchFamily="34" charset="0"/>
              </a:rPr>
              <a:t>îmbunătăţirea </a:t>
            </a:r>
            <a:r>
              <a:rPr lang="vi-VN" sz="2000" dirty="0">
                <a:solidFill>
                  <a:srgbClr val="002060"/>
                </a:solidFill>
                <a:latin typeface="Arial" panose="020B0604020202020204" pitchFamily="34" charset="0"/>
                <a:cs typeface="Arial" panose="020B0604020202020204" pitchFamily="34" charset="0"/>
              </a:rPr>
              <a:t>eficienţei utilizării </a:t>
            </a:r>
            <a:r>
              <a:rPr lang="vi-VN" sz="2000" dirty="0" smtClean="0">
                <a:solidFill>
                  <a:srgbClr val="002060"/>
                </a:solidFill>
                <a:latin typeface="Arial" panose="020B0604020202020204" pitchFamily="34" charset="0"/>
                <a:cs typeface="Arial" panose="020B0604020202020204" pitchFamily="34" charset="0"/>
              </a:rPr>
              <a:t>acestora</a:t>
            </a:r>
            <a:r>
              <a:rPr lang="ro-RO" sz="2000" dirty="0" smtClean="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contribuind</a:t>
            </a:r>
            <a:r>
              <a:rPr lang="en-US" sz="2000" dirty="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astfel</a:t>
            </a:r>
            <a:r>
              <a:rPr lang="en-US" sz="2000" dirty="0">
                <a:solidFill>
                  <a:srgbClr val="002060"/>
                </a:solidFill>
                <a:latin typeface="Arial" panose="020B0604020202020204" pitchFamily="34" charset="0"/>
                <a:cs typeface="Arial" panose="020B0604020202020204" pitchFamily="34" charset="0"/>
              </a:rPr>
              <a:t> la o </a:t>
            </a:r>
            <a:r>
              <a:rPr lang="en-US" sz="2000" dirty="0" err="1">
                <a:solidFill>
                  <a:srgbClr val="002060"/>
                </a:solidFill>
                <a:latin typeface="Arial" panose="020B0604020202020204" pitchFamily="34" charset="0"/>
                <a:cs typeface="Arial" panose="020B0604020202020204" pitchFamily="34" charset="0"/>
              </a:rPr>
              <a:t>dezvoltare</a:t>
            </a:r>
            <a:r>
              <a:rPr lang="en-US" sz="2000" dirty="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durabilă</a:t>
            </a:r>
            <a:r>
              <a:rPr lang="en-US" sz="2000" dirty="0">
                <a:solidFill>
                  <a:srgbClr val="002060"/>
                </a:solidFill>
                <a:latin typeface="Arial" panose="020B0604020202020204" pitchFamily="34" charset="0"/>
                <a:cs typeface="Arial" panose="020B0604020202020204" pitchFamily="34" charset="0"/>
              </a:rPr>
              <a:t>. </a:t>
            </a:r>
          </a:p>
          <a:p>
            <a:pPr algn="just"/>
            <a:r>
              <a:rPr lang="vi-VN" sz="2000" dirty="0">
                <a:solidFill>
                  <a:srgbClr val="002060"/>
                </a:solidFill>
                <a:latin typeface="Arial" panose="020B0604020202020204" pitchFamily="34" charset="0"/>
                <a:cs typeface="Arial" panose="020B0604020202020204" pitchFamily="34" charset="0"/>
              </a:rPr>
              <a:t> </a:t>
            </a:r>
            <a:endParaRPr lang="ro-RO"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92956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8153400" cy="762000"/>
          </a:xfrm>
        </p:spPr>
        <p:txBody>
          <a:bodyPr>
            <a:noAutofit/>
          </a:bodyPr>
          <a:lstStyle/>
          <a:p>
            <a:r>
              <a:rPr lang="ro-RO" sz="4000" b="1" dirty="0">
                <a:solidFill>
                  <a:srgbClr val="002060"/>
                </a:solidFill>
                <a:latin typeface="Arial" panose="020B0604020202020204" pitchFamily="34" charset="0"/>
                <a:cs typeface="Arial" panose="020B0604020202020204" pitchFamily="34" charset="0"/>
              </a:rPr>
              <a:t>Cadrul</a:t>
            </a:r>
            <a:r>
              <a:rPr lang="ro-RO" b="1" dirty="0">
                <a:solidFill>
                  <a:srgbClr val="002060"/>
                </a:solidFill>
              </a:rPr>
              <a:t> </a:t>
            </a:r>
            <a:r>
              <a:rPr lang="ro-RO" b="1" dirty="0">
                <a:solidFill>
                  <a:srgbClr val="002060"/>
                </a:solidFill>
                <a:latin typeface="Arial" panose="020B0604020202020204" pitchFamily="34" charset="0"/>
                <a:cs typeface="Arial" panose="020B0604020202020204" pitchFamily="34" charset="0"/>
              </a:rPr>
              <a:t>legislativ</a:t>
            </a:r>
            <a:endParaRPr lang="en-US" dirty="0">
              <a:solidFill>
                <a:srgbClr val="00206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52400" y="1371600"/>
            <a:ext cx="8839200" cy="5257800"/>
          </a:xfrm>
        </p:spPr>
        <p:txBody>
          <a:bodyPr>
            <a:normAutofit fontScale="70000" lnSpcReduction="20000"/>
          </a:bodyPr>
          <a:lstStyle/>
          <a:p>
            <a:pPr marL="457200" indent="-457200" algn="just">
              <a:spcBef>
                <a:spcPts val="24"/>
              </a:spcBef>
              <a:buFont typeface="Wingdings" panose="05000000000000000000" pitchFamily="2" charset="2"/>
              <a:buChar char="v"/>
            </a:pPr>
            <a:endParaRPr lang="nn-NO" sz="2000" dirty="0" smtClean="0">
              <a:solidFill>
                <a:srgbClr val="002060"/>
              </a:solidFill>
            </a:endParaRPr>
          </a:p>
          <a:p>
            <a:pPr marL="457200" indent="-457200" algn="just">
              <a:spcBef>
                <a:spcPts val="24"/>
              </a:spcBef>
              <a:buFont typeface="Wingdings" panose="05000000000000000000" pitchFamily="2" charset="2"/>
              <a:buChar char="v"/>
            </a:pPr>
            <a:r>
              <a:rPr lang="en-US" sz="2900" dirty="0" err="1">
                <a:solidFill>
                  <a:srgbClr val="002060"/>
                </a:solidFill>
                <a:latin typeface="Arial" panose="020B0604020202020204" pitchFamily="34" charset="0"/>
                <a:cs typeface="Arial" panose="020B0604020202020204" pitchFamily="34" charset="0"/>
              </a:rPr>
              <a:t>Legisla</a:t>
            </a:r>
            <a:r>
              <a:rPr lang="ro-RO" sz="2900" dirty="0">
                <a:solidFill>
                  <a:srgbClr val="002060"/>
                </a:solidFill>
                <a:latin typeface="Arial" panose="020B0604020202020204" pitchFamily="34" charset="0"/>
                <a:cs typeface="Arial" panose="020B0604020202020204" pitchFamily="34" charset="0"/>
              </a:rPr>
              <a:t>ția europeană a fost transpusă în legislaţia naţională </a:t>
            </a:r>
            <a:r>
              <a:rPr lang="en-US" sz="2900" dirty="0" err="1">
                <a:solidFill>
                  <a:srgbClr val="002060"/>
                </a:solidFill>
                <a:latin typeface="Arial" panose="020B0604020202020204" pitchFamily="34" charset="0"/>
                <a:cs typeface="Arial" panose="020B0604020202020204" pitchFamily="34" charset="0"/>
              </a:rPr>
              <a:t>prin</a:t>
            </a:r>
            <a:r>
              <a:rPr lang="en-US" sz="2900" dirty="0">
                <a:solidFill>
                  <a:srgbClr val="002060"/>
                </a:solidFill>
                <a:latin typeface="Arial" panose="020B0604020202020204" pitchFamily="34" charset="0"/>
                <a:cs typeface="Arial" panose="020B0604020202020204" pitchFamily="34" charset="0"/>
              </a:rPr>
              <a:t> </a:t>
            </a:r>
            <a:r>
              <a:rPr lang="nn-NO" sz="2900" dirty="0">
                <a:solidFill>
                  <a:srgbClr val="002060"/>
                </a:solidFill>
                <a:latin typeface="Arial" panose="020B0604020202020204" pitchFamily="34" charset="0"/>
                <a:cs typeface="Arial" panose="020B0604020202020204" pitchFamily="34" charset="0"/>
              </a:rPr>
              <a:t>ORDONANŢĂ de URGENŢĂ nr. 5 din 2 aprilie 2015 </a:t>
            </a:r>
            <a:r>
              <a:rPr lang="ro-RO" sz="2900" dirty="0">
                <a:solidFill>
                  <a:srgbClr val="002060"/>
                </a:solidFill>
                <a:latin typeface="Arial" panose="020B0604020202020204" pitchFamily="34" charset="0"/>
                <a:cs typeface="Arial" panose="020B0604020202020204" pitchFamily="34" charset="0"/>
              </a:rPr>
              <a:t>privind </a:t>
            </a:r>
            <a:r>
              <a:rPr lang="en-US" sz="2900" dirty="0">
                <a:solidFill>
                  <a:srgbClr val="002060"/>
                </a:solidFill>
                <a:latin typeface="Arial" panose="020B0604020202020204" pitchFamily="34" charset="0"/>
                <a:cs typeface="Arial" panose="020B0604020202020204" pitchFamily="34" charset="0"/>
              </a:rPr>
              <a:t>de</a:t>
            </a:r>
            <a:r>
              <a:rPr lang="ro-RO" sz="2900" dirty="0">
                <a:solidFill>
                  <a:srgbClr val="002060"/>
                </a:solidFill>
                <a:latin typeface="Arial" panose="020B0604020202020204" pitchFamily="34" charset="0"/>
                <a:cs typeface="Arial" panose="020B0604020202020204" pitchFamily="34" charset="0"/>
              </a:rPr>
              <a:t>ş</a:t>
            </a:r>
            <a:r>
              <a:rPr lang="en-US" sz="2900" dirty="0" err="1">
                <a:solidFill>
                  <a:srgbClr val="002060"/>
                </a:solidFill>
                <a:latin typeface="Arial" panose="020B0604020202020204" pitchFamily="34" charset="0"/>
                <a:cs typeface="Arial" panose="020B0604020202020204" pitchFamily="34" charset="0"/>
              </a:rPr>
              <a:t>eurile</a:t>
            </a:r>
            <a:r>
              <a:rPr lang="en-US" sz="2900" dirty="0">
                <a:solidFill>
                  <a:srgbClr val="002060"/>
                </a:solidFill>
                <a:latin typeface="Arial" panose="020B0604020202020204" pitchFamily="34" charset="0"/>
                <a:cs typeface="Arial" panose="020B0604020202020204" pitchFamily="34" charset="0"/>
              </a:rPr>
              <a:t> de </a:t>
            </a:r>
            <a:r>
              <a:rPr lang="en-US" sz="2900" dirty="0" err="1">
                <a:solidFill>
                  <a:srgbClr val="002060"/>
                </a:solidFill>
                <a:latin typeface="Arial" panose="020B0604020202020204" pitchFamily="34" charset="0"/>
                <a:cs typeface="Arial" panose="020B0604020202020204" pitchFamily="34" charset="0"/>
              </a:rPr>
              <a:t>echipamente</a:t>
            </a:r>
            <a:r>
              <a:rPr lang="en-US" sz="2900" dirty="0">
                <a:solidFill>
                  <a:srgbClr val="002060"/>
                </a:solidFill>
                <a:latin typeface="Arial" panose="020B0604020202020204" pitchFamily="34" charset="0"/>
                <a:cs typeface="Arial" panose="020B0604020202020204" pitchFamily="34" charset="0"/>
              </a:rPr>
              <a:t> </a:t>
            </a:r>
            <a:r>
              <a:rPr lang="en-US" sz="2900" dirty="0" err="1">
                <a:solidFill>
                  <a:srgbClr val="002060"/>
                </a:solidFill>
                <a:latin typeface="Arial" panose="020B0604020202020204" pitchFamily="34" charset="0"/>
                <a:cs typeface="Arial" panose="020B0604020202020204" pitchFamily="34" charset="0"/>
              </a:rPr>
              <a:t>electrice</a:t>
            </a:r>
            <a:r>
              <a:rPr lang="en-US" sz="2900" dirty="0">
                <a:solidFill>
                  <a:srgbClr val="002060"/>
                </a:solidFill>
                <a:latin typeface="Arial" panose="020B0604020202020204" pitchFamily="34" charset="0"/>
                <a:cs typeface="Arial" panose="020B0604020202020204" pitchFamily="34" charset="0"/>
              </a:rPr>
              <a:t> </a:t>
            </a:r>
            <a:r>
              <a:rPr lang="en-US" sz="2900" dirty="0" err="1">
                <a:solidFill>
                  <a:srgbClr val="002060"/>
                </a:solidFill>
                <a:latin typeface="Arial" panose="020B0604020202020204" pitchFamily="34" charset="0"/>
                <a:cs typeface="Arial" panose="020B0604020202020204" pitchFamily="34" charset="0"/>
              </a:rPr>
              <a:t>și</a:t>
            </a:r>
            <a:r>
              <a:rPr lang="en-US" sz="2900" dirty="0">
                <a:solidFill>
                  <a:srgbClr val="002060"/>
                </a:solidFill>
                <a:latin typeface="Arial" panose="020B0604020202020204" pitchFamily="34" charset="0"/>
                <a:cs typeface="Arial" panose="020B0604020202020204" pitchFamily="34" charset="0"/>
              </a:rPr>
              <a:t> </a:t>
            </a:r>
            <a:r>
              <a:rPr lang="en-US" sz="2900" dirty="0" err="1">
                <a:solidFill>
                  <a:srgbClr val="002060"/>
                </a:solidFill>
                <a:latin typeface="Arial" panose="020B0604020202020204" pitchFamily="34" charset="0"/>
                <a:cs typeface="Arial" panose="020B0604020202020204" pitchFamily="34" charset="0"/>
              </a:rPr>
              <a:t>electronice</a:t>
            </a:r>
            <a:r>
              <a:rPr lang="ro-RO" sz="2900" dirty="0">
                <a:solidFill>
                  <a:srgbClr val="002060"/>
                </a:solidFill>
                <a:latin typeface="Arial" panose="020B0604020202020204" pitchFamily="34" charset="0"/>
                <a:cs typeface="Arial" panose="020B0604020202020204" pitchFamily="34" charset="0"/>
              </a:rPr>
              <a:t>, publicată în Monitorul Oficial al României, </a:t>
            </a:r>
            <a:r>
              <a:rPr lang="en-US" sz="2900" dirty="0">
                <a:solidFill>
                  <a:srgbClr val="002060"/>
                </a:solidFill>
                <a:latin typeface="Arial" panose="020B0604020202020204" pitchFamily="34" charset="0"/>
                <a:cs typeface="Arial" panose="020B0604020202020204" pitchFamily="34" charset="0"/>
              </a:rPr>
              <a:t>253 din 16 </a:t>
            </a:r>
            <a:r>
              <a:rPr lang="en-US" sz="2900" dirty="0" err="1">
                <a:solidFill>
                  <a:srgbClr val="002060"/>
                </a:solidFill>
                <a:latin typeface="Arial" panose="020B0604020202020204" pitchFamily="34" charset="0"/>
                <a:cs typeface="Arial" panose="020B0604020202020204" pitchFamily="34" charset="0"/>
              </a:rPr>
              <a:t>aprilie</a:t>
            </a:r>
            <a:r>
              <a:rPr lang="en-US" sz="2900" dirty="0">
                <a:solidFill>
                  <a:srgbClr val="002060"/>
                </a:solidFill>
                <a:latin typeface="Arial" panose="020B0604020202020204" pitchFamily="34" charset="0"/>
                <a:cs typeface="Arial" panose="020B0604020202020204" pitchFamily="34" charset="0"/>
              </a:rPr>
              <a:t> 2015 </a:t>
            </a:r>
            <a:r>
              <a:rPr lang="ro-RO" sz="2900" dirty="0">
                <a:solidFill>
                  <a:srgbClr val="002060"/>
                </a:solidFill>
                <a:latin typeface="Arial" panose="020B0604020202020204" pitchFamily="34" charset="0"/>
                <a:cs typeface="Arial" panose="020B0604020202020204" pitchFamily="34" charset="0"/>
              </a:rPr>
              <a:t>şi prin  legislaţia subsecventă</a:t>
            </a:r>
            <a:r>
              <a:rPr lang="en-US" sz="2900" dirty="0">
                <a:solidFill>
                  <a:srgbClr val="002060"/>
                </a:solidFill>
                <a:latin typeface="Arial" panose="020B0604020202020204" pitchFamily="34" charset="0"/>
                <a:cs typeface="Arial" panose="020B0604020202020204" pitchFamily="34" charset="0"/>
              </a:rPr>
              <a:t>:</a:t>
            </a:r>
            <a:endParaRPr lang="nn-NO" sz="2900" dirty="0">
              <a:solidFill>
                <a:srgbClr val="002060"/>
              </a:solidFill>
              <a:latin typeface="Arial" panose="020B0604020202020204" pitchFamily="34" charset="0"/>
              <a:cs typeface="Arial" panose="020B0604020202020204" pitchFamily="34" charset="0"/>
            </a:endParaRPr>
          </a:p>
          <a:p>
            <a:pPr marL="457200" indent="-457200" algn="just">
              <a:spcBef>
                <a:spcPts val="24"/>
              </a:spcBef>
              <a:buFont typeface="Wingdings" panose="05000000000000000000" pitchFamily="2" charset="2"/>
              <a:buChar char="v"/>
            </a:pPr>
            <a:endParaRPr lang="nn-NO" sz="2900" dirty="0" smtClean="0">
              <a:solidFill>
                <a:srgbClr val="002060"/>
              </a:solidFill>
              <a:latin typeface="Arial" panose="020B0604020202020204" pitchFamily="34" charset="0"/>
              <a:cs typeface="Arial" panose="020B0604020202020204" pitchFamily="34" charset="0"/>
            </a:endParaRPr>
          </a:p>
          <a:p>
            <a:pPr marL="457200" indent="-457200" algn="just">
              <a:spcBef>
                <a:spcPts val="24"/>
              </a:spcBef>
              <a:buFont typeface="Wingdings" panose="05000000000000000000" pitchFamily="2" charset="2"/>
              <a:buChar char="v"/>
            </a:pPr>
            <a:endParaRPr lang="nn-NO" sz="2900" dirty="0">
              <a:solidFill>
                <a:srgbClr val="002060"/>
              </a:solidFill>
              <a:latin typeface="Arial" panose="020B0604020202020204" pitchFamily="34" charset="0"/>
              <a:cs typeface="Arial" panose="020B0604020202020204" pitchFamily="34" charset="0"/>
            </a:endParaRPr>
          </a:p>
          <a:p>
            <a:pPr marL="457200" indent="-457200" algn="just">
              <a:spcBef>
                <a:spcPts val="24"/>
              </a:spcBef>
              <a:buFont typeface="Wingdings" panose="05000000000000000000" pitchFamily="2" charset="2"/>
              <a:buChar char="v"/>
            </a:pPr>
            <a:r>
              <a:rPr lang="nn-NO" sz="2900" dirty="0" smtClean="0">
                <a:solidFill>
                  <a:srgbClr val="002060"/>
                </a:solidFill>
                <a:latin typeface="Arial" panose="020B0604020202020204" pitchFamily="34" charset="0"/>
                <a:cs typeface="Arial" panose="020B0604020202020204" pitchFamily="34" charset="0"/>
              </a:rPr>
              <a:t>Ordinul </a:t>
            </a:r>
            <a:r>
              <a:rPr lang="nn-NO" sz="2900" dirty="0">
                <a:solidFill>
                  <a:srgbClr val="002060"/>
                </a:solidFill>
                <a:latin typeface="Arial" panose="020B0604020202020204" pitchFamily="34" charset="0"/>
                <a:cs typeface="Arial" panose="020B0604020202020204" pitchFamily="34" charset="0"/>
              </a:rPr>
              <a:t>nr. 1494/846/2016 din 20 iulie 2016  </a:t>
            </a:r>
            <a:r>
              <a:rPr lang="vi-VN" sz="2900" dirty="0">
                <a:solidFill>
                  <a:srgbClr val="002060"/>
                </a:solidFill>
                <a:latin typeface="Arial" panose="020B0604020202020204" pitchFamily="34" charset="0"/>
                <a:cs typeface="Arial" panose="020B0604020202020204" pitchFamily="34" charset="0"/>
              </a:rPr>
              <a:t>pentru aprobarea procedurii şi criteriilor de acordare a licenţei de operare, revizuire, vizare anuală şi anulare a licenţei de operare a organizaţiilor colective şi de aprobare a planului de operare pentru producătorii care îşi îndeplinesc în mod individual obligaţiile, acordarea licenţei reprezentanţilor autorizaţi, precum şi componenţa şi atribuţiile comisiei de autorizare, pentru gestionarea deşeurilor de echipamente electrice şi </a:t>
            </a:r>
            <a:r>
              <a:rPr lang="vi-VN" sz="2900" dirty="0" smtClean="0">
                <a:solidFill>
                  <a:srgbClr val="002060"/>
                </a:solidFill>
                <a:latin typeface="Arial" panose="020B0604020202020204" pitchFamily="34" charset="0"/>
                <a:cs typeface="Arial" panose="020B0604020202020204" pitchFamily="34" charset="0"/>
              </a:rPr>
              <a:t>electronice</a:t>
            </a:r>
            <a:r>
              <a:rPr lang="en-US" sz="2900" dirty="0" smtClean="0">
                <a:solidFill>
                  <a:srgbClr val="002060"/>
                </a:solidFill>
                <a:latin typeface="Arial" panose="020B0604020202020204" pitchFamily="34" charset="0"/>
                <a:cs typeface="Arial" panose="020B0604020202020204" pitchFamily="34" charset="0"/>
              </a:rPr>
              <a:t>;</a:t>
            </a:r>
          </a:p>
          <a:p>
            <a:pPr marL="457200" indent="-457200" algn="just">
              <a:buFont typeface="Wingdings" panose="05000000000000000000" pitchFamily="2" charset="2"/>
              <a:buChar char="v"/>
            </a:pPr>
            <a:endParaRPr lang="en-US" sz="2900" dirty="0" smtClean="0">
              <a:solidFill>
                <a:srgbClr val="002060"/>
              </a:solidFill>
              <a:latin typeface="Arial" panose="020B0604020202020204" pitchFamily="34" charset="0"/>
              <a:cs typeface="Arial" panose="020B0604020202020204" pitchFamily="34" charset="0"/>
            </a:endParaRPr>
          </a:p>
          <a:p>
            <a:pPr marL="457200" indent="-457200" algn="just">
              <a:spcBef>
                <a:spcPts val="24"/>
              </a:spcBef>
              <a:buFont typeface="Wingdings" panose="05000000000000000000" pitchFamily="2" charset="2"/>
              <a:buChar char="v"/>
            </a:pPr>
            <a:r>
              <a:rPr lang="en-US" sz="2900" dirty="0" err="1">
                <a:solidFill>
                  <a:srgbClr val="002060"/>
                </a:solidFill>
                <a:latin typeface="Arial" panose="020B0604020202020204" pitchFamily="34" charset="0"/>
                <a:cs typeface="Arial" panose="020B0604020202020204" pitchFamily="34" charset="0"/>
              </a:rPr>
              <a:t>Ordin</a:t>
            </a:r>
            <a:r>
              <a:rPr lang="ro-RO" sz="2900" dirty="0">
                <a:solidFill>
                  <a:srgbClr val="002060"/>
                </a:solidFill>
                <a:latin typeface="Arial" panose="020B0604020202020204" pitchFamily="34" charset="0"/>
                <a:cs typeface="Arial" panose="020B0604020202020204" pitchFamily="34" charset="0"/>
              </a:rPr>
              <a:t>ul</a:t>
            </a:r>
            <a:r>
              <a:rPr lang="en-US" sz="2900" dirty="0">
                <a:solidFill>
                  <a:srgbClr val="002060"/>
                </a:solidFill>
                <a:latin typeface="Arial" panose="020B0604020202020204" pitchFamily="34" charset="0"/>
                <a:cs typeface="Arial" panose="020B0604020202020204" pitchFamily="34" charset="0"/>
              </a:rPr>
              <a:t> </a:t>
            </a:r>
            <a:r>
              <a:rPr lang="en-US" sz="2900" dirty="0" err="1">
                <a:solidFill>
                  <a:srgbClr val="002060"/>
                </a:solidFill>
                <a:latin typeface="Arial" panose="020B0604020202020204" pitchFamily="34" charset="0"/>
                <a:cs typeface="Arial" panose="020B0604020202020204" pitchFamily="34" charset="0"/>
              </a:rPr>
              <a:t>nr</a:t>
            </a:r>
            <a:r>
              <a:rPr lang="en-US" sz="2900" dirty="0">
                <a:solidFill>
                  <a:srgbClr val="002060"/>
                </a:solidFill>
                <a:latin typeface="Arial" panose="020B0604020202020204" pitchFamily="34" charset="0"/>
                <a:cs typeface="Arial" panose="020B0604020202020204" pitchFamily="34" charset="0"/>
              </a:rPr>
              <a:t>. 1223/715/29</a:t>
            </a:r>
            <a:r>
              <a:rPr lang="ro-RO" sz="2900" dirty="0">
                <a:solidFill>
                  <a:srgbClr val="002060"/>
                </a:solidFill>
                <a:latin typeface="Arial" panose="020B0604020202020204" pitchFamily="34" charset="0"/>
                <a:cs typeface="Arial" panose="020B0604020202020204" pitchFamily="34" charset="0"/>
              </a:rPr>
              <a:t>.11.</a:t>
            </a:r>
            <a:r>
              <a:rPr lang="en-US" sz="2900" dirty="0">
                <a:solidFill>
                  <a:srgbClr val="002060"/>
                </a:solidFill>
                <a:latin typeface="Arial" panose="020B0604020202020204" pitchFamily="34" charset="0"/>
                <a:cs typeface="Arial" panose="020B0604020202020204" pitchFamily="34" charset="0"/>
              </a:rPr>
              <a:t>2005 </a:t>
            </a:r>
            <a:r>
              <a:rPr lang="en-US" sz="2900" dirty="0" err="1">
                <a:solidFill>
                  <a:srgbClr val="002060"/>
                </a:solidFill>
                <a:latin typeface="Arial" panose="020B0604020202020204" pitchFamily="34" charset="0"/>
                <a:cs typeface="Arial" panose="020B0604020202020204" pitchFamily="34" charset="0"/>
              </a:rPr>
              <a:t>privind</a:t>
            </a:r>
            <a:r>
              <a:rPr lang="en-US" sz="2900" dirty="0">
                <a:solidFill>
                  <a:srgbClr val="002060"/>
                </a:solidFill>
                <a:latin typeface="Arial" panose="020B0604020202020204" pitchFamily="34" charset="0"/>
                <a:cs typeface="Arial" panose="020B0604020202020204" pitchFamily="34" charset="0"/>
              </a:rPr>
              <a:t> </a:t>
            </a:r>
            <a:r>
              <a:rPr lang="en-US" sz="2900" dirty="0" err="1">
                <a:solidFill>
                  <a:srgbClr val="002060"/>
                </a:solidFill>
                <a:latin typeface="Arial" panose="020B0604020202020204" pitchFamily="34" charset="0"/>
                <a:cs typeface="Arial" panose="020B0604020202020204" pitchFamily="34" charset="0"/>
              </a:rPr>
              <a:t>procedura</a:t>
            </a:r>
            <a:r>
              <a:rPr lang="en-US" sz="2900" dirty="0">
                <a:solidFill>
                  <a:srgbClr val="002060"/>
                </a:solidFill>
                <a:latin typeface="Arial" panose="020B0604020202020204" pitchFamily="34" charset="0"/>
                <a:cs typeface="Arial" panose="020B0604020202020204" pitchFamily="34" charset="0"/>
              </a:rPr>
              <a:t> de </a:t>
            </a:r>
            <a:r>
              <a:rPr lang="en-US" sz="2900" dirty="0" err="1">
                <a:solidFill>
                  <a:srgbClr val="002060"/>
                </a:solidFill>
                <a:latin typeface="Arial" panose="020B0604020202020204" pitchFamily="34" charset="0"/>
                <a:cs typeface="Arial" panose="020B0604020202020204" pitchFamily="34" charset="0"/>
              </a:rPr>
              <a:t>înregistrare</a:t>
            </a:r>
            <a:r>
              <a:rPr lang="en-US" sz="2900" dirty="0">
                <a:solidFill>
                  <a:srgbClr val="002060"/>
                </a:solidFill>
                <a:latin typeface="Arial" panose="020B0604020202020204" pitchFamily="34" charset="0"/>
                <a:cs typeface="Arial" panose="020B0604020202020204" pitchFamily="34" charset="0"/>
              </a:rPr>
              <a:t> a </a:t>
            </a:r>
            <a:r>
              <a:rPr lang="en-US" sz="2900" dirty="0" err="1">
                <a:solidFill>
                  <a:srgbClr val="002060"/>
                </a:solidFill>
                <a:latin typeface="Arial" panose="020B0604020202020204" pitchFamily="34" charset="0"/>
                <a:cs typeface="Arial" panose="020B0604020202020204" pitchFamily="34" charset="0"/>
              </a:rPr>
              <a:t>produc</a:t>
            </a:r>
            <a:r>
              <a:rPr lang="ro-RO" sz="2900" dirty="0">
                <a:solidFill>
                  <a:srgbClr val="002060"/>
                </a:solidFill>
                <a:latin typeface="Arial" panose="020B0604020202020204" pitchFamily="34" charset="0"/>
                <a:cs typeface="Arial" panose="020B0604020202020204" pitchFamily="34" charset="0"/>
              </a:rPr>
              <a:t>ă</a:t>
            </a:r>
            <a:r>
              <a:rPr lang="en-US" sz="2900" dirty="0" err="1">
                <a:solidFill>
                  <a:srgbClr val="002060"/>
                </a:solidFill>
                <a:latin typeface="Arial" panose="020B0604020202020204" pitchFamily="34" charset="0"/>
                <a:cs typeface="Arial" panose="020B0604020202020204" pitchFamily="34" charset="0"/>
              </a:rPr>
              <a:t>torilor</a:t>
            </a:r>
            <a:r>
              <a:rPr lang="en-US" sz="2900" dirty="0">
                <a:solidFill>
                  <a:srgbClr val="002060"/>
                </a:solidFill>
                <a:latin typeface="Arial" panose="020B0604020202020204" pitchFamily="34" charset="0"/>
                <a:cs typeface="Arial" panose="020B0604020202020204" pitchFamily="34" charset="0"/>
              </a:rPr>
              <a:t>, </a:t>
            </a:r>
            <a:r>
              <a:rPr lang="en-US" sz="2900" dirty="0" err="1">
                <a:solidFill>
                  <a:srgbClr val="002060"/>
                </a:solidFill>
                <a:latin typeface="Arial" panose="020B0604020202020204" pitchFamily="34" charset="0"/>
                <a:cs typeface="Arial" panose="020B0604020202020204" pitchFamily="34" charset="0"/>
              </a:rPr>
              <a:t>modul</a:t>
            </a:r>
            <a:r>
              <a:rPr lang="en-US" sz="2900" dirty="0">
                <a:solidFill>
                  <a:srgbClr val="002060"/>
                </a:solidFill>
                <a:latin typeface="Arial" panose="020B0604020202020204" pitchFamily="34" charset="0"/>
                <a:cs typeface="Arial" panose="020B0604020202020204" pitchFamily="34" charset="0"/>
              </a:rPr>
              <a:t> de </a:t>
            </a:r>
            <a:r>
              <a:rPr lang="en-US" sz="2900" dirty="0" err="1">
                <a:solidFill>
                  <a:srgbClr val="002060"/>
                </a:solidFill>
                <a:latin typeface="Arial" panose="020B0604020202020204" pitchFamily="34" charset="0"/>
                <a:cs typeface="Arial" panose="020B0604020202020204" pitchFamily="34" charset="0"/>
              </a:rPr>
              <a:t>eviden</a:t>
            </a:r>
            <a:r>
              <a:rPr lang="ro-RO" sz="2900" dirty="0">
                <a:solidFill>
                  <a:srgbClr val="002060"/>
                </a:solidFill>
                <a:latin typeface="Arial" panose="020B0604020202020204" pitchFamily="34" charset="0"/>
                <a:cs typeface="Arial" panose="020B0604020202020204" pitchFamily="34" charset="0"/>
              </a:rPr>
              <a:t>ţă ş</a:t>
            </a:r>
            <a:r>
              <a:rPr lang="en-US" sz="2900" dirty="0" err="1">
                <a:solidFill>
                  <a:srgbClr val="002060"/>
                </a:solidFill>
                <a:latin typeface="Arial" panose="020B0604020202020204" pitchFamily="34" charset="0"/>
                <a:cs typeface="Arial" panose="020B0604020202020204" pitchFamily="34" charset="0"/>
              </a:rPr>
              <a:t>i</a:t>
            </a:r>
            <a:r>
              <a:rPr lang="en-US" sz="2900" dirty="0">
                <a:solidFill>
                  <a:srgbClr val="002060"/>
                </a:solidFill>
                <a:latin typeface="Arial" panose="020B0604020202020204" pitchFamily="34" charset="0"/>
                <a:cs typeface="Arial" panose="020B0604020202020204" pitchFamily="34" charset="0"/>
              </a:rPr>
              <a:t> </a:t>
            </a:r>
            <a:r>
              <a:rPr lang="en-US" sz="2900" dirty="0" err="1">
                <a:solidFill>
                  <a:srgbClr val="002060"/>
                </a:solidFill>
                <a:latin typeface="Arial" panose="020B0604020202020204" pitchFamily="34" charset="0"/>
                <a:cs typeface="Arial" panose="020B0604020202020204" pitchFamily="34" charset="0"/>
              </a:rPr>
              <a:t>raportare</a:t>
            </a:r>
            <a:r>
              <a:rPr lang="en-US" sz="2900" dirty="0">
                <a:solidFill>
                  <a:srgbClr val="002060"/>
                </a:solidFill>
                <a:latin typeface="Arial" panose="020B0604020202020204" pitchFamily="34" charset="0"/>
                <a:cs typeface="Arial" panose="020B0604020202020204" pitchFamily="34" charset="0"/>
              </a:rPr>
              <a:t> a </a:t>
            </a:r>
            <a:r>
              <a:rPr lang="en-US" sz="2900" dirty="0" err="1">
                <a:solidFill>
                  <a:srgbClr val="002060"/>
                </a:solidFill>
                <a:latin typeface="Arial" panose="020B0604020202020204" pitchFamily="34" charset="0"/>
                <a:cs typeface="Arial" panose="020B0604020202020204" pitchFamily="34" charset="0"/>
              </a:rPr>
              <a:t>datelor</a:t>
            </a:r>
            <a:r>
              <a:rPr lang="en-US" sz="2900" dirty="0">
                <a:solidFill>
                  <a:srgbClr val="002060"/>
                </a:solidFill>
                <a:latin typeface="Arial" panose="020B0604020202020204" pitchFamily="34" charset="0"/>
                <a:cs typeface="Arial" panose="020B0604020202020204" pitchFamily="34" charset="0"/>
              </a:rPr>
              <a:t> </a:t>
            </a:r>
            <a:r>
              <a:rPr lang="en-US" sz="2900" dirty="0" err="1">
                <a:solidFill>
                  <a:srgbClr val="002060"/>
                </a:solidFill>
                <a:latin typeface="Arial" panose="020B0604020202020204" pitchFamily="34" charset="0"/>
                <a:cs typeface="Arial" panose="020B0604020202020204" pitchFamily="34" charset="0"/>
              </a:rPr>
              <a:t>privind</a:t>
            </a:r>
            <a:r>
              <a:rPr lang="en-US" sz="2900" dirty="0">
                <a:solidFill>
                  <a:srgbClr val="002060"/>
                </a:solidFill>
                <a:latin typeface="Arial" panose="020B0604020202020204" pitchFamily="34" charset="0"/>
                <a:cs typeface="Arial" panose="020B0604020202020204" pitchFamily="34" charset="0"/>
              </a:rPr>
              <a:t> </a:t>
            </a:r>
            <a:r>
              <a:rPr lang="en-US" sz="2900" dirty="0" err="1">
                <a:solidFill>
                  <a:srgbClr val="002060"/>
                </a:solidFill>
                <a:latin typeface="Arial" panose="020B0604020202020204" pitchFamily="34" charset="0"/>
                <a:cs typeface="Arial" panose="020B0604020202020204" pitchFamily="34" charset="0"/>
              </a:rPr>
              <a:t>echipamentele</a:t>
            </a:r>
            <a:r>
              <a:rPr lang="en-US" sz="2900" dirty="0">
                <a:solidFill>
                  <a:srgbClr val="002060"/>
                </a:solidFill>
                <a:latin typeface="Arial" panose="020B0604020202020204" pitchFamily="34" charset="0"/>
                <a:cs typeface="Arial" panose="020B0604020202020204" pitchFamily="34" charset="0"/>
              </a:rPr>
              <a:t> </a:t>
            </a:r>
            <a:r>
              <a:rPr lang="en-US" sz="2900" dirty="0" err="1">
                <a:solidFill>
                  <a:srgbClr val="002060"/>
                </a:solidFill>
                <a:latin typeface="Arial" panose="020B0604020202020204" pitchFamily="34" charset="0"/>
                <a:cs typeface="Arial" panose="020B0604020202020204" pitchFamily="34" charset="0"/>
              </a:rPr>
              <a:t>electrice</a:t>
            </a:r>
            <a:r>
              <a:rPr lang="en-US" sz="2900" dirty="0">
                <a:solidFill>
                  <a:srgbClr val="002060"/>
                </a:solidFill>
                <a:latin typeface="Arial" panose="020B0604020202020204" pitchFamily="34" charset="0"/>
                <a:cs typeface="Arial" panose="020B0604020202020204" pitchFamily="34" charset="0"/>
              </a:rPr>
              <a:t> </a:t>
            </a:r>
            <a:r>
              <a:rPr lang="en-US" sz="2900" dirty="0" err="1">
                <a:solidFill>
                  <a:srgbClr val="002060"/>
                </a:solidFill>
                <a:latin typeface="Arial" panose="020B0604020202020204" pitchFamily="34" charset="0"/>
                <a:cs typeface="Arial" panose="020B0604020202020204" pitchFamily="34" charset="0"/>
              </a:rPr>
              <a:t>si</a:t>
            </a:r>
            <a:r>
              <a:rPr lang="en-US" sz="2900" dirty="0">
                <a:solidFill>
                  <a:srgbClr val="002060"/>
                </a:solidFill>
                <a:latin typeface="Arial" panose="020B0604020202020204" pitchFamily="34" charset="0"/>
                <a:cs typeface="Arial" panose="020B0604020202020204" pitchFamily="34" charset="0"/>
              </a:rPr>
              <a:t> </a:t>
            </a:r>
            <a:r>
              <a:rPr lang="en-US" sz="2900" dirty="0" err="1">
                <a:solidFill>
                  <a:srgbClr val="002060"/>
                </a:solidFill>
                <a:latin typeface="Arial" panose="020B0604020202020204" pitchFamily="34" charset="0"/>
                <a:cs typeface="Arial" panose="020B0604020202020204" pitchFamily="34" charset="0"/>
              </a:rPr>
              <a:t>electronice</a:t>
            </a:r>
            <a:r>
              <a:rPr lang="en-US" sz="2900" dirty="0">
                <a:solidFill>
                  <a:srgbClr val="002060"/>
                </a:solidFill>
                <a:latin typeface="Arial" panose="020B0604020202020204" pitchFamily="34" charset="0"/>
                <a:cs typeface="Arial" panose="020B0604020202020204" pitchFamily="34" charset="0"/>
              </a:rPr>
              <a:t> </a:t>
            </a:r>
            <a:r>
              <a:rPr lang="ro-RO" sz="2900" dirty="0">
                <a:solidFill>
                  <a:srgbClr val="002060"/>
                </a:solidFill>
                <a:latin typeface="Arial" panose="020B0604020202020204" pitchFamily="34" charset="0"/>
                <a:cs typeface="Arial" panose="020B0604020202020204" pitchFamily="34" charset="0"/>
              </a:rPr>
              <a:t>ş</a:t>
            </a:r>
            <a:r>
              <a:rPr lang="en-US" sz="2900" dirty="0" err="1">
                <a:solidFill>
                  <a:srgbClr val="002060"/>
                </a:solidFill>
                <a:latin typeface="Arial" panose="020B0604020202020204" pitchFamily="34" charset="0"/>
                <a:cs typeface="Arial" panose="020B0604020202020204" pitchFamily="34" charset="0"/>
              </a:rPr>
              <a:t>i</a:t>
            </a:r>
            <a:r>
              <a:rPr lang="en-US" sz="2900" dirty="0">
                <a:solidFill>
                  <a:srgbClr val="002060"/>
                </a:solidFill>
                <a:latin typeface="Arial" panose="020B0604020202020204" pitchFamily="34" charset="0"/>
                <a:cs typeface="Arial" panose="020B0604020202020204" pitchFamily="34" charset="0"/>
              </a:rPr>
              <a:t> </a:t>
            </a:r>
            <a:r>
              <a:rPr lang="en-US" sz="2900" dirty="0" err="1">
                <a:solidFill>
                  <a:srgbClr val="002060"/>
                </a:solidFill>
                <a:latin typeface="Arial" panose="020B0604020202020204" pitchFamily="34" charset="0"/>
                <a:cs typeface="Arial" panose="020B0604020202020204" pitchFamily="34" charset="0"/>
              </a:rPr>
              <a:t>deseurile</a:t>
            </a:r>
            <a:r>
              <a:rPr lang="en-US" sz="2900" dirty="0">
                <a:solidFill>
                  <a:srgbClr val="002060"/>
                </a:solidFill>
                <a:latin typeface="Arial" panose="020B0604020202020204" pitchFamily="34" charset="0"/>
                <a:cs typeface="Arial" panose="020B0604020202020204" pitchFamily="34" charset="0"/>
              </a:rPr>
              <a:t> de </a:t>
            </a:r>
            <a:r>
              <a:rPr lang="en-US" sz="2900" dirty="0" err="1">
                <a:solidFill>
                  <a:srgbClr val="002060"/>
                </a:solidFill>
                <a:latin typeface="Arial" panose="020B0604020202020204" pitchFamily="34" charset="0"/>
                <a:cs typeface="Arial" panose="020B0604020202020204" pitchFamily="34" charset="0"/>
              </a:rPr>
              <a:t>echipamente</a:t>
            </a:r>
            <a:r>
              <a:rPr lang="en-US" sz="2900" dirty="0">
                <a:solidFill>
                  <a:srgbClr val="002060"/>
                </a:solidFill>
                <a:latin typeface="Arial" panose="020B0604020202020204" pitchFamily="34" charset="0"/>
                <a:cs typeface="Arial" panose="020B0604020202020204" pitchFamily="34" charset="0"/>
              </a:rPr>
              <a:t> </a:t>
            </a:r>
            <a:r>
              <a:rPr lang="en-US" sz="2900" dirty="0" err="1">
                <a:solidFill>
                  <a:srgbClr val="002060"/>
                </a:solidFill>
                <a:latin typeface="Arial" panose="020B0604020202020204" pitchFamily="34" charset="0"/>
                <a:cs typeface="Arial" panose="020B0604020202020204" pitchFamily="34" charset="0"/>
              </a:rPr>
              <a:t>electrice</a:t>
            </a:r>
            <a:r>
              <a:rPr lang="en-US" sz="2900" dirty="0">
                <a:solidFill>
                  <a:srgbClr val="002060"/>
                </a:solidFill>
                <a:latin typeface="Arial" panose="020B0604020202020204" pitchFamily="34" charset="0"/>
                <a:cs typeface="Arial" panose="020B0604020202020204" pitchFamily="34" charset="0"/>
              </a:rPr>
              <a:t> </a:t>
            </a:r>
            <a:r>
              <a:rPr lang="ro-RO" sz="2900" dirty="0">
                <a:solidFill>
                  <a:srgbClr val="002060"/>
                </a:solidFill>
                <a:latin typeface="Arial" panose="020B0604020202020204" pitchFamily="34" charset="0"/>
                <a:cs typeface="Arial" panose="020B0604020202020204" pitchFamily="34" charset="0"/>
              </a:rPr>
              <a:t>ş</a:t>
            </a:r>
            <a:r>
              <a:rPr lang="en-US" sz="2900" dirty="0" err="1">
                <a:solidFill>
                  <a:srgbClr val="002060"/>
                </a:solidFill>
                <a:latin typeface="Arial" panose="020B0604020202020204" pitchFamily="34" charset="0"/>
                <a:cs typeface="Arial" panose="020B0604020202020204" pitchFamily="34" charset="0"/>
              </a:rPr>
              <a:t>i</a:t>
            </a:r>
            <a:r>
              <a:rPr lang="en-US" sz="2900" dirty="0">
                <a:solidFill>
                  <a:srgbClr val="002060"/>
                </a:solidFill>
                <a:latin typeface="Arial" panose="020B0604020202020204" pitchFamily="34" charset="0"/>
                <a:cs typeface="Arial" panose="020B0604020202020204" pitchFamily="34" charset="0"/>
              </a:rPr>
              <a:t> </a:t>
            </a:r>
            <a:r>
              <a:rPr lang="en-US" sz="2900" dirty="0" err="1">
                <a:solidFill>
                  <a:srgbClr val="002060"/>
                </a:solidFill>
                <a:latin typeface="Arial" panose="020B0604020202020204" pitchFamily="34" charset="0"/>
                <a:cs typeface="Arial" panose="020B0604020202020204" pitchFamily="34" charset="0"/>
              </a:rPr>
              <a:t>electronice</a:t>
            </a:r>
            <a:r>
              <a:rPr lang="ro-RO" sz="2900" dirty="0">
                <a:solidFill>
                  <a:srgbClr val="002060"/>
                </a:solidFill>
                <a:latin typeface="Arial" panose="020B0604020202020204" pitchFamily="34" charset="0"/>
                <a:cs typeface="Arial" panose="020B0604020202020204" pitchFamily="34" charset="0"/>
              </a:rPr>
              <a:t>, modificat prin Ordinul </a:t>
            </a:r>
            <a:r>
              <a:rPr lang="en-US" sz="2900" dirty="0">
                <a:solidFill>
                  <a:srgbClr val="002060"/>
                </a:solidFill>
                <a:latin typeface="Arial" panose="020B0604020202020204" pitchFamily="34" charset="0"/>
                <a:cs typeface="Arial" panose="020B0604020202020204" pitchFamily="34" charset="0"/>
              </a:rPr>
              <a:t>706 / 1667 din </a:t>
            </a:r>
            <a:r>
              <a:rPr lang="en-US" sz="2900" dirty="0" smtClean="0">
                <a:solidFill>
                  <a:srgbClr val="002060"/>
                </a:solidFill>
                <a:latin typeface="Arial" panose="020B0604020202020204" pitchFamily="34" charset="0"/>
                <a:cs typeface="Arial" panose="020B0604020202020204" pitchFamily="34" charset="0"/>
              </a:rPr>
              <a:t>2007;</a:t>
            </a:r>
            <a:endParaRPr lang="en-US" sz="2900" dirty="0">
              <a:solidFill>
                <a:srgbClr val="002060"/>
              </a:solidFill>
              <a:latin typeface="Arial" panose="020B0604020202020204" pitchFamily="34" charset="0"/>
              <a:cs typeface="Arial" panose="020B0604020202020204" pitchFamily="34" charset="0"/>
            </a:endParaRPr>
          </a:p>
          <a:p>
            <a:pPr algn="just">
              <a:spcBef>
                <a:spcPts val="24"/>
              </a:spcBef>
            </a:pPr>
            <a:endParaRPr lang="en-US" sz="2400" dirty="0">
              <a:solidFill>
                <a:srgbClr val="002060"/>
              </a:solidFill>
              <a:latin typeface="Arial" panose="020B0604020202020204" pitchFamily="34" charset="0"/>
              <a:cs typeface="Arial" panose="020B0604020202020204" pitchFamily="34" charset="0"/>
            </a:endParaRPr>
          </a:p>
          <a:p>
            <a:pPr marL="457200" indent="-457200" algn="just">
              <a:spcBef>
                <a:spcPts val="24"/>
              </a:spcBef>
              <a:buFont typeface="Wingdings" panose="05000000000000000000" pitchFamily="2" charset="2"/>
              <a:buChar char="v"/>
            </a:pPr>
            <a:r>
              <a:rPr lang="en-US" sz="2000" dirty="0" smtClean="0"/>
              <a:t>.</a:t>
            </a:r>
            <a:endParaRPr lang="en-US" sz="2000" dirty="0"/>
          </a:p>
          <a:p>
            <a:pPr marL="457200" indent="-457200" algn="just">
              <a:spcBef>
                <a:spcPts val="24"/>
              </a:spcBef>
              <a:buFont typeface="Wingdings" panose="05000000000000000000" pitchFamily="2" charset="2"/>
              <a:buChar char="v"/>
            </a:pPr>
            <a:endParaRPr lang="en-US" sz="2000" dirty="0">
              <a:solidFill>
                <a:srgbClr val="002060"/>
              </a:solidFill>
            </a:endParaRPr>
          </a:p>
        </p:txBody>
      </p:sp>
    </p:spTree>
    <p:extLst>
      <p:ext uri="{BB962C8B-B14F-4D97-AF65-F5344CB8AC3E}">
        <p14:creationId xmlns:p14="http://schemas.microsoft.com/office/powerpoint/2010/main" val="3505492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14400"/>
          </a:xfrm>
        </p:spPr>
        <p:txBody>
          <a:bodyPr>
            <a:normAutofit/>
          </a:bodyPr>
          <a:lstStyle/>
          <a:p>
            <a:r>
              <a:rPr lang="ro-RO" sz="4000" b="1" dirty="0" smtClean="0">
                <a:solidFill>
                  <a:srgbClr val="002060"/>
                </a:solidFill>
                <a:latin typeface="Arial" panose="020B0604020202020204" pitchFamily="34" charset="0"/>
                <a:cs typeface="Arial" panose="020B0604020202020204" pitchFamily="34" charset="0"/>
              </a:rPr>
              <a:t>Cadrul</a:t>
            </a:r>
            <a:r>
              <a:rPr lang="ro-RO" b="1" dirty="0" smtClean="0">
                <a:solidFill>
                  <a:srgbClr val="002060"/>
                </a:solidFill>
              </a:rPr>
              <a:t> </a:t>
            </a:r>
            <a:r>
              <a:rPr lang="ro-RO" b="1" dirty="0">
                <a:solidFill>
                  <a:srgbClr val="002060"/>
                </a:solidFill>
              </a:rPr>
              <a:t>legislativ</a:t>
            </a:r>
            <a:endParaRPr lang="en-US" dirty="0"/>
          </a:p>
        </p:txBody>
      </p:sp>
      <p:sp>
        <p:nvSpPr>
          <p:cNvPr id="3" name="Content Placeholder 2"/>
          <p:cNvSpPr>
            <a:spLocks noGrp="1"/>
          </p:cNvSpPr>
          <p:nvPr>
            <p:ph idx="1"/>
          </p:nvPr>
        </p:nvSpPr>
        <p:spPr>
          <a:xfrm>
            <a:off x="457200" y="1600200"/>
            <a:ext cx="8229600" cy="4525963"/>
          </a:xfrm>
        </p:spPr>
        <p:txBody>
          <a:bodyPr>
            <a:normAutofit/>
          </a:bodyPr>
          <a:lstStyle/>
          <a:p>
            <a:pPr marL="0" indent="0" algn="just">
              <a:buNone/>
            </a:pPr>
            <a:endParaRPr lang="nn-NO" sz="2000" dirty="0" smtClean="0">
              <a:solidFill>
                <a:srgbClr val="002060"/>
              </a:solidFill>
            </a:endParaRPr>
          </a:p>
          <a:p>
            <a:pPr algn="just">
              <a:buFont typeface="Wingdings" panose="05000000000000000000" pitchFamily="2" charset="2"/>
              <a:buChar char="v"/>
            </a:pPr>
            <a:r>
              <a:rPr lang="en-US" sz="2000" dirty="0" err="1" smtClean="0">
                <a:solidFill>
                  <a:srgbClr val="002060"/>
                </a:solidFill>
                <a:latin typeface="Arial" panose="020B0604020202020204" pitchFamily="34" charset="0"/>
                <a:cs typeface="Arial" panose="020B0604020202020204" pitchFamily="34" charset="0"/>
              </a:rPr>
              <a:t>Ordin</a:t>
            </a:r>
            <a:r>
              <a:rPr lang="ro-RO" sz="2000" dirty="0">
                <a:solidFill>
                  <a:srgbClr val="002060"/>
                </a:solidFill>
                <a:latin typeface="Arial" panose="020B0604020202020204" pitchFamily="34" charset="0"/>
                <a:cs typeface="Arial" panose="020B0604020202020204" pitchFamily="34" charset="0"/>
              </a:rPr>
              <a:t>ul</a:t>
            </a:r>
            <a:r>
              <a:rPr lang="en-US" sz="2000" dirty="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nr</a:t>
            </a:r>
            <a:r>
              <a:rPr lang="en-US" sz="2000" dirty="0">
                <a:solidFill>
                  <a:srgbClr val="002060"/>
                </a:solidFill>
                <a:latin typeface="Arial" panose="020B0604020202020204" pitchFamily="34" charset="0"/>
                <a:cs typeface="Arial" panose="020B0604020202020204" pitchFamily="34" charset="0"/>
              </a:rPr>
              <a:t>. 1441/2011 </a:t>
            </a:r>
            <a:r>
              <a:rPr lang="en-US" sz="2000" dirty="0" err="1">
                <a:solidFill>
                  <a:srgbClr val="002060"/>
                </a:solidFill>
                <a:latin typeface="Arial" panose="020B0604020202020204" pitchFamily="34" charset="0"/>
                <a:cs typeface="Arial" panose="020B0604020202020204" pitchFamily="34" charset="0"/>
              </a:rPr>
              <a:t>privind</a:t>
            </a:r>
            <a:r>
              <a:rPr lang="en-US" sz="2000" dirty="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stabilirea</a:t>
            </a:r>
            <a:r>
              <a:rPr lang="en-US" sz="2000" dirty="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metodologiei</a:t>
            </a:r>
            <a:r>
              <a:rPr lang="en-US" sz="2000" dirty="0">
                <a:solidFill>
                  <a:srgbClr val="002060"/>
                </a:solidFill>
                <a:latin typeface="Arial" panose="020B0604020202020204" pitchFamily="34" charset="0"/>
                <a:cs typeface="Arial" panose="020B0604020202020204" pitchFamily="34" charset="0"/>
              </a:rPr>
              <a:t> de </a:t>
            </a:r>
            <a:r>
              <a:rPr lang="en-US" sz="2000" dirty="0" err="1">
                <a:solidFill>
                  <a:srgbClr val="002060"/>
                </a:solidFill>
                <a:latin typeface="Arial" panose="020B0604020202020204" pitchFamily="34" charset="0"/>
                <a:cs typeface="Arial" panose="020B0604020202020204" pitchFamily="34" charset="0"/>
              </a:rPr>
              <a:t>constituire</a:t>
            </a:r>
            <a:r>
              <a:rPr lang="en-US" sz="2000" dirty="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şi</a:t>
            </a:r>
            <a:r>
              <a:rPr lang="en-US" sz="2000" dirty="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gestionare</a:t>
            </a:r>
            <a:r>
              <a:rPr lang="en-US" sz="2000" dirty="0">
                <a:solidFill>
                  <a:srgbClr val="002060"/>
                </a:solidFill>
                <a:latin typeface="Arial" panose="020B0604020202020204" pitchFamily="34" charset="0"/>
                <a:cs typeface="Arial" panose="020B0604020202020204" pitchFamily="34" charset="0"/>
              </a:rPr>
              <a:t> a </a:t>
            </a:r>
            <a:r>
              <a:rPr lang="en-US" sz="2000" dirty="0" err="1">
                <a:solidFill>
                  <a:srgbClr val="002060"/>
                </a:solidFill>
                <a:latin typeface="Arial" panose="020B0604020202020204" pitchFamily="34" charset="0"/>
                <a:cs typeface="Arial" panose="020B0604020202020204" pitchFamily="34" charset="0"/>
              </a:rPr>
              <a:t>garanţiei</a:t>
            </a:r>
            <a:r>
              <a:rPr lang="en-US" sz="2000" dirty="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financiare</a:t>
            </a:r>
            <a:r>
              <a:rPr lang="en-US" sz="2000" dirty="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pentru</a:t>
            </a:r>
            <a:r>
              <a:rPr lang="en-US" sz="2000" dirty="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producătorii</a:t>
            </a:r>
            <a:r>
              <a:rPr lang="en-US" sz="2000" dirty="0">
                <a:solidFill>
                  <a:srgbClr val="002060"/>
                </a:solidFill>
                <a:latin typeface="Arial" panose="020B0604020202020204" pitchFamily="34" charset="0"/>
                <a:cs typeface="Arial" panose="020B0604020202020204" pitchFamily="34" charset="0"/>
              </a:rPr>
              <a:t> de </a:t>
            </a:r>
            <a:r>
              <a:rPr lang="en-US" sz="2000" dirty="0" err="1">
                <a:solidFill>
                  <a:srgbClr val="002060"/>
                </a:solidFill>
                <a:latin typeface="Arial" panose="020B0604020202020204" pitchFamily="34" charset="0"/>
                <a:cs typeface="Arial" panose="020B0604020202020204" pitchFamily="34" charset="0"/>
              </a:rPr>
              <a:t>echipamente</a:t>
            </a:r>
            <a:r>
              <a:rPr lang="en-US" sz="2000" dirty="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electrice</a:t>
            </a:r>
            <a:r>
              <a:rPr lang="en-US" sz="2000" dirty="0">
                <a:solidFill>
                  <a:srgbClr val="002060"/>
                </a:solidFill>
                <a:latin typeface="Arial" panose="020B0604020202020204" pitchFamily="34" charset="0"/>
                <a:cs typeface="Arial" panose="020B0604020202020204" pitchFamily="34" charset="0"/>
              </a:rPr>
              <a:t> </a:t>
            </a:r>
            <a:r>
              <a:rPr lang="en-US" sz="2000" dirty="0" err="1">
                <a:solidFill>
                  <a:srgbClr val="002060"/>
                </a:solidFill>
                <a:latin typeface="Arial" panose="020B0604020202020204" pitchFamily="34" charset="0"/>
                <a:cs typeface="Arial" panose="020B0604020202020204" pitchFamily="34" charset="0"/>
              </a:rPr>
              <a:t>şi</a:t>
            </a:r>
            <a:r>
              <a:rPr lang="en-US" sz="2000" dirty="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electronice</a:t>
            </a:r>
            <a:r>
              <a:rPr lang="en-US" sz="2000" dirty="0" smtClean="0">
                <a:solidFill>
                  <a:srgbClr val="002060"/>
                </a:solidFill>
                <a:latin typeface="Arial" panose="020B0604020202020204" pitchFamily="34" charset="0"/>
                <a:cs typeface="Arial" panose="020B0604020202020204" pitchFamily="34" charset="0"/>
              </a:rPr>
              <a:t>;</a:t>
            </a:r>
          </a:p>
          <a:p>
            <a:pPr algn="just">
              <a:buFont typeface="Wingdings" panose="05000000000000000000" pitchFamily="2" charset="2"/>
              <a:buChar char="v"/>
            </a:pPr>
            <a:endParaRPr lang="en-US" sz="2000" dirty="0" smtClean="0">
              <a:solidFill>
                <a:srgbClr val="002060"/>
              </a:solidFill>
              <a:latin typeface="Arial" panose="020B0604020202020204" pitchFamily="34" charset="0"/>
              <a:cs typeface="Arial" panose="020B0604020202020204" pitchFamily="34" charset="0"/>
            </a:endParaRPr>
          </a:p>
          <a:p>
            <a:pPr algn="just">
              <a:buFont typeface="Wingdings" panose="05000000000000000000" pitchFamily="2" charset="2"/>
              <a:buChar char="v"/>
            </a:pPr>
            <a:r>
              <a:rPr lang="vi-VN" sz="2000" dirty="0">
                <a:solidFill>
                  <a:srgbClr val="002060"/>
                </a:solidFill>
                <a:latin typeface="Arial" panose="020B0604020202020204" pitchFamily="34" charset="0"/>
                <a:cs typeface="Arial" panose="020B0604020202020204" pitchFamily="34" charset="0"/>
              </a:rPr>
              <a:t>Ordinul </a:t>
            </a:r>
            <a:r>
              <a:rPr lang="ro-RO" sz="2000" dirty="0">
                <a:solidFill>
                  <a:srgbClr val="002060"/>
                </a:solidFill>
                <a:latin typeface="Arial" panose="020B0604020202020204" pitchFamily="34" charset="0"/>
                <a:cs typeface="Arial" panose="020B0604020202020204" pitchFamily="34" charset="0"/>
              </a:rPr>
              <a:t>nr.</a:t>
            </a:r>
            <a:r>
              <a:rPr lang="vi-VN" sz="2000" dirty="0">
                <a:solidFill>
                  <a:srgbClr val="002060"/>
                </a:solidFill>
                <a:latin typeface="Arial" panose="020B0604020202020204" pitchFamily="34" charset="0"/>
                <a:cs typeface="Arial" panose="020B0604020202020204" pitchFamily="34" charset="0"/>
              </a:rPr>
              <a:t> 556/435/191/2006 al Ministerului Mediului şi Gospodăririi Apelor, Ministerului Economiei şi Comerţului şi Autorităţii Naţionale pentru Protecţia Consumatorilor privind marcajul specific aplicat echipamentelor electrice şi electronice introduse pe piaţă după data de 31 decembrie 2006</a:t>
            </a:r>
            <a:r>
              <a:rPr lang="en-US" sz="2000" dirty="0">
                <a:solidFill>
                  <a:srgbClr val="002060"/>
                </a:solidFill>
                <a:latin typeface="Arial" panose="020B0604020202020204" pitchFamily="34" charset="0"/>
                <a:cs typeface="Arial" panose="020B0604020202020204" pitchFamily="34" charset="0"/>
              </a:rPr>
              <a:t>.</a:t>
            </a:r>
          </a:p>
          <a:p>
            <a:pPr algn="just">
              <a:buFont typeface="Wingdings" panose="05000000000000000000" pitchFamily="2" charset="2"/>
              <a:buChar char="v"/>
            </a:pPr>
            <a:endParaRPr lang="en-US" sz="2000" dirty="0"/>
          </a:p>
        </p:txBody>
      </p:sp>
    </p:spTree>
    <p:extLst>
      <p:ext uri="{BB962C8B-B14F-4D97-AF65-F5344CB8AC3E}">
        <p14:creationId xmlns:p14="http://schemas.microsoft.com/office/powerpoint/2010/main" val="2995424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err="1">
                <a:solidFill>
                  <a:srgbClr val="002060"/>
                </a:solidFill>
                <a:latin typeface="Arial" panose="020B0604020202020204" pitchFamily="34" charset="0"/>
                <a:cs typeface="Arial" panose="020B0604020202020204" pitchFamily="34" charset="0"/>
              </a:rPr>
              <a:t>Domeniu</a:t>
            </a:r>
            <a:r>
              <a:rPr lang="en-US" sz="4000" b="1" dirty="0">
                <a:solidFill>
                  <a:srgbClr val="002060"/>
                </a:solidFill>
                <a:latin typeface="Arial" panose="020B0604020202020204" pitchFamily="34" charset="0"/>
                <a:cs typeface="Arial" panose="020B0604020202020204" pitchFamily="34" charset="0"/>
              </a:rPr>
              <a:t> de </a:t>
            </a:r>
            <a:r>
              <a:rPr lang="en-US" sz="4000" b="1" dirty="0" err="1">
                <a:solidFill>
                  <a:srgbClr val="002060"/>
                </a:solidFill>
                <a:latin typeface="Arial" panose="020B0604020202020204" pitchFamily="34" charset="0"/>
                <a:cs typeface="Arial" panose="020B0604020202020204" pitchFamily="34" charset="0"/>
              </a:rPr>
              <a:t>aplicare</a:t>
            </a:r>
            <a:endParaRPr lang="en-US" sz="4000"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057400"/>
            <a:ext cx="8229600" cy="4068763"/>
          </a:xfrm>
        </p:spPr>
        <p:txBody>
          <a:bodyPr>
            <a:normAutofit/>
          </a:bodyPr>
          <a:lstStyle/>
          <a:p>
            <a:pPr marL="0" indent="0">
              <a:buNone/>
            </a:pPr>
            <a:r>
              <a:rPr lang="vi-VN" sz="2000" dirty="0">
                <a:solidFill>
                  <a:srgbClr val="002060"/>
                </a:solidFill>
                <a:latin typeface="Arial" panose="020B0604020202020204" pitchFamily="34" charset="0"/>
                <a:cs typeface="Arial" panose="020B0604020202020204" pitchFamily="34" charset="0"/>
              </a:rPr>
              <a:t>Prevederile prezentei ordonanţe de urgenţă se aplică </a:t>
            </a:r>
            <a:r>
              <a:rPr lang="vi-VN" sz="2000" dirty="0" smtClean="0">
                <a:solidFill>
                  <a:srgbClr val="002060"/>
                </a:solidFill>
                <a:latin typeface="Arial" panose="020B0604020202020204" pitchFamily="34" charset="0"/>
                <a:cs typeface="Arial" panose="020B0604020202020204" pitchFamily="34" charset="0"/>
              </a:rPr>
              <a:t>echipamentelor </a:t>
            </a:r>
            <a:r>
              <a:rPr lang="vi-VN" sz="2000" dirty="0">
                <a:solidFill>
                  <a:srgbClr val="002060"/>
                </a:solidFill>
                <a:latin typeface="Arial" panose="020B0604020202020204" pitchFamily="34" charset="0"/>
                <a:cs typeface="Arial" panose="020B0604020202020204" pitchFamily="34" charset="0"/>
              </a:rPr>
              <a:t>electrice şi electronice, </a:t>
            </a:r>
            <a:r>
              <a:rPr lang="vi-VN" sz="2000" dirty="0" smtClean="0">
                <a:solidFill>
                  <a:srgbClr val="002060"/>
                </a:solidFill>
                <a:latin typeface="Arial" panose="020B0604020202020204" pitchFamily="34" charset="0"/>
                <a:cs typeface="Arial" panose="020B0604020202020204" pitchFamily="34" charset="0"/>
              </a:rPr>
              <a:t>după </a:t>
            </a:r>
            <a:r>
              <a:rPr lang="vi-VN" sz="2000" dirty="0">
                <a:solidFill>
                  <a:srgbClr val="002060"/>
                </a:solidFill>
                <a:latin typeface="Arial" panose="020B0604020202020204" pitchFamily="34" charset="0"/>
                <a:cs typeface="Arial" panose="020B0604020202020204" pitchFamily="34" charset="0"/>
              </a:rPr>
              <a:t>cum urmează</a:t>
            </a:r>
            <a:r>
              <a:rPr lang="vi-VN" sz="2000" dirty="0" smtClean="0">
                <a:solidFill>
                  <a:srgbClr val="002060"/>
                </a:solidFill>
                <a:latin typeface="Arial" panose="020B0604020202020204" pitchFamily="34" charset="0"/>
                <a:cs typeface="Arial" panose="020B0604020202020204" pitchFamily="34" charset="0"/>
              </a:rPr>
              <a:t>:</a:t>
            </a:r>
            <a:endParaRPr lang="en-US" sz="2000" dirty="0" smtClean="0">
              <a:solidFill>
                <a:srgbClr val="002060"/>
              </a:solidFill>
              <a:latin typeface="Arial" panose="020B0604020202020204" pitchFamily="34" charset="0"/>
              <a:cs typeface="Arial" panose="020B0604020202020204" pitchFamily="34" charset="0"/>
            </a:endParaRPr>
          </a:p>
          <a:p>
            <a:pPr marL="0" indent="0">
              <a:buNone/>
            </a:pPr>
            <a:endParaRPr lang="ro-RO" sz="2000" dirty="0" smtClean="0">
              <a:solidFill>
                <a:srgbClr val="002060"/>
              </a:solidFill>
              <a:latin typeface="Arial" panose="020B0604020202020204" pitchFamily="34" charset="0"/>
              <a:cs typeface="Arial" panose="020B0604020202020204" pitchFamily="34" charset="0"/>
            </a:endParaRPr>
          </a:p>
          <a:p>
            <a:pPr>
              <a:buFont typeface="Wingdings" panose="05000000000000000000" pitchFamily="2" charset="2"/>
              <a:buChar char="§"/>
            </a:pPr>
            <a:r>
              <a:rPr lang="vi-VN" sz="2000" dirty="0" smtClean="0">
                <a:solidFill>
                  <a:srgbClr val="002060"/>
                </a:solidFill>
                <a:latin typeface="Arial" panose="020B0604020202020204" pitchFamily="34" charset="0"/>
                <a:cs typeface="Arial" panose="020B0604020202020204" pitchFamily="34" charset="0"/>
              </a:rPr>
              <a:t>până la 14 august 2018</a:t>
            </a:r>
            <a:r>
              <a:rPr lang="ro-RO" sz="2000" dirty="0" smtClean="0">
                <a:solidFill>
                  <a:srgbClr val="002060"/>
                </a:solidFill>
                <a:latin typeface="Arial" panose="020B0604020202020204" pitchFamily="34" charset="0"/>
                <a:cs typeface="Arial" panose="020B0604020202020204" pitchFamily="34" charset="0"/>
              </a:rPr>
              <a:t> </a:t>
            </a:r>
            <a:r>
              <a:rPr lang="vi-VN" sz="2000" dirty="0" smtClean="0">
                <a:solidFill>
                  <a:srgbClr val="002060"/>
                </a:solidFill>
                <a:latin typeface="Arial" panose="020B0604020202020204" pitchFamily="34" charset="0"/>
                <a:cs typeface="Arial" panose="020B0604020202020204" pitchFamily="34" charset="0"/>
              </a:rPr>
              <a:t>pentru EEE incluse în categoriile enumerate în anexa I</a:t>
            </a:r>
            <a:r>
              <a:rPr lang="en-US" sz="2000" dirty="0" smtClean="0">
                <a:solidFill>
                  <a:srgbClr val="002060"/>
                </a:solidFill>
                <a:latin typeface="Arial" panose="020B0604020202020204" pitchFamily="34" charset="0"/>
                <a:cs typeface="Arial" panose="020B0604020202020204" pitchFamily="34" charset="0"/>
              </a:rPr>
              <a:t> (10 </a:t>
            </a:r>
            <a:r>
              <a:rPr lang="en-US" sz="2000" dirty="0" err="1" smtClean="0">
                <a:solidFill>
                  <a:srgbClr val="002060"/>
                </a:solidFill>
                <a:latin typeface="Arial" panose="020B0604020202020204" pitchFamily="34" charset="0"/>
                <a:cs typeface="Arial" panose="020B0604020202020204" pitchFamily="34" charset="0"/>
              </a:rPr>
              <a:t>categorii</a:t>
            </a:r>
            <a:r>
              <a:rPr lang="en-US" sz="2000" dirty="0" smtClean="0">
                <a:solidFill>
                  <a:srgbClr val="002060"/>
                </a:solidFill>
                <a:latin typeface="Arial" panose="020B0604020202020204" pitchFamily="34" charset="0"/>
                <a:cs typeface="Arial" panose="020B0604020202020204" pitchFamily="34" charset="0"/>
              </a:rPr>
              <a:t>)</a:t>
            </a:r>
            <a:r>
              <a:rPr lang="ro-RO" sz="2000" dirty="0" smtClean="0">
                <a:solidFill>
                  <a:srgbClr val="002060"/>
                </a:solidFill>
                <a:latin typeface="Arial" panose="020B0604020202020204" pitchFamily="34" charset="0"/>
                <a:cs typeface="Arial" panose="020B0604020202020204" pitchFamily="34" charset="0"/>
              </a:rPr>
              <a:t>, </a:t>
            </a:r>
            <a:r>
              <a:rPr lang="vi-VN" sz="2000" dirty="0">
                <a:solidFill>
                  <a:srgbClr val="002060"/>
                </a:solidFill>
                <a:latin typeface="Arial" panose="020B0604020202020204" pitchFamily="34" charset="0"/>
                <a:cs typeface="Arial" panose="020B0604020202020204" pitchFamily="34" charset="0"/>
              </a:rPr>
              <a:t>cu excepţia celor prevăzute la art. 4</a:t>
            </a:r>
            <a:r>
              <a:rPr lang="vi-VN" sz="2000" dirty="0" smtClean="0">
                <a:solidFill>
                  <a:srgbClr val="002060"/>
                </a:solidFill>
                <a:latin typeface="Arial" panose="020B0604020202020204" pitchFamily="34" charset="0"/>
                <a:cs typeface="Arial" panose="020B0604020202020204" pitchFamily="34" charset="0"/>
              </a:rPr>
              <a:t>. </a:t>
            </a:r>
            <a:r>
              <a:rPr lang="vi-VN" sz="2000" dirty="0">
                <a:solidFill>
                  <a:srgbClr val="002060"/>
                </a:solidFill>
                <a:latin typeface="Arial" panose="020B0604020202020204" pitchFamily="34" charset="0"/>
                <a:cs typeface="Arial" panose="020B0604020202020204" pitchFamily="34" charset="0"/>
              </a:rPr>
              <a:t>O listă orientativă a EEE care fac parte din categoriile </a:t>
            </a:r>
            <a:r>
              <a:rPr lang="ro-RO" sz="2000" dirty="0">
                <a:solidFill>
                  <a:srgbClr val="002060"/>
                </a:solidFill>
                <a:latin typeface="Arial" panose="020B0604020202020204" pitchFamily="34" charset="0"/>
                <a:cs typeface="Arial" panose="020B0604020202020204" pitchFamily="34" charset="0"/>
              </a:rPr>
              <a:t>acestei</a:t>
            </a:r>
            <a:r>
              <a:rPr lang="vi-VN" sz="2000" dirty="0">
                <a:solidFill>
                  <a:srgbClr val="002060"/>
                </a:solidFill>
                <a:latin typeface="Arial" panose="020B0604020202020204" pitchFamily="34" charset="0"/>
                <a:cs typeface="Arial" panose="020B0604020202020204" pitchFamily="34" charset="0"/>
              </a:rPr>
              <a:t> anex</a:t>
            </a:r>
            <a:r>
              <a:rPr lang="ro-RO" sz="2000" dirty="0">
                <a:solidFill>
                  <a:srgbClr val="002060"/>
                </a:solidFill>
                <a:latin typeface="Arial" panose="020B0604020202020204" pitchFamily="34" charset="0"/>
                <a:cs typeface="Arial" panose="020B0604020202020204" pitchFamily="34" charset="0"/>
              </a:rPr>
              <a:t>e este prezentata in Anexa </a:t>
            </a:r>
            <a:r>
              <a:rPr lang="ro-RO" sz="2000" dirty="0" smtClean="0">
                <a:solidFill>
                  <a:srgbClr val="002060"/>
                </a:solidFill>
                <a:latin typeface="Arial" panose="020B0604020202020204" pitchFamily="34" charset="0"/>
                <a:cs typeface="Arial" panose="020B0604020202020204" pitchFamily="34" charset="0"/>
              </a:rPr>
              <a:t>III</a:t>
            </a:r>
            <a:r>
              <a:rPr lang="en-US" sz="2000" dirty="0" smtClean="0">
                <a:solidFill>
                  <a:srgbClr val="002060"/>
                </a:solidFill>
                <a:latin typeface="Arial" panose="020B0604020202020204" pitchFamily="34" charset="0"/>
                <a:cs typeface="Arial" panose="020B0604020202020204" pitchFamily="34" charset="0"/>
              </a:rPr>
              <a:t>;</a:t>
            </a:r>
          </a:p>
          <a:p>
            <a:pPr>
              <a:buFont typeface="Wingdings" panose="05000000000000000000" pitchFamily="2" charset="2"/>
              <a:buChar char="§"/>
            </a:pPr>
            <a:endParaRPr lang="en-US" sz="2000" dirty="0">
              <a:solidFill>
                <a:srgbClr val="002060"/>
              </a:solidFill>
              <a:latin typeface="Arial" panose="020B0604020202020204" pitchFamily="34" charset="0"/>
              <a:cs typeface="Arial" panose="020B0604020202020204" pitchFamily="34" charset="0"/>
            </a:endParaRPr>
          </a:p>
          <a:p>
            <a:pPr>
              <a:buFont typeface="Wingdings" panose="05000000000000000000" pitchFamily="2" charset="2"/>
              <a:buChar char="§"/>
            </a:pPr>
            <a:r>
              <a:rPr lang="vi-VN" sz="2000" dirty="0" smtClean="0">
                <a:solidFill>
                  <a:srgbClr val="002060"/>
                </a:solidFill>
                <a:latin typeface="Arial" panose="020B0604020202020204" pitchFamily="34" charset="0"/>
                <a:cs typeface="Arial" panose="020B0604020202020204" pitchFamily="34" charset="0"/>
              </a:rPr>
              <a:t>de </a:t>
            </a:r>
            <a:r>
              <a:rPr lang="vi-VN" sz="2000" dirty="0">
                <a:solidFill>
                  <a:srgbClr val="002060"/>
                </a:solidFill>
                <a:latin typeface="Arial" panose="020B0604020202020204" pitchFamily="34" charset="0"/>
                <a:cs typeface="Arial" panose="020B0604020202020204" pitchFamily="34" charset="0"/>
              </a:rPr>
              <a:t>la data de 15 august 2018, pentru toate </a:t>
            </a:r>
            <a:r>
              <a:rPr lang="vi-VN" sz="2000" dirty="0" smtClean="0">
                <a:solidFill>
                  <a:srgbClr val="002060"/>
                </a:solidFill>
                <a:latin typeface="Arial" panose="020B0604020202020204" pitchFamily="34" charset="0"/>
                <a:cs typeface="Arial" panose="020B0604020202020204" pitchFamily="34" charset="0"/>
              </a:rPr>
              <a:t>EEE</a:t>
            </a:r>
            <a:r>
              <a:rPr lang="ro-RO" sz="2000" dirty="0">
                <a:solidFill>
                  <a:srgbClr val="002060"/>
                </a:solidFill>
                <a:latin typeface="Arial" panose="020B0604020202020204" pitchFamily="34" charset="0"/>
                <a:cs typeface="Arial" panose="020B0604020202020204" pitchFamily="34" charset="0"/>
              </a:rPr>
              <a:t> </a:t>
            </a:r>
            <a:r>
              <a:rPr lang="vi-VN" sz="2000" dirty="0" smtClean="0">
                <a:solidFill>
                  <a:srgbClr val="002060"/>
                </a:solidFill>
                <a:latin typeface="Arial" panose="020B0604020202020204" pitchFamily="34" charset="0"/>
                <a:cs typeface="Arial" panose="020B0604020202020204" pitchFamily="34" charset="0"/>
              </a:rPr>
              <a:t>clasificate </a:t>
            </a:r>
            <a:r>
              <a:rPr lang="vi-VN" sz="2000" dirty="0">
                <a:solidFill>
                  <a:srgbClr val="002060"/>
                </a:solidFill>
                <a:latin typeface="Arial" panose="020B0604020202020204" pitchFamily="34" charset="0"/>
                <a:cs typeface="Arial" panose="020B0604020202020204" pitchFamily="34" charset="0"/>
              </a:rPr>
              <a:t>în categoriile prevăzute în anexa nr. </a:t>
            </a:r>
            <a:r>
              <a:rPr lang="vi-VN" sz="2000" dirty="0" smtClean="0">
                <a:solidFill>
                  <a:srgbClr val="002060"/>
                </a:solidFill>
                <a:latin typeface="Arial" panose="020B0604020202020204" pitchFamily="34" charset="0"/>
                <a:cs typeface="Arial" panose="020B0604020202020204" pitchFamily="34" charset="0"/>
              </a:rPr>
              <a:t>2</a:t>
            </a:r>
            <a:r>
              <a:rPr lang="en-US" sz="2000" dirty="0" smtClean="0">
                <a:solidFill>
                  <a:srgbClr val="002060"/>
                </a:solidFill>
                <a:latin typeface="Arial" panose="020B0604020202020204" pitchFamily="34" charset="0"/>
                <a:cs typeface="Arial" panose="020B0604020202020204" pitchFamily="34" charset="0"/>
              </a:rPr>
              <a:t> (6 </a:t>
            </a:r>
            <a:r>
              <a:rPr lang="en-US" sz="2000" dirty="0" err="1" smtClean="0">
                <a:solidFill>
                  <a:srgbClr val="002060"/>
                </a:solidFill>
                <a:latin typeface="Arial" panose="020B0604020202020204" pitchFamily="34" charset="0"/>
                <a:cs typeface="Arial" panose="020B0604020202020204" pitchFamily="34" charset="0"/>
              </a:rPr>
              <a:t>categorii</a:t>
            </a:r>
            <a:r>
              <a:rPr lang="en-US" sz="2000" dirty="0" smtClean="0">
                <a:solidFill>
                  <a:srgbClr val="002060"/>
                </a:solidFill>
                <a:latin typeface="Arial" panose="020B0604020202020204" pitchFamily="34" charset="0"/>
                <a:cs typeface="Arial" panose="020B0604020202020204" pitchFamily="34" charset="0"/>
              </a:rPr>
              <a:t>)</a:t>
            </a:r>
            <a:r>
              <a:rPr lang="vi-VN" sz="2000" dirty="0" smtClean="0">
                <a:solidFill>
                  <a:srgbClr val="002060"/>
                </a:solidFill>
                <a:latin typeface="Arial" panose="020B0604020202020204" pitchFamily="34" charset="0"/>
                <a:cs typeface="Arial" panose="020B0604020202020204" pitchFamily="34" charset="0"/>
              </a:rPr>
              <a:t>, </a:t>
            </a:r>
            <a:r>
              <a:rPr lang="vi-VN" sz="2000" dirty="0">
                <a:solidFill>
                  <a:srgbClr val="002060"/>
                </a:solidFill>
                <a:latin typeface="Arial" panose="020B0604020202020204" pitchFamily="34" charset="0"/>
                <a:cs typeface="Arial" panose="020B0604020202020204" pitchFamily="34" charset="0"/>
              </a:rPr>
              <a:t>cu excepţia celor prevăzute la art. 4 şi </a:t>
            </a:r>
            <a:r>
              <a:rPr lang="vi-VN" sz="2000" dirty="0" smtClean="0">
                <a:solidFill>
                  <a:srgbClr val="002060"/>
                </a:solidFill>
                <a:latin typeface="Arial" panose="020B0604020202020204" pitchFamily="34" charset="0"/>
                <a:cs typeface="Arial" panose="020B0604020202020204" pitchFamily="34" charset="0"/>
              </a:rPr>
              <a:t>5.</a:t>
            </a:r>
            <a:r>
              <a:rPr lang="en-US" sz="2000" dirty="0" err="1" smtClean="0">
                <a:solidFill>
                  <a:srgbClr val="002060"/>
                </a:solidFill>
                <a:latin typeface="Arial" panose="020B0604020202020204" pitchFamily="34" charset="0"/>
                <a:cs typeface="Arial" panose="020B0604020202020204" pitchFamily="34" charset="0"/>
              </a:rPr>
              <a:t>Lista</a:t>
            </a:r>
            <a:r>
              <a:rPr lang="en-US" sz="2000" dirty="0" smtClean="0">
                <a:solidFill>
                  <a:srgbClr val="002060"/>
                </a:solidFill>
                <a:latin typeface="Arial" panose="020B0604020202020204" pitchFamily="34" charset="0"/>
                <a:cs typeface="Arial" panose="020B0604020202020204" pitchFamily="34" charset="0"/>
              </a:rPr>
              <a:t> cu EEE  din </a:t>
            </a:r>
            <a:r>
              <a:rPr lang="en-US" sz="2000" dirty="0" err="1" smtClean="0">
                <a:solidFill>
                  <a:srgbClr val="002060"/>
                </a:solidFill>
                <a:latin typeface="Arial" panose="020B0604020202020204" pitchFamily="34" charset="0"/>
                <a:cs typeface="Arial" panose="020B0604020202020204" pitchFamily="34" charset="0"/>
              </a:rPr>
              <a:t>aceast</a:t>
            </a:r>
            <a:r>
              <a:rPr lang="ro-RO" sz="2000" dirty="0" smtClean="0">
                <a:solidFill>
                  <a:srgbClr val="002060"/>
                </a:solidFill>
                <a:latin typeface="Arial" panose="020B0604020202020204" pitchFamily="34" charset="0"/>
                <a:cs typeface="Arial" panose="020B0604020202020204" pitchFamily="34" charset="0"/>
              </a:rPr>
              <a:t>ă</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anexa</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sunt</a:t>
            </a:r>
            <a:r>
              <a:rPr lang="en-US" sz="2000" dirty="0" smtClean="0">
                <a:solidFill>
                  <a:srgbClr val="002060"/>
                </a:solidFill>
                <a:latin typeface="Arial" panose="020B0604020202020204" pitchFamily="34" charset="0"/>
                <a:cs typeface="Arial" panose="020B0604020202020204" pitchFamily="34" charset="0"/>
              </a:rPr>
              <a:t> </a:t>
            </a:r>
            <a:r>
              <a:rPr lang="en-US" sz="2000" dirty="0" err="1" smtClean="0">
                <a:solidFill>
                  <a:srgbClr val="002060"/>
                </a:solidFill>
                <a:latin typeface="Arial" panose="020B0604020202020204" pitchFamily="34" charset="0"/>
                <a:cs typeface="Arial" panose="020B0604020202020204" pitchFamily="34" charset="0"/>
              </a:rPr>
              <a:t>cuprinse</a:t>
            </a:r>
            <a:r>
              <a:rPr lang="en-US" sz="2000" dirty="0" smtClean="0">
                <a:solidFill>
                  <a:srgbClr val="002060"/>
                </a:solidFill>
                <a:latin typeface="Arial" panose="020B0604020202020204" pitchFamily="34" charset="0"/>
                <a:cs typeface="Arial" panose="020B0604020202020204" pitchFamily="34" charset="0"/>
              </a:rPr>
              <a:t> </a:t>
            </a:r>
            <a:r>
              <a:rPr lang="ro-RO" sz="2000" dirty="0" smtClean="0">
                <a:solidFill>
                  <a:srgbClr val="002060"/>
                </a:solidFill>
                <a:latin typeface="Arial" panose="020B0604020202020204" pitchFamily="34" charset="0"/>
                <a:cs typeface="Arial" panose="020B0604020202020204" pitchFamily="34" charset="0"/>
              </a:rPr>
              <a:t>in anexa 4.</a:t>
            </a:r>
            <a:endParaRPr lang="vi-VN" sz="2000" dirty="0" smtClean="0">
              <a:solidFill>
                <a:srgbClr val="002060"/>
              </a:solidFill>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19743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524000"/>
          </a:xfrm>
        </p:spPr>
        <p:txBody>
          <a:bodyPr>
            <a:noAutofit/>
          </a:bodyPr>
          <a:lstStyle/>
          <a:p>
            <a:r>
              <a:rPr lang="ro-RO" sz="4000" b="1" dirty="0">
                <a:solidFill>
                  <a:srgbClr val="002060"/>
                </a:solidFill>
                <a:latin typeface="Arial" panose="020B0604020202020204" pitchFamily="34" charset="0"/>
                <a:cs typeface="Arial" panose="020B0604020202020204" pitchFamily="34" charset="0"/>
              </a:rPr>
              <a:t>Actorii implicaţi în procesul de gestionare a DEEE</a:t>
            </a:r>
            <a:endParaRPr lang="en-US" sz="4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33400" y="2438400"/>
            <a:ext cx="8229600" cy="3581400"/>
          </a:xfrm>
        </p:spPr>
        <p:txBody>
          <a:bodyPr>
            <a:normAutofit lnSpcReduction="10000"/>
          </a:bodyPr>
          <a:lstStyle/>
          <a:p>
            <a:r>
              <a:rPr lang="ro-RO" altLang="en-US" sz="2000" dirty="0">
                <a:solidFill>
                  <a:srgbClr val="002060"/>
                </a:solidFill>
                <a:latin typeface="Arial" panose="020B0604020202020204" pitchFamily="34" charset="0"/>
                <a:cs typeface="Arial" panose="020B0604020202020204" pitchFamily="34" charset="0"/>
              </a:rPr>
              <a:t>Producătorii de echipamente electrice şi electronice</a:t>
            </a:r>
          </a:p>
          <a:p>
            <a:r>
              <a:rPr lang="ro-RO" altLang="en-US" sz="2000" dirty="0">
                <a:solidFill>
                  <a:srgbClr val="002060"/>
                </a:solidFill>
                <a:latin typeface="Arial" panose="020B0604020202020204" pitchFamily="34" charset="0"/>
                <a:cs typeface="Arial" panose="020B0604020202020204" pitchFamily="34" charset="0"/>
              </a:rPr>
              <a:t>Operatorii economici autorizaţi pentru activităţile de colectare şi tratare a DEEE</a:t>
            </a:r>
          </a:p>
          <a:p>
            <a:r>
              <a:rPr lang="ro-RO" altLang="en-US" sz="2000" dirty="0">
                <a:solidFill>
                  <a:srgbClr val="002060"/>
                </a:solidFill>
                <a:latin typeface="Arial" panose="020B0604020202020204" pitchFamily="34" charset="0"/>
                <a:cs typeface="Arial" panose="020B0604020202020204" pitchFamily="34" charset="0"/>
              </a:rPr>
              <a:t>Administraţia publică locală</a:t>
            </a:r>
            <a:endParaRPr lang="en-US" altLang="en-US" sz="2000" dirty="0">
              <a:solidFill>
                <a:srgbClr val="002060"/>
              </a:solidFill>
              <a:latin typeface="Arial" panose="020B0604020202020204" pitchFamily="34" charset="0"/>
              <a:cs typeface="Arial" panose="020B0604020202020204" pitchFamily="34" charset="0"/>
            </a:endParaRPr>
          </a:p>
          <a:p>
            <a:pPr marL="342900" lvl="1" indent="-342900">
              <a:buFont typeface="Arial" pitchFamily="34" charset="0"/>
              <a:buChar char="•"/>
            </a:pPr>
            <a:r>
              <a:rPr lang="ro-RO" altLang="en-US" sz="2000" dirty="0">
                <a:solidFill>
                  <a:srgbClr val="002060"/>
                </a:solidFill>
                <a:latin typeface="Arial" panose="020B0604020202020204" pitchFamily="34" charset="0"/>
                <a:cs typeface="Arial" panose="020B0604020202020204" pitchFamily="34" charset="0"/>
              </a:rPr>
              <a:t>Ministerul Mediului </a:t>
            </a:r>
            <a:endParaRPr lang="ro-RO" altLang="en-US" sz="2000" dirty="0" smtClean="0">
              <a:solidFill>
                <a:srgbClr val="002060"/>
              </a:solidFill>
              <a:latin typeface="Arial" panose="020B0604020202020204" pitchFamily="34" charset="0"/>
              <a:cs typeface="Arial" panose="020B0604020202020204" pitchFamily="34" charset="0"/>
            </a:endParaRPr>
          </a:p>
          <a:p>
            <a:pPr marL="342900" lvl="1" indent="-342900">
              <a:buFont typeface="Arial" pitchFamily="34" charset="0"/>
              <a:buChar char="•"/>
            </a:pPr>
            <a:r>
              <a:rPr lang="ro-RO" altLang="en-US" sz="2000" dirty="0" smtClean="0">
                <a:solidFill>
                  <a:srgbClr val="002060"/>
                </a:solidFill>
                <a:latin typeface="Arial" panose="020B0604020202020204" pitchFamily="34" charset="0"/>
                <a:cs typeface="Arial" panose="020B0604020202020204" pitchFamily="34" charset="0"/>
              </a:rPr>
              <a:t>Ministerul Economiei</a:t>
            </a:r>
            <a:endParaRPr lang="ro-RO" altLang="en-US" sz="2000" dirty="0">
              <a:solidFill>
                <a:srgbClr val="002060"/>
              </a:solidFill>
              <a:latin typeface="Arial" panose="020B0604020202020204" pitchFamily="34" charset="0"/>
              <a:cs typeface="Arial" panose="020B0604020202020204" pitchFamily="34" charset="0"/>
            </a:endParaRPr>
          </a:p>
          <a:p>
            <a:pPr marL="342900" lvl="1" indent="-342900">
              <a:buFont typeface="Arial" pitchFamily="34" charset="0"/>
              <a:buChar char="•"/>
            </a:pPr>
            <a:r>
              <a:rPr lang="ro-RO" altLang="en-US" sz="2000" dirty="0">
                <a:solidFill>
                  <a:srgbClr val="002060"/>
                </a:solidFill>
                <a:latin typeface="Arial" panose="020B0604020202020204" pitchFamily="34" charset="0"/>
                <a:cs typeface="Arial" panose="020B0604020202020204" pitchFamily="34" charset="0"/>
              </a:rPr>
              <a:t>Agenţia Naţională pentru Protecţia Mediului</a:t>
            </a:r>
            <a:r>
              <a:rPr lang="en-US" altLang="en-US" sz="2000" dirty="0">
                <a:solidFill>
                  <a:srgbClr val="002060"/>
                </a:solidFill>
                <a:latin typeface="Arial" panose="020B0604020202020204" pitchFamily="34" charset="0"/>
                <a:cs typeface="Arial" panose="020B0604020202020204" pitchFamily="34" charset="0"/>
              </a:rPr>
              <a:t> </a:t>
            </a:r>
            <a:endParaRPr lang="ro-RO" altLang="en-US" sz="2000" dirty="0">
              <a:solidFill>
                <a:srgbClr val="002060"/>
              </a:solidFill>
              <a:latin typeface="Arial" panose="020B0604020202020204" pitchFamily="34" charset="0"/>
              <a:cs typeface="Arial" panose="020B0604020202020204" pitchFamily="34" charset="0"/>
            </a:endParaRPr>
          </a:p>
          <a:p>
            <a:pPr marL="342900" lvl="1" indent="-342900">
              <a:buFont typeface="Arial" pitchFamily="34" charset="0"/>
              <a:buChar char="•"/>
            </a:pPr>
            <a:r>
              <a:rPr lang="ro-RO" altLang="en-US" sz="2000" dirty="0">
                <a:solidFill>
                  <a:srgbClr val="002060"/>
                </a:solidFill>
                <a:latin typeface="Arial" panose="020B0604020202020204" pitchFamily="34" charset="0"/>
                <a:cs typeface="Arial" panose="020B0604020202020204" pitchFamily="34" charset="0"/>
              </a:rPr>
              <a:t>Garda Naţională de Mediu</a:t>
            </a:r>
            <a:r>
              <a:rPr lang="en-US" altLang="en-US" sz="2000" dirty="0">
                <a:solidFill>
                  <a:srgbClr val="002060"/>
                </a:solidFill>
                <a:latin typeface="Arial" panose="020B0604020202020204" pitchFamily="34" charset="0"/>
                <a:cs typeface="Arial" panose="020B0604020202020204" pitchFamily="34" charset="0"/>
              </a:rPr>
              <a:t>       </a:t>
            </a:r>
          </a:p>
          <a:p>
            <a:pPr marL="342900" lvl="1" indent="-342900">
              <a:buFont typeface="Arial" pitchFamily="34" charset="0"/>
              <a:buChar char="•"/>
            </a:pPr>
            <a:r>
              <a:rPr lang="ro-RO" altLang="en-US" sz="2000" dirty="0">
                <a:solidFill>
                  <a:srgbClr val="002060"/>
                </a:solidFill>
                <a:latin typeface="Arial" panose="020B0604020202020204" pitchFamily="34" charset="0"/>
                <a:cs typeface="Arial" panose="020B0604020202020204" pitchFamily="34" charset="0"/>
              </a:rPr>
              <a:t>Autoritatea Naţională pentru Protecţia Consumatorului </a:t>
            </a:r>
            <a:endParaRPr lang="en-US" altLang="en-US" sz="2000" dirty="0">
              <a:solidFill>
                <a:srgbClr val="002060"/>
              </a:solidFill>
              <a:latin typeface="Arial" panose="020B0604020202020204" pitchFamily="34" charset="0"/>
              <a:cs typeface="Arial" panose="020B0604020202020204" pitchFamily="34" charset="0"/>
            </a:endParaRPr>
          </a:p>
          <a:p>
            <a:pPr marL="0" lvl="1" indent="0">
              <a:buNone/>
            </a:pPr>
            <a:r>
              <a:rPr lang="en-US" altLang="en-US"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0770130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1676400"/>
          </a:xfrm>
        </p:spPr>
        <p:txBody>
          <a:bodyPr>
            <a:normAutofit fontScale="90000"/>
          </a:bodyPr>
          <a:lstStyle/>
          <a:p>
            <a:r>
              <a:rPr lang="en-US" altLang="en-US" b="1" dirty="0" err="1">
                <a:solidFill>
                  <a:srgbClr val="002060"/>
                </a:solidFill>
                <a:latin typeface="Arial" panose="020B0604020202020204" pitchFamily="34" charset="0"/>
                <a:cs typeface="Arial" panose="020B0604020202020204" pitchFamily="34" charset="0"/>
              </a:rPr>
              <a:t>Responsabilit</a:t>
            </a:r>
            <a:r>
              <a:rPr lang="ro-RO" altLang="en-US" b="1" dirty="0">
                <a:solidFill>
                  <a:srgbClr val="002060"/>
                </a:solidFill>
                <a:latin typeface="Arial" panose="020B0604020202020204" pitchFamily="34" charset="0"/>
                <a:cs typeface="Arial" panose="020B0604020202020204" pitchFamily="34" charset="0"/>
              </a:rPr>
              <a:t>ăţ</a:t>
            </a:r>
            <a:r>
              <a:rPr lang="en-US" altLang="en-US" b="1" dirty="0" err="1">
                <a:solidFill>
                  <a:srgbClr val="002060"/>
                </a:solidFill>
                <a:latin typeface="Arial" panose="020B0604020202020204" pitchFamily="34" charset="0"/>
                <a:cs typeface="Arial" panose="020B0604020202020204" pitchFamily="34" charset="0"/>
              </a:rPr>
              <a:t>i</a:t>
            </a:r>
            <a:r>
              <a:rPr lang="ro-RO" altLang="en-US" b="1" dirty="0">
                <a:solidFill>
                  <a:srgbClr val="002060"/>
                </a:solidFill>
                <a:latin typeface="Arial" panose="020B0604020202020204" pitchFamily="34" charset="0"/>
                <a:cs typeface="Arial" panose="020B0604020202020204" pitchFamily="34" charset="0"/>
              </a:rPr>
              <a:t>le</a:t>
            </a:r>
            <a:r>
              <a:rPr lang="ro-RO" b="1" dirty="0">
                <a:solidFill>
                  <a:srgbClr val="002060"/>
                </a:solidFill>
                <a:latin typeface="Arial" panose="020B0604020202020204" pitchFamily="34" charset="0"/>
                <a:cs typeface="Arial" panose="020B0604020202020204" pitchFamily="34" charset="0"/>
              </a:rPr>
              <a:t> producătorilor de echipamente electrice şi electronice</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52400" y="1981200"/>
            <a:ext cx="8915400" cy="4754563"/>
          </a:xfrm>
        </p:spPr>
        <p:txBody>
          <a:bodyPr>
            <a:normAutofit fontScale="62500" lnSpcReduction="20000"/>
          </a:bodyPr>
          <a:lstStyle/>
          <a:p>
            <a:pPr marL="0" indent="0" algn="just">
              <a:buNone/>
            </a:pPr>
            <a:r>
              <a:rPr lang="ro-RO" dirty="0" smtClean="0">
                <a:solidFill>
                  <a:srgbClr val="002060"/>
                </a:solidFill>
                <a:latin typeface="Arial" panose="020B0604020202020204" pitchFamily="34" charset="0"/>
                <a:cs typeface="Arial" panose="020B0604020202020204" pitchFamily="34" charset="0"/>
              </a:rPr>
              <a:t>Producătorii </a:t>
            </a:r>
            <a:r>
              <a:rPr lang="ro-RO" dirty="0">
                <a:solidFill>
                  <a:srgbClr val="002060"/>
                </a:solidFill>
                <a:latin typeface="Arial" panose="020B0604020202020204" pitchFamily="34" charset="0"/>
                <a:cs typeface="Arial" panose="020B0604020202020204" pitchFamily="34" charset="0"/>
              </a:rPr>
              <a:t>sunt responsabili </a:t>
            </a:r>
            <a:r>
              <a:rPr lang="ro-RO" dirty="0" smtClean="0">
                <a:solidFill>
                  <a:srgbClr val="002060"/>
                </a:solidFill>
                <a:latin typeface="Arial" panose="020B0604020202020204" pitchFamily="34" charset="0"/>
                <a:cs typeface="Arial" panose="020B0604020202020204" pitchFamily="34" charset="0"/>
              </a:rPr>
              <a:t>pentru</a:t>
            </a:r>
            <a:r>
              <a:rPr lang="pt-BR" dirty="0" smtClean="0">
                <a:solidFill>
                  <a:srgbClr val="002060"/>
                </a:solidFill>
                <a:latin typeface="Arial" panose="020B0604020202020204" pitchFamily="34" charset="0"/>
                <a:cs typeface="Arial" panose="020B0604020202020204" pitchFamily="34" charset="0"/>
              </a:rPr>
              <a:t>: </a:t>
            </a:r>
            <a:endParaRPr lang="ro-RO" dirty="0">
              <a:solidFill>
                <a:srgbClr val="002060"/>
              </a:solidFill>
              <a:latin typeface="Arial" panose="020B0604020202020204" pitchFamily="34" charset="0"/>
              <a:cs typeface="Arial" panose="020B0604020202020204" pitchFamily="34" charset="0"/>
            </a:endParaRPr>
          </a:p>
          <a:p>
            <a:pPr algn="just"/>
            <a:r>
              <a:rPr lang="ro-RO" dirty="0">
                <a:solidFill>
                  <a:srgbClr val="002060"/>
                </a:solidFill>
                <a:latin typeface="Arial" panose="020B0604020202020204" pitchFamily="34" charset="0"/>
                <a:cs typeface="Arial" panose="020B0604020202020204" pitchFamily="34" charset="0"/>
              </a:rPr>
              <a:t>Organizarea sistemului de colectare selectivă a DEEE</a:t>
            </a:r>
          </a:p>
          <a:p>
            <a:pPr algn="just"/>
            <a:r>
              <a:rPr lang="ro-RO" dirty="0">
                <a:solidFill>
                  <a:srgbClr val="002060"/>
                </a:solidFill>
                <a:latin typeface="Arial" panose="020B0604020202020204" pitchFamily="34" charset="0"/>
                <a:cs typeface="Arial" panose="020B0604020202020204" pitchFamily="34" charset="0"/>
              </a:rPr>
              <a:t>Finanţarea întregului sistem de gestionare a DEEE</a:t>
            </a:r>
          </a:p>
          <a:p>
            <a:pPr algn="just"/>
            <a:r>
              <a:rPr lang="ro-RO" dirty="0">
                <a:solidFill>
                  <a:srgbClr val="002060"/>
                </a:solidFill>
                <a:latin typeface="Arial" panose="020B0604020202020204" pitchFamily="34" charset="0"/>
                <a:cs typeface="Arial" panose="020B0604020202020204" pitchFamily="34" charset="0"/>
              </a:rPr>
              <a:t>Înregistrarea în registrul producătorilor de EEE</a:t>
            </a:r>
          </a:p>
          <a:p>
            <a:pPr algn="just"/>
            <a:r>
              <a:rPr lang="ro-RO" dirty="0" smtClean="0">
                <a:solidFill>
                  <a:srgbClr val="002060"/>
                </a:solidFill>
                <a:latin typeface="Arial" panose="020B0604020202020204" pitchFamily="34" charset="0"/>
                <a:cs typeface="Arial" panose="020B0604020202020204" pitchFamily="34" charset="0"/>
              </a:rPr>
              <a:t>Îndeplinirea </a:t>
            </a:r>
            <a:r>
              <a:rPr lang="ro-RO" dirty="0">
                <a:solidFill>
                  <a:srgbClr val="002060"/>
                </a:solidFill>
                <a:latin typeface="Arial" panose="020B0604020202020204" pitchFamily="34" charset="0"/>
                <a:cs typeface="Arial" panose="020B0604020202020204" pitchFamily="34" charset="0"/>
              </a:rPr>
              <a:t>obiectivelor de valorificare şi reciclare prevăzute de legislaţie </a:t>
            </a:r>
            <a:r>
              <a:rPr lang="vi-VN" dirty="0">
                <a:solidFill>
                  <a:srgbClr val="002060"/>
                </a:solidFill>
                <a:latin typeface="Arial" panose="020B0604020202020204" pitchFamily="34" charset="0"/>
                <a:cs typeface="Arial" panose="020B0604020202020204" pitchFamily="34" charset="0"/>
              </a:rPr>
              <a:t>împreună</a:t>
            </a:r>
            <a:r>
              <a:rPr lang="ro-RO" dirty="0">
                <a:solidFill>
                  <a:srgbClr val="002060"/>
                </a:solidFill>
                <a:latin typeface="Arial" panose="020B0604020202020204" pitchFamily="34" charset="0"/>
                <a:cs typeface="Arial" panose="020B0604020202020204" pitchFamily="34" charset="0"/>
              </a:rPr>
              <a:t> cu </a:t>
            </a:r>
            <a:r>
              <a:rPr lang="ro-RO" b="1" dirty="0">
                <a:solidFill>
                  <a:srgbClr val="002060"/>
                </a:solidFill>
                <a:latin typeface="Arial" panose="020B0604020202020204" pitchFamily="34" charset="0"/>
                <a:cs typeface="Arial" panose="020B0604020202020204" pitchFamily="34" charset="0"/>
              </a:rPr>
              <a:t>operatorii economici autorizaţi pentru operaţiile de tratare şi </a:t>
            </a:r>
            <a:r>
              <a:rPr lang="ro-RO" b="1" dirty="0" smtClean="0">
                <a:solidFill>
                  <a:srgbClr val="002060"/>
                </a:solidFill>
                <a:latin typeface="Arial" panose="020B0604020202020204" pitchFamily="34" charset="0"/>
                <a:cs typeface="Arial" panose="020B0604020202020204" pitchFamily="34" charset="0"/>
              </a:rPr>
              <a:t>valorificare, </a:t>
            </a:r>
            <a:r>
              <a:rPr lang="ro-RO" dirty="0" smtClean="0">
                <a:solidFill>
                  <a:srgbClr val="002060"/>
                </a:solidFill>
                <a:latin typeface="Arial" panose="020B0604020202020204" pitchFamily="34" charset="0"/>
                <a:cs typeface="Arial" panose="020B0604020202020204" pitchFamily="34" charset="0"/>
              </a:rPr>
              <a:t>utilizând cele mai bune tehnici disponibile de tratare și valorificare care să garanteze protecția sănătății umane și a mediului</a:t>
            </a:r>
          </a:p>
          <a:p>
            <a:pPr algn="just"/>
            <a:r>
              <a:rPr lang="ro-RO" dirty="0">
                <a:solidFill>
                  <a:srgbClr val="002060"/>
                </a:solidFill>
                <a:latin typeface="Arial" panose="020B0604020202020204" pitchFamily="34" charset="0"/>
                <a:cs typeface="Arial" panose="020B0604020202020204" pitchFamily="34" charset="0"/>
              </a:rPr>
              <a:t>Întocmirea şi transmiterea raportărilor anuale privind EEE şi DEEE</a:t>
            </a:r>
          </a:p>
          <a:p>
            <a:pPr algn="just"/>
            <a:r>
              <a:rPr lang="ro-RO" dirty="0" smtClean="0">
                <a:solidFill>
                  <a:srgbClr val="002060"/>
                </a:solidFill>
                <a:latin typeface="Arial" panose="020B0604020202020204" pitchFamily="34" charset="0"/>
                <a:cs typeface="Arial" panose="020B0604020202020204" pitchFamily="34" charset="0"/>
              </a:rPr>
              <a:t>Asigurarea </a:t>
            </a:r>
            <a:r>
              <a:rPr lang="ro-RO" dirty="0">
                <a:solidFill>
                  <a:srgbClr val="002060"/>
                </a:solidFill>
                <a:latin typeface="Arial" panose="020B0604020202020204" pitchFamily="34" charset="0"/>
                <a:cs typeface="Arial" panose="020B0604020202020204" pitchFamily="34" charset="0"/>
              </a:rPr>
              <a:t>marcajelor specifice al EEE</a:t>
            </a:r>
          </a:p>
          <a:p>
            <a:pPr algn="just"/>
            <a:r>
              <a:rPr lang="ro-RO" dirty="0">
                <a:solidFill>
                  <a:srgbClr val="002060"/>
                </a:solidFill>
                <a:latin typeface="Arial" panose="020B0604020202020204" pitchFamily="34" charset="0"/>
                <a:cs typeface="Arial" panose="020B0604020202020204" pitchFamily="34" charset="0"/>
              </a:rPr>
              <a:t>Furnizarea informaţiilor aferente tipurilor noi de EEE introduse pe piaţa naţională referitoare la componentele şi materialele ce intră în componenţa EEE, precum şi localizarea substanţelor şi amestecurilor periculoase conţinute în aceste echipamente centrelor de reutilizare, instalaţiilor de tratare şi de reciclare, sub forma unor manuale, pe suport hârtie sau în format </a:t>
            </a:r>
            <a:r>
              <a:rPr lang="ro-RO" dirty="0" smtClean="0">
                <a:solidFill>
                  <a:srgbClr val="002060"/>
                </a:solidFill>
                <a:latin typeface="Arial" panose="020B0604020202020204" pitchFamily="34" charset="0"/>
                <a:cs typeface="Arial" panose="020B0604020202020204" pitchFamily="34" charset="0"/>
              </a:rPr>
              <a:t>electronic</a:t>
            </a:r>
            <a:r>
              <a:rPr lang="en-US" dirty="0" smtClean="0">
                <a:solidFill>
                  <a:srgbClr val="002060"/>
                </a:solidFill>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39254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2057400"/>
          </a:xfrm>
        </p:spPr>
        <p:txBody>
          <a:bodyPr>
            <a:noAutofit/>
          </a:bodyPr>
          <a:lstStyle/>
          <a:p>
            <a:r>
              <a:rPr lang="it-IT" sz="3600" b="1" dirty="0">
                <a:solidFill>
                  <a:srgbClr val="002060"/>
                </a:solidFill>
                <a:latin typeface="Arial" panose="020B0604020202020204" pitchFamily="34" charset="0"/>
                <a:cs typeface="Arial" panose="020B0604020202020204" pitchFamily="34" charset="0"/>
              </a:rPr>
              <a:t>Responsabilităţile </a:t>
            </a:r>
            <a:r>
              <a:rPr lang="ro-RO" sz="3600" b="1" dirty="0">
                <a:solidFill>
                  <a:srgbClr val="002060"/>
                </a:solidFill>
                <a:latin typeface="Arial" panose="020B0604020202020204" pitchFamily="34" charset="0"/>
                <a:cs typeface="Arial" panose="020B0604020202020204" pitchFamily="34" charset="0"/>
              </a:rPr>
              <a:t>operatorilor economici autorizaţi pentru activităţile de colectare şi tratare a DEEE</a:t>
            </a:r>
            <a:endParaRPr lang="en-US" sz="36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52400" y="2438400"/>
            <a:ext cx="8839200" cy="4297363"/>
          </a:xfrm>
        </p:spPr>
        <p:txBody>
          <a:bodyPr>
            <a:normAutofit lnSpcReduction="10000"/>
          </a:bodyPr>
          <a:lstStyle/>
          <a:p>
            <a:pPr marL="0" indent="0">
              <a:buNone/>
            </a:pPr>
            <a:r>
              <a:rPr lang="ro-RO" sz="2600" b="1" dirty="0" smtClean="0">
                <a:solidFill>
                  <a:srgbClr val="002060"/>
                </a:solidFill>
                <a:latin typeface="Arial" panose="020B0604020202020204" pitchFamily="34" charset="0"/>
                <a:cs typeface="Arial" panose="020B0604020202020204" pitchFamily="34" charset="0"/>
              </a:rPr>
              <a:t>1. Operatorii </a:t>
            </a:r>
            <a:r>
              <a:rPr lang="ro-RO" sz="2600" b="1" dirty="0">
                <a:solidFill>
                  <a:srgbClr val="002060"/>
                </a:solidFill>
                <a:latin typeface="Arial" panose="020B0604020202020204" pitchFamily="34" charset="0"/>
                <a:cs typeface="Arial" panose="020B0604020202020204" pitchFamily="34" charset="0"/>
              </a:rPr>
              <a:t>economici care desfăşoară </a:t>
            </a:r>
            <a:r>
              <a:rPr lang="ro-RO" sz="2600" b="1" dirty="0" smtClean="0">
                <a:solidFill>
                  <a:srgbClr val="002060"/>
                </a:solidFill>
                <a:latin typeface="Arial" panose="020B0604020202020204" pitchFamily="34" charset="0"/>
                <a:cs typeface="Arial" panose="020B0604020202020204" pitchFamily="34" charset="0"/>
              </a:rPr>
              <a:t>activitatea </a:t>
            </a:r>
            <a:r>
              <a:rPr lang="ro-RO" sz="2600" b="1" dirty="0">
                <a:solidFill>
                  <a:srgbClr val="002060"/>
                </a:solidFill>
                <a:latin typeface="Arial" panose="020B0604020202020204" pitchFamily="34" charset="0"/>
                <a:cs typeface="Arial" panose="020B0604020202020204" pitchFamily="34" charset="0"/>
              </a:rPr>
              <a:t>de colectare a DEEE</a:t>
            </a:r>
            <a:r>
              <a:rPr lang="ro-RO" sz="2600" b="1" dirty="0" smtClean="0">
                <a:solidFill>
                  <a:srgbClr val="002060"/>
                </a:solidFill>
                <a:latin typeface="Arial" panose="020B0604020202020204" pitchFamily="34" charset="0"/>
                <a:cs typeface="Arial" panose="020B0604020202020204" pitchFamily="34" charset="0"/>
              </a:rPr>
              <a:t>:</a:t>
            </a:r>
            <a:endParaRPr lang="en-US" sz="2600" b="1" dirty="0" smtClean="0">
              <a:solidFill>
                <a:srgbClr val="002060"/>
              </a:solidFill>
              <a:latin typeface="Arial" panose="020B0604020202020204" pitchFamily="34" charset="0"/>
              <a:cs typeface="Arial" panose="020B0604020202020204" pitchFamily="34" charset="0"/>
            </a:endParaRPr>
          </a:p>
          <a:p>
            <a:pPr marL="0" indent="0">
              <a:buNone/>
            </a:pPr>
            <a:endParaRPr lang="ro-RO" sz="2600" b="1" dirty="0">
              <a:solidFill>
                <a:srgbClr val="002060"/>
              </a:solidFill>
              <a:latin typeface="Arial" panose="020B0604020202020204" pitchFamily="34" charset="0"/>
              <a:cs typeface="Arial" panose="020B0604020202020204" pitchFamily="34" charset="0"/>
            </a:endParaRPr>
          </a:p>
          <a:p>
            <a:r>
              <a:rPr lang="ro-RO" sz="2000" dirty="0">
                <a:solidFill>
                  <a:srgbClr val="002060"/>
                </a:solidFill>
                <a:latin typeface="Arial" panose="020B0604020202020204" pitchFamily="34" charset="0"/>
                <a:cs typeface="Arial" panose="020B0604020202020204" pitchFamily="34" charset="0"/>
              </a:rPr>
              <a:t>în autorizaţie de mediu deţinută să fie specificată activitatea de colectare a DEEE şi tipurile de DEEE colectate</a:t>
            </a:r>
          </a:p>
          <a:p>
            <a:endParaRPr lang="ro-RO" sz="2000" dirty="0">
              <a:solidFill>
                <a:srgbClr val="002060"/>
              </a:solidFill>
              <a:latin typeface="Arial" panose="020B0604020202020204" pitchFamily="34" charset="0"/>
              <a:cs typeface="Arial" panose="020B0604020202020204" pitchFamily="34" charset="0"/>
            </a:endParaRPr>
          </a:p>
          <a:p>
            <a:r>
              <a:rPr lang="ro-RO" sz="2000" dirty="0">
                <a:solidFill>
                  <a:srgbClr val="002060"/>
                </a:solidFill>
                <a:latin typeface="Arial" panose="020B0604020202020204" pitchFamily="34" charset="0"/>
                <a:cs typeface="Arial" panose="020B0604020202020204" pitchFamily="34" charset="0"/>
              </a:rPr>
              <a:t>au obligaţia să respecte cerinţele tehnice, referitoare la </a:t>
            </a:r>
            <a:r>
              <a:rPr lang="ro-RO" sz="2000" dirty="0" smtClean="0">
                <a:solidFill>
                  <a:srgbClr val="002060"/>
                </a:solidFill>
                <a:latin typeface="Arial" panose="020B0604020202020204" pitchFamily="34" charset="0"/>
                <a:cs typeface="Arial" panose="020B0604020202020204" pitchFamily="34" charset="0"/>
              </a:rPr>
              <a:t>stocare, </a:t>
            </a:r>
            <a:r>
              <a:rPr lang="ro-RO" sz="2000" dirty="0">
                <a:solidFill>
                  <a:srgbClr val="002060"/>
                </a:solidFill>
                <a:latin typeface="Arial" panose="020B0604020202020204" pitchFamily="34" charset="0"/>
                <a:cs typeface="Arial" panose="020B0604020202020204" pitchFamily="34" charset="0"/>
              </a:rPr>
              <a:t>inclusiv stocarea</a:t>
            </a:r>
            <a:r>
              <a:rPr lang="ro-RO" sz="2000" dirty="0" smtClean="0">
                <a:solidFill>
                  <a:srgbClr val="002060"/>
                </a:solidFill>
                <a:latin typeface="Arial" panose="020B0604020202020204" pitchFamily="34" charset="0"/>
                <a:cs typeface="Arial" panose="020B0604020202020204" pitchFamily="34" charset="0"/>
              </a:rPr>
              <a:t> </a:t>
            </a:r>
            <a:r>
              <a:rPr lang="ro-RO" sz="2000" dirty="0">
                <a:solidFill>
                  <a:srgbClr val="002060"/>
                </a:solidFill>
                <a:latin typeface="Arial" panose="020B0604020202020204" pitchFamily="34" charset="0"/>
                <a:cs typeface="Arial" panose="020B0604020202020204" pitchFamily="34" charset="0"/>
              </a:rPr>
              <a:t>temporară a DEEE </a:t>
            </a:r>
            <a:r>
              <a:rPr lang="ro-RO" sz="2000" dirty="0" smtClean="0">
                <a:solidFill>
                  <a:srgbClr val="002060"/>
                </a:solidFill>
                <a:latin typeface="Arial" panose="020B0604020202020204" pitchFamily="34" charset="0"/>
                <a:cs typeface="Arial" panose="020B0604020202020204" pitchFamily="34" charset="0"/>
              </a:rPr>
              <a:t>colectate:</a:t>
            </a:r>
            <a:endParaRPr lang="ro-RO" sz="2000" dirty="0">
              <a:solidFill>
                <a:srgbClr val="002060"/>
              </a:solidFill>
              <a:latin typeface="Arial" panose="020B0604020202020204" pitchFamily="34" charset="0"/>
              <a:cs typeface="Arial" panose="020B0604020202020204" pitchFamily="34" charset="0"/>
            </a:endParaRPr>
          </a:p>
          <a:p>
            <a:pPr marL="0" indent="0">
              <a:buNone/>
            </a:pPr>
            <a:r>
              <a:rPr lang="ro-RO" sz="2000" dirty="0">
                <a:solidFill>
                  <a:srgbClr val="002060"/>
                </a:solidFill>
                <a:latin typeface="Arial" panose="020B0604020202020204" pitchFamily="34" charset="0"/>
                <a:cs typeface="Arial" panose="020B0604020202020204" pitchFamily="34" charset="0"/>
              </a:rPr>
              <a:t>	</a:t>
            </a:r>
            <a:r>
              <a:rPr lang="ro-RO" sz="2000" dirty="0" smtClean="0">
                <a:solidFill>
                  <a:srgbClr val="002060"/>
                </a:solidFill>
                <a:latin typeface="Arial" panose="020B0604020202020204" pitchFamily="34" charset="0"/>
                <a:cs typeface="Arial" panose="020B0604020202020204" pitchFamily="34" charset="0"/>
              </a:rPr>
              <a:t>- suprafeţe </a:t>
            </a:r>
            <a:r>
              <a:rPr lang="ro-RO" sz="2000" dirty="0">
                <a:solidFill>
                  <a:srgbClr val="002060"/>
                </a:solidFill>
                <a:latin typeface="Arial" panose="020B0604020202020204" pitchFamily="34" charset="0"/>
                <a:cs typeface="Arial" panose="020B0604020202020204" pitchFamily="34" charset="0"/>
              </a:rPr>
              <a:t>impermeabile pentru zonele adecvate, </a:t>
            </a:r>
            <a:r>
              <a:rPr lang="ro-RO" sz="2000" dirty="0" smtClean="0">
                <a:solidFill>
                  <a:srgbClr val="002060"/>
                </a:solidFill>
                <a:latin typeface="Arial" panose="020B0604020202020204" pitchFamily="34" charset="0"/>
                <a:cs typeface="Arial" panose="020B0604020202020204" pitchFamily="34" charset="0"/>
              </a:rPr>
              <a:t>prevăzute cu </a:t>
            </a:r>
            <a:r>
              <a:rPr lang="ro-RO" sz="2000" dirty="0">
                <a:solidFill>
                  <a:srgbClr val="002060"/>
                </a:solidFill>
                <a:latin typeface="Arial" panose="020B0604020202020204" pitchFamily="34" charset="0"/>
                <a:cs typeface="Arial" panose="020B0604020202020204" pitchFamily="34" charset="0"/>
              </a:rPr>
              <a:t>instalaţii de colectare a pierderilor prin scurgere </a:t>
            </a:r>
            <a:r>
              <a:rPr lang="ro-RO" sz="2000" dirty="0" smtClean="0">
                <a:solidFill>
                  <a:srgbClr val="002060"/>
                </a:solidFill>
                <a:latin typeface="Arial" panose="020B0604020202020204" pitchFamily="34" charset="0"/>
                <a:cs typeface="Arial" panose="020B0604020202020204" pitchFamily="34" charset="0"/>
              </a:rPr>
              <a:t>şi</a:t>
            </a:r>
            <a:r>
              <a:rPr lang="ro-RO" sz="2000" dirty="0">
                <a:solidFill>
                  <a:srgbClr val="002060"/>
                </a:solidFill>
                <a:latin typeface="Arial" panose="020B0604020202020204" pitchFamily="34" charset="0"/>
                <a:cs typeface="Arial" panose="020B0604020202020204" pitchFamily="34" charset="0"/>
              </a:rPr>
              <a:t>, dacă este </a:t>
            </a:r>
            <a:r>
              <a:rPr lang="ro-RO" sz="2000" dirty="0" smtClean="0">
                <a:solidFill>
                  <a:srgbClr val="002060"/>
                </a:solidFill>
                <a:latin typeface="Arial" panose="020B0604020202020204" pitchFamily="34" charset="0"/>
                <a:cs typeface="Arial" panose="020B0604020202020204" pitchFamily="34" charset="0"/>
              </a:rPr>
              <a:t>cazul,</a:t>
            </a:r>
            <a:r>
              <a:rPr lang="en-US" sz="2000" dirty="0" smtClean="0">
                <a:solidFill>
                  <a:srgbClr val="002060"/>
                </a:solidFill>
                <a:latin typeface="Arial" panose="020B0604020202020204" pitchFamily="34" charset="0"/>
                <a:cs typeface="Arial" panose="020B0604020202020204" pitchFamily="34" charset="0"/>
              </a:rPr>
              <a:t> </a:t>
            </a:r>
            <a:r>
              <a:rPr lang="ro-RO" sz="2000" dirty="0" smtClean="0">
                <a:solidFill>
                  <a:srgbClr val="002060"/>
                </a:solidFill>
                <a:latin typeface="Arial" panose="020B0604020202020204" pitchFamily="34" charset="0"/>
                <a:cs typeface="Arial" panose="020B0604020202020204" pitchFamily="34" charset="0"/>
              </a:rPr>
              <a:t>cu </a:t>
            </a:r>
            <a:r>
              <a:rPr lang="ro-RO" sz="2000" dirty="0">
                <a:solidFill>
                  <a:srgbClr val="002060"/>
                </a:solidFill>
                <a:latin typeface="Arial" panose="020B0604020202020204" pitchFamily="34" charset="0"/>
                <a:cs typeface="Arial" panose="020B0604020202020204" pitchFamily="34" charset="0"/>
              </a:rPr>
              <a:t>decantoare şi epuratoare-degresatoare;</a:t>
            </a:r>
          </a:p>
          <a:p>
            <a:pPr marL="0" indent="0">
              <a:buNone/>
            </a:pPr>
            <a:r>
              <a:rPr lang="ro-RO" sz="2000" dirty="0">
                <a:solidFill>
                  <a:srgbClr val="002060"/>
                </a:solidFill>
                <a:latin typeface="Arial" panose="020B0604020202020204" pitchFamily="34" charset="0"/>
                <a:cs typeface="Arial" panose="020B0604020202020204" pitchFamily="34" charset="0"/>
              </a:rPr>
              <a:t>	- prelate rezistente la intemperii pentru zonele adecvate.</a:t>
            </a:r>
            <a:endParaRPr lang="en-US" sz="2000" dirty="0">
              <a:solidFill>
                <a:srgbClr val="00206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6766594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600200"/>
          </a:xfrm>
        </p:spPr>
        <p:txBody>
          <a:bodyPr>
            <a:noAutofit/>
          </a:bodyPr>
          <a:lstStyle/>
          <a:p>
            <a:r>
              <a:rPr lang="it-IT" sz="3200" b="1" dirty="0">
                <a:solidFill>
                  <a:srgbClr val="002060"/>
                </a:solidFill>
                <a:latin typeface="Arial" panose="020B0604020202020204" pitchFamily="34" charset="0"/>
                <a:cs typeface="Arial" panose="020B0604020202020204" pitchFamily="34" charset="0"/>
              </a:rPr>
              <a:t>Responsabilităţile</a:t>
            </a:r>
            <a:r>
              <a:rPr lang="it-IT" sz="3200" dirty="0">
                <a:solidFill>
                  <a:srgbClr val="002060"/>
                </a:solidFill>
                <a:latin typeface="Arial" panose="020B0604020202020204" pitchFamily="34" charset="0"/>
                <a:cs typeface="Arial" panose="020B0604020202020204" pitchFamily="34" charset="0"/>
              </a:rPr>
              <a:t> </a:t>
            </a:r>
            <a:r>
              <a:rPr lang="ro-RO" sz="3200" b="1" dirty="0">
                <a:solidFill>
                  <a:srgbClr val="002060"/>
                </a:solidFill>
                <a:latin typeface="Arial" panose="020B0604020202020204" pitchFamily="34" charset="0"/>
                <a:cs typeface="Arial" panose="020B0604020202020204" pitchFamily="34" charset="0"/>
              </a:rPr>
              <a:t>operatorilor economici autorizaţi pentru activităţile de colectare şi tratare a DEEE</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28600" y="1828800"/>
            <a:ext cx="8763000" cy="4876800"/>
          </a:xfrm>
        </p:spPr>
        <p:txBody>
          <a:bodyPr>
            <a:normAutofit fontScale="32500" lnSpcReduction="20000"/>
          </a:bodyPr>
          <a:lstStyle/>
          <a:p>
            <a:pPr marL="0" indent="0" algn="just">
              <a:buNone/>
            </a:pPr>
            <a:r>
              <a:rPr lang="ro-RO" sz="7400" b="1" dirty="0" smtClean="0">
                <a:solidFill>
                  <a:srgbClr val="002060"/>
                </a:solidFill>
                <a:latin typeface="Arial" panose="020B0604020202020204" pitchFamily="34" charset="0"/>
                <a:cs typeface="Arial" panose="020B0604020202020204" pitchFamily="34" charset="0"/>
              </a:rPr>
              <a:t>2.</a:t>
            </a:r>
            <a:r>
              <a:rPr lang="en-US" sz="7400" b="1" dirty="0" smtClean="0">
                <a:solidFill>
                  <a:srgbClr val="002060"/>
                </a:solidFill>
                <a:latin typeface="Arial" panose="020B0604020202020204" pitchFamily="34" charset="0"/>
                <a:cs typeface="Arial" panose="020B0604020202020204" pitchFamily="34" charset="0"/>
              </a:rPr>
              <a:t> </a:t>
            </a:r>
            <a:r>
              <a:rPr lang="ro-RO" sz="7400" b="1" dirty="0" smtClean="0">
                <a:solidFill>
                  <a:srgbClr val="002060"/>
                </a:solidFill>
                <a:latin typeface="Arial" panose="020B0604020202020204" pitchFamily="34" charset="0"/>
                <a:cs typeface="Arial" panose="020B0604020202020204" pitchFamily="34" charset="0"/>
              </a:rPr>
              <a:t>Operatorii </a:t>
            </a:r>
            <a:r>
              <a:rPr lang="ro-RO" sz="7400" b="1" dirty="0">
                <a:solidFill>
                  <a:srgbClr val="002060"/>
                </a:solidFill>
                <a:latin typeface="Arial" panose="020B0604020202020204" pitchFamily="34" charset="0"/>
                <a:cs typeface="Arial" panose="020B0604020202020204" pitchFamily="34" charset="0"/>
              </a:rPr>
              <a:t>economici care desfăşoară activitatea de tratare a DEEE</a:t>
            </a:r>
            <a:r>
              <a:rPr lang="ro-RO" sz="6400" b="1" dirty="0" smtClean="0">
                <a:solidFill>
                  <a:srgbClr val="002060"/>
                </a:solidFill>
                <a:latin typeface="Arial" panose="020B0604020202020204" pitchFamily="34" charset="0"/>
                <a:cs typeface="Arial" panose="020B0604020202020204" pitchFamily="34" charset="0"/>
              </a:rPr>
              <a:t>:</a:t>
            </a:r>
            <a:endParaRPr lang="ro-RO" sz="6400" dirty="0" smtClean="0">
              <a:solidFill>
                <a:srgbClr val="002060"/>
              </a:solidFill>
              <a:latin typeface="Arial" panose="020B0604020202020204" pitchFamily="34" charset="0"/>
              <a:cs typeface="Arial" panose="020B0604020202020204" pitchFamily="34" charset="0"/>
            </a:endParaRPr>
          </a:p>
          <a:p>
            <a:pPr algn="just"/>
            <a:endParaRPr lang="ro-RO" sz="5600" dirty="0" smtClean="0">
              <a:solidFill>
                <a:srgbClr val="002060"/>
              </a:solidFill>
              <a:latin typeface="Arial" panose="020B0604020202020204" pitchFamily="34" charset="0"/>
              <a:cs typeface="Arial" panose="020B0604020202020204" pitchFamily="34" charset="0"/>
            </a:endParaRPr>
          </a:p>
          <a:p>
            <a:pPr algn="just"/>
            <a:r>
              <a:rPr lang="ro-RO" sz="6200" dirty="0" smtClean="0">
                <a:solidFill>
                  <a:srgbClr val="002060"/>
                </a:solidFill>
                <a:latin typeface="Arial" panose="020B0604020202020204" pitchFamily="34" charset="0"/>
                <a:cs typeface="Arial" panose="020B0604020202020204" pitchFamily="34" charset="0"/>
              </a:rPr>
              <a:t>În </a:t>
            </a:r>
            <a:r>
              <a:rPr lang="ro-RO" sz="6200" dirty="0">
                <a:solidFill>
                  <a:srgbClr val="002060"/>
                </a:solidFill>
                <a:latin typeface="Arial" panose="020B0604020202020204" pitchFamily="34" charset="0"/>
                <a:cs typeface="Arial" panose="020B0604020202020204" pitchFamily="34" charset="0"/>
              </a:rPr>
              <a:t>autorizaţia de mediu deţinută </a:t>
            </a:r>
            <a:r>
              <a:rPr lang="ro-RO" sz="6200" dirty="0" smtClean="0">
                <a:solidFill>
                  <a:srgbClr val="002060"/>
                </a:solidFill>
                <a:latin typeface="Arial" panose="020B0604020202020204" pitchFamily="34" charset="0"/>
                <a:cs typeface="Arial" panose="020B0604020202020204" pitchFamily="34" charset="0"/>
              </a:rPr>
              <a:t>trebuie </a:t>
            </a:r>
            <a:r>
              <a:rPr lang="ro-RO" sz="6200" dirty="0">
                <a:solidFill>
                  <a:srgbClr val="002060"/>
                </a:solidFill>
                <a:latin typeface="Arial" panose="020B0604020202020204" pitchFamily="34" charset="0"/>
                <a:cs typeface="Arial" panose="020B0604020202020204" pitchFamily="34" charset="0"/>
              </a:rPr>
              <a:t>să </a:t>
            </a:r>
            <a:r>
              <a:rPr lang="ro-RO" sz="6200" dirty="0" smtClean="0">
                <a:solidFill>
                  <a:srgbClr val="002060"/>
                </a:solidFill>
                <a:latin typeface="Arial" panose="020B0604020202020204" pitchFamily="34" charset="0"/>
                <a:cs typeface="Arial" panose="020B0604020202020204" pitchFamily="34" charset="0"/>
              </a:rPr>
              <a:t>aibă </a:t>
            </a:r>
            <a:r>
              <a:rPr lang="ro-RO" sz="6200" dirty="0">
                <a:solidFill>
                  <a:srgbClr val="002060"/>
                </a:solidFill>
                <a:latin typeface="Arial" panose="020B0604020202020204" pitchFamily="34" charset="0"/>
                <a:cs typeface="Arial" panose="020B0604020202020204" pitchFamily="34" charset="0"/>
              </a:rPr>
              <a:t>specificată activitatea desfăşurată şi </a:t>
            </a:r>
            <a:r>
              <a:rPr lang="ro-RO" sz="6200" dirty="0" smtClean="0">
                <a:solidFill>
                  <a:srgbClr val="002060"/>
                </a:solidFill>
                <a:latin typeface="Arial" panose="020B0604020202020204" pitchFamily="34" charset="0"/>
                <a:cs typeface="Arial" panose="020B0604020202020204" pitchFamily="34" charset="0"/>
              </a:rPr>
              <a:t>tipuril</a:t>
            </a:r>
            <a:r>
              <a:rPr lang="en-US" sz="6200" dirty="0" smtClean="0">
                <a:solidFill>
                  <a:srgbClr val="002060"/>
                </a:solidFill>
                <a:latin typeface="Arial" panose="020B0604020202020204" pitchFamily="34" charset="0"/>
                <a:cs typeface="Arial" panose="020B0604020202020204" pitchFamily="34" charset="0"/>
              </a:rPr>
              <a:t>e</a:t>
            </a:r>
            <a:r>
              <a:rPr lang="ro-RO" sz="6200" dirty="0" smtClean="0">
                <a:solidFill>
                  <a:srgbClr val="002060"/>
                </a:solidFill>
                <a:latin typeface="Arial" panose="020B0604020202020204" pitchFamily="34" charset="0"/>
                <a:cs typeface="Arial" panose="020B0604020202020204" pitchFamily="34" charset="0"/>
              </a:rPr>
              <a:t> </a:t>
            </a:r>
            <a:r>
              <a:rPr lang="ro-RO" sz="6200" dirty="0">
                <a:solidFill>
                  <a:srgbClr val="002060"/>
                </a:solidFill>
                <a:latin typeface="Arial" panose="020B0604020202020204" pitchFamily="34" charset="0"/>
                <a:cs typeface="Arial" panose="020B0604020202020204" pitchFamily="34" charset="0"/>
              </a:rPr>
              <a:t>de DEEE </a:t>
            </a:r>
            <a:r>
              <a:rPr lang="ro-RO" sz="6200" dirty="0" smtClean="0">
                <a:solidFill>
                  <a:srgbClr val="002060"/>
                </a:solidFill>
                <a:latin typeface="Arial" panose="020B0604020202020204" pitchFamily="34" charset="0"/>
                <a:cs typeface="Arial" panose="020B0604020202020204" pitchFamily="34" charset="0"/>
              </a:rPr>
              <a:t>care pot fi tratate </a:t>
            </a:r>
            <a:r>
              <a:rPr lang="ro-RO" sz="6200" dirty="0">
                <a:solidFill>
                  <a:srgbClr val="002060"/>
                </a:solidFill>
                <a:latin typeface="Arial" panose="020B0604020202020204" pitchFamily="34" charset="0"/>
                <a:cs typeface="Arial" panose="020B0604020202020204" pitchFamily="34" charset="0"/>
              </a:rPr>
              <a:t>conform Anexei </a:t>
            </a:r>
            <a:r>
              <a:rPr lang="ro-RO" sz="6200" dirty="0" smtClean="0">
                <a:solidFill>
                  <a:srgbClr val="002060"/>
                </a:solidFill>
                <a:latin typeface="Arial" panose="020B0604020202020204" pitchFamily="34" charset="0"/>
                <a:cs typeface="Arial" panose="020B0604020202020204" pitchFamily="34" charset="0"/>
              </a:rPr>
              <a:t>1.</a:t>
            </a:r>
          </a:p>
          <a:p>
            <a:pPr algn="just"/>
            <a:endParaRPr lang="ro-RO" sz="6200" dirty="0" smtClean="0">
              <a:solidFill>
                <a:srgbClr val="002060"/>
              </a:solidFill>
              <a:latin typeface="Arial" panose="020B0604020202020204" pitchFamily="34" charset="0"/>
              <a:cs typeface="Arial" panose="020B0604020202020204" pitchFamily="34" charset="0"/>
            </a:endParaRPr>
          </a:p>
          <a:p>
            <a:pPr algn="just"/>
            <a:r>
              <a:rPr lang="vi-VN" sz="6200" dirty="0" smtClean="0">
                <a:solidFill>
                  <a:srgbClr val="002060"/>
                </a:solidFill>
                <a:latin typeface="Arial" panose="020B0604020202020204" pitchFamily="34" charset="0"/>
                <a:cs typeface="Arial" panose="020B0604020202020204" pitchFamily="34" charset="0"/>
              </a:rPr>
              <a:t>Începând </a:t>
            </a:r>
            <a:r>
              <a:rPr lang="vi-VN" sz="6200" dirty="0">
                <a:solidFill>
                  <a:srgbClr val="002060"/>
                </a:solidFill>
                <a:latin typeface="Arial" panose="020B0604020202020204" pitchFamily="34" charset="0"/>
                <a:cs typeface="Arial" panose="020B0604020202020204" pitchFamily="34" charset="0"/>
              </a:rPr>
              <a:t>cu data de 15 august 2018 </a:t>
            </a:r>
            <a:r>
              <a:rPr lang="ro-RO" sz="6200" dirty="0">
                <a:solidFill>
                  <a:srgbClr val="002060"/>
                </a:solidFill>
                <a:latin typeface="Arial" panose="020B0604020202020204" pitchFamily="34" charset="0"/>
                <a:cs typeface="Arial" panose="020B0604020202020204" pitchFamily="34" charset="0"/>
              </a:rPr>
              <a:t>în autorizaţia de mediu </a:t>
            </a:r>
            <a:r>
              <a:rPr lang="vi-VN" sz="6200" dirty="0">
                <a:solidFill>
                  <a:srgbClr val="002060"/>
                </a:solidFill>
                <a:latin typeface="Arial" panose="020B0604020202020204" pitchFamily="34" charset="0"/>
                <a:cs typeface="Arial" panose="020B0604020202020204" pitchFamily="34" charset="0"/>
              </a:rPr>
              <a:t> </a:t>
            </a:r>
            <a:r>
              <a:rPr lang="ro-RO" sz="6200" dirty="0">
                <a:solidFill>
                  <a:srgbClr val="002060"/>
                </a:solidFill>
                <a:latin typeface="Arial" panose="020B0604020202020204" pitchFamily="34" charset="0"/>
                <a:cs typeface="Arial" panose="020B0604020202020204" pitchFamily="34" charset="0"/>
              </a:rPr>
              <a:t>vor fi indicate explicit </a:t>
            </a:r>
            <a:r>
              <a:rPr lang="it-IT" sz="6200" dirty="0">
                <a:solidFill>
                  <a:srgbClr val="002060"/>
                </a:solidFill>
                <a:latin typeface="Arial" panose="020B0604020202020204" pitchFamily="34" charset="0"/>
                <a:cs typeface="Arial" panose="020B0604020202020204" pitchFamily="34" charset="0"/>
              </a:rPr>
              <a:t>tipurile de DEEE care pot fi tratate </a:t>
            </a:r>
            <a:r>
              <a:rPr lang="ro-RO" sz="6200" dirty="0" smtClean="0">
                <a:solidFill>
                  <a:srgbClr val="002060"/>
                </a:solidFill>
                <a:latin typeface="Arial" panose="020B0604020202020204" pitchFamily="34" charset="0"/>
                <a:cs typeface="Arial" panose="020B0604020202020204" pitchFamily="34" charset="0"/>
              </a:rPr>
              <a:t>conform </a:t>
            </a:r>
            <a:r>
              <a:rPr lang="vi-VN" sz="6200" dirty="0">
                <a:solidFill>
                  <a:srgbClr val="002060"/>
                </a:solidFill>
                <a:latin typeface="Arial" panose="020B0604020202020204" pitchFamily="34" charset="0"/>
                <a:cs typeface="Arial" panose="020B0604020202020204" pitchFamily="34" charset="0"/>
              </a:rPr>
              <a:t>Anexei nr. 2</a:t>
            </a:r>
            <a:r>
              <a:rPr lang="vi-VN" sz="6200" dirty="0" smtClean="0">
                <a:solidFill>
                  <a:srgbClr val="002060"/>
                </a:solidFill>
                <a:latin typeface="Arial" panose="020B0604020202020204" pitchFamily="34" charset="0"/>
                <a:cs typeface="Arial" panose="020B0604020202020204" pitchFamily="34" charset="0"/>
              </a:rPr>
              <a:t>.</a:t>
            </a:r>
            <a:endParaRPr lang="en-US" sz="6200" dirty="0" smtClean="0">
              <a:solidFill>
                <a:srgbClr val="002060"/>
              </a:solidFill>
              <a:latin typeface="Arial" panose="020B0604020202020204" pitchFamily="34" charset="0"/>
              <a:cs typeface="Arial" panose="020B0604020202020204" pitchFamily="34" charset="0"/>
            </a:endParaRPr>
          </a:p>
          <a:p>
            <a:pPr algn="just"/>
            <a:endParaRPr lang="ro-RO" sz="6200" dirty="0" smtClean="0">
              <a:solidFill>
                <a:srgbClr val="002060"/>
              </a:solidFill>
              <a:latin typeface="Arial" panose="020B0604020202020204" pitchFamily="34" charset="0"/>
              <a:cs typeface="Arial" panose="020B0604020202020204" pitchFamily="34" charset="0"/>
            </a:endParaRPr>
          </a:p>
          <a:p>
            <a:pPr algn="just"/>
            <a:r>
              <a:rPr lang="ro-RO" sz="6200" dirty="0" smtClean="0">
                <a:solidFill>
                  <a:srgbClr val="002060"/>
                </a:solidFill>
                <a:latin typeface="Arial" panose="020B0604020202020204" pitchFamily="34" charset="0"/>
                <a:cs typeface="Arial" panose="020B0604020202020204" pitchFamily="34" charset="0"/>
              </a:rPr>
              <a:t>Trebuie să </a:t>
            </a:r>
            <a:r>
              <a:rPr lang="vi-VN" sz="6200" dirty="0" smtClean="0">
                <a:solidFill>
                  <a:srgbClr val="002060"/>
                </a:solidFill>
                <a:latin typeface="Arial" panose="020B0604020202020204" pitchFamily="34" charset="0"/>
                <a:cs typeface="Arial" panose="020B0604020202020204" pitchFamily="34" charset="0"/>
              </a:rPr>
              <a:t>respectate </a:t>
            </a:r>
            <a:r>
              <a:rPr lang="vi-VN" sz="6200" dirty="0">
                <a:solidFill>
                  <a:srgbClr val="002060"/>
                </a:solidFill>
                <a:latin typeface="Arial" panose="020B0604020202020204" pitchFamily="34" charset="0"/>
                <a:cs typeface="Arial" panose="020B0604020202020204" pitchFamily="34" charset="0"/>
              </a:rPr>
              <a:t>standardele europene şi standardele române originale, după caz, pentru </a:t>
            </a:r>
            <a:r>
              <a:rPr lang="vi-VN" sz="6200" dirty="0" smtClean="0">
                <a:solidFill>
                  <a:srgbClr val="002060"/>
                </a:solidFill>
                <a:latin typeface="Arial" panose="020B0604020202020204" pitchFamily="34" charset="0"/>
                <a:cs typeface="Arial" panose="020B0604020202020204" pitchFamily="34" charset="0"/>
              </a:rPr>
              <a:t>tratare,</a:t>
            </a:r>
            <a:r>
              <a:rPr lang="en-US" sz="6200" dirty="0" smtClean="0">
                <a:solidFill>
                  <a:srgbClr val="002060"/>
                </a:solidFill>
                <a:latin typeface="Arial" panose="020B0604020202020204" pitchFamily="34" charset="0"/>
                <a:cs typeface="Arial" panose="020B0604020202020204" pitchFamily="34" charset="0"/>
              </a:rPr>
              <a:t> </a:t>
            </a:r>
            <a:r>
              <a:rPr lang="vi-VN" sz="6200" dirty="0" smtClean="0">
                <a:solidFill>
                  <a:srgbClr val="002060"/>
                </a:solidFill>
                <a:latin typeface="Arial" panose="020B0604020202020204" pitchFamily="34" charset="0"/>
                <a:cs typeface="Arial" panose="020B0604020202020204" pitchFamily="34" charset="0"/>
              </a:rPr>
              <a:t>inclusiv </a:t>
            </a:r>
            <a:r>
              <a:rPr lang="vi-VN" sz="6200" dirty="0">
                <a:solidFill>
                  <a:srgbClr val="002060"/>
                </a:solidFill>
                <a:latin typeface="Arial" panose="020B0604020202020204" pitchFamily="34" charset="0"/>
                <a:cs typeface="Arial" panose="020B0604020202020204" pitchFamily="34" charset="0"/>
              </a:rPr>
              <a:t>valorificare, reciclare şi pregătire pentru reutilizare, a DEEE.</a:t>
            </a:r>
            <a:endParaRPr lang="ro-RO" sz="6200" dirty="0">
              <a:solidFill>
                <a:srgbClr val="002060"/>
              </a:solidFill>
              <a:latin typeface="Arial" panose="020B0604020202020204" pitchFamily="34" charset="0"/>
              <a:cs typeface="Arial" panose="020B0604020202020204" pitchFamily="34" charset="0"/>
            </a:endParaRPr>
          </a:p>
          <a:p>
            <a:pPr algn="just"/>
            <a:endParaRPr lang="ro-RO" sz="6200" dirty="0">
              <a:solidFill>
                <a:srgbClr val="002060"/>
              </a:solidFill>
              <a:latin typeface="Arial" panose="020B0604020202020204" pitchFamily="34" charset="0"/>
              <a:cs typeface="Arial" panose="020B0604020202020204" pitchFamily="34" charset="0"/>
            </a:endParaRPr>
          </a:p>
          <a:p>
            <a:pPr algn="just"/>
            <a:r>
              <a:rPr lang="vi-VN" sz="6200" dirty="0">
                <a:solidFill>
                  <a:srgbClr val="002060"/>
                </a:solidFill>
                <a:latin typeface="Arial" panose="020B0604020202020204" pitchFamily="34" charset="0"/>
                <a:cs typeface="Arial" panose="020B0604020202020204" pitchFamily="34" charset="0"/>
              </a:rPr>
              <a:t>Operaţiile de tratare şi de valorificare sau reciclare, exceptând pregătirea pentru reutilizare, trebuie să cuprindă cel puţin înlăturarea tuturor lichidelor şi o tratare selectivă a materiilor şi componentelor DEEE în conformitate cu anexa nr. 7.</a:t>
            </a:r>
            <a:endParaRPr lang="ro-RO" sz="6200" dirty="0">
              <a:solidFill>
                <a:srgbClr val="002060"/>
              </a:solidFill>
              <a:latin typeface="Arial" panose="020B0604020202020204" pitchFamily="34" charset="0"/>
              <a:cs typeface="Arial" panose="020B0604020202020204" pitchFamily="34" charset="0"/>
            </a:endParaRPr>
          </a:p>
          <a:p>
            <a:pPr algn="just"/>
            <a:endParaRPr lang="ro-RO" sz="6200" dirty="0">
              <a:solidFill>
                <a:srgbClr val="002060"/>
              </a:solidFill>
              <a:latin typeface="Arial" panose="020B0604020202020204" pitchFamily="34" charset="0"/>
              <a:cs typeface="Arial" panose="020B0604020202020204" pitchFamily="34" charset="0"/>
            </a:endParaRPr>
          </a:p>
          <a:p>
            <a:endParaRPr lang="en-US" sz="6200" dirty="0">
              <a:solidFill>
                <a:srgbClr val="002060"/>
              </a:solidFill>
              <a:latin typeface="Arial" panose="020B0604020202020204" pitchFamily="34" charset="0"/>
              <a:cs typeface="Arial" panose="020B0604020202020204" pitchFamily="34" charset="0"/>
            </a:endParaRPr>
          </a:p>
          <a:p>
            <a:endParaRPr lang="en-US" sz="5600" dirty="0">
              <a:solidFill>
                <a:srgbClr val="002060"/>
              </a:solidFill>
              <a:latin typeface="Arial" panose="020B0604020202020204" pitchFamily="34" charset="0"/>
              <a:cs typeface="Arial" panose="020B0604020202020204" pitchFamily="34" charset="0"/>
            </a:endParaRPr>
          </a:p>
          <a:p>
            <a:endParaRPr lang="en-US" sz="3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20944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812</TotalTime>
  <Words>1566</Words>
  <Application>Microsoft Office PowerPoint</Application>
  <PresentationFormat>On-screen Show (4:3)</PresentationFormat>
  <Paragraphs>120</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AGENŢIA NAŢIONALĂ PENTRU PROTECŢIA  MEDIULUI</vt:lpstr>
      <vt:lpstr>Cadrul legislativ</vt:lpstr>
      <vt:lpstr>Cadrul legislativ</vt:lpstr>
      <vt:lpstr>Cadrul legislativ</vt:lpstr>
      <vt:lpstr>Domeniu de aplicare</vt:lpstr>
      <vt:lpstr>Actorii implicaţi în procesul de gestionare a DEEE</vt:lpstr>
      <vt:lpstr>Responsabilităţile producătorilor de echipamente electrice şi electronice</vt:lpstr>
      <vt:lpstr>Responsabilităţile operatorilor economici autorizaţi pentru activităţile de colectare şi tratare a DEEE</vt:lpstr>
      <vt:lpstr>Responsabilităţile operatorilor economici autorizaţi pentru activităţile de colectare şi tratare a DEEE</vt:lpstr>
      <vt:lpstr>Responsabilităţile operatorilor economici autorizaţi pentru activităţile de colectare şi tratare a DEEE</vt:lpstr>
      <vt:lpstr>Rata de colectare</vt:lpstr>
      <vt:lpstr>Rata de colectare</vt:lpstr>
      <vt:lpstr>Obiectivele privind valorificare</vt:lpstr>
      <vt:lpstr>Obiectivele privind valorificare</vt:lpstr>
      <vt:lpstr>Obligații de raportare</vt:lpstr>
      <vt:lpstr>Obligații de raportare</vt:lpstr>
      <vt:lpstr>Obligații de raportare</vt:lpstr>
      <vt:lpstr>AGENŢIA NAŢIONALĂ PENTRU PROTECŢIA MEDIULUI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AGENŢIA NAŢIONALĂ PENTRU PROTECŢIA MEDIULUI</dc:title>
  <dc:creator>Halip Gabriela</dc:creator>
  <cp:lastModifiedBy>Halip Gabriela</cp:lastModifiedBy>
  <cp:revision>104</cp:revision>
  <dcterms:created xsi:type="dcterms:W3CDTF">2006-08-16T00:00:00Z</dcterms:created>
  <dcterms:modified xsi:type="dcterms:W3CDTF">2017-07-14T14:18:43Z</dcterms:modified>
</cp:coreProperties>
</file>