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18"/>
  </p:notesMasterIdLst>
  <p:handoutMasterIdLst>
    <p:handoutMasterId r:id="rId19"/>
  </p:handoutMasterIdLst>
  <p:sldIdLst>
    <p:sldId id="256" r:id="rId2"/>
    <p:sldId id="352" r:id="rId3"/>
    <p:sldId id="354" r:id="rId4"/>
    <p:sldId id="344" r:id="rId5"/>
    <p:sldId id="351" r:id="rId6"/>
    <p:sldId id="356" r:id="rId7"/>
    <p:sldId id="357" r:id="rId8"/>
    <p:sldId id="358" r:id="rId9"/>
    <p:sldId id="349" r:id="rId10"/>
    <p:sldId id="350" r:id="rId11"/>
    <p:sldId id="308" r:id="rId12"/>
    <p:sldId id="341" r:id="rId13"/>
    <p:sldId id="348" r:id="rId14"/>
    <p:sldId id="327" r:id="rId15"/>
    <p:sldId id="328" r:id="rId16"/>
    <p:sldId id="287" r:id="rId17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0" clrIdx="0"/>
  <p:cmAuthor id="1" name="edy" initials="e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8" autoAdjust="0"/>
    <p:restoredTop sz="98934" autoAdjust="0"/>
  </p:normalViewPr>
  <p:slideViewPr>
    <p:cSldViewPr>
      <p:cViewPr>
        <p:scale>
          <a:sx n="70" d="100"/>
          <a:sy n="70" d="100"/>
        </p:scale>
        <p:origin x="-2778" y="-10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3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B0918-49B4-448B-914A-95AD105701E9}" type="datetimeFigureOut">
              <a:rPr lang="en-GB" smtClean="0"/>
              <a:pPr/>
              <a:t>13/07/2017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BCE1F-7BC0-4B0C-8B82-FF314B48849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43205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F3D2F-ADC9-484E-857A-746CB52A8DC9}" type="datetimeFigureOut">
              <a:rPr lang="en-GB" smtClean="0"/>
              <a:pPr/>
              <a:t>13/07/2017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70C9D8-E839-417D-B744-E72620164A3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14215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0C9D8-E839-417D-B744-E72620164A33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0C9D8-E839-417D-B744-E72620164A33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84CC92-11DC-4CAE-B3FA-D65020242B6B}" type="datetime1">
              <a:rPr lang="en-US" smtClean="0"/>
              <a:pPr/>
              <a:t>7/13/2017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it-IT" smtClean="0"/>
              <a:t>accesarea butonului "salveaza" determina salvarea datelor completate pana la acel moment in ???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162DB7A-A164-4810-984F-7FB7465535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65EAA-F09C-4F40-A3E9-35C662B5ACF8}" type="datetime1">
              <a:rPr lang="en-US" smtClean="0"/>
              <a:pPr/>
              <a:t>7/13/2017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accesarea butonului "salveaza" determina salvarea datelor completate pana la acel moment in ???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62DB7A-A164-4810-984F-7FB7465535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644ECE-7641-4A8D-A284-E9D3129BF01C}" type="datetime1">
              <a:rPr lang="en-US" smtClean="0"/>
              <a:pPr/>
              <a:t>7/13/2017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accesarea butonului "salveaza" determina salvarea datelor completate pana la acel moment in ???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62DB7A-A164-4810-984F-7FB7465535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F992F3-6542-40AB-994F-0308373E3482}" type="datetime1">
              <a:rPr lang="en-US" smtClean="0"/>
              <a:pPr/>
              <a:t>7/13/2017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accesarea butonului "salveaza" determina salvarea datelor completate pana la acel moment in ???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62DB7A-A164-4810-984F-7FB7465535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87EDE3-03E4-4D97-AD4B-27B21B3167ED}" type="datetime1">
              <a:rPr lang="en-US" smtClean="0"/>
              <a:pPr/>
              <a:t>7/13/2017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accesarea butonului "salveaza" determina salvarea datelor completate pana la acel moment in ???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62DB7A-A164-4810-984F-7FB7465535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AD9CC-B11D-4B42-BAF0-67135AB9FADB}" type="datetime1">
              <a:rPr lang="en-US" smtClean="0"/>
              <a:pPr/>
              <a:t>7/13/2017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accesarea butonului "salveaza" determina salvarea datelor completate pana la acel moment in ???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62DB7A-A164-4810-984F-7FB7465535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5F5468-2086-4FF4-9E4D-66349741EDAB}" type="datetime1">
              <a:rPr lang="en-US" smtClean="0"/>
              <a:pPr/>
              <a:t>7/13/2017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accesarea butonului "salveaza" determina salvarea datelor completate pana la acel moment in ???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62DB7A-A164-4810-984F-7FB7465535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EBD8D7-D575-4655-81F7-EF26C9EBC0DC}" type="datetime1">
              <a:rPr lang="en-US" smtClean="0"/>
              <a:pPr/>
              <a:t>7/13/2017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accesarea butonului "salveaza" determina salvarea datelor completate pana la acel moment in ???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62DB7A-A164-4810-984F-7FB7465535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579D76-BB4F-4A33-BEC1-557BE60B4D62}" type="datetime1">
              <a:rPr lang="en-US" smtClean="0"/>
              <a:pPr/>
              <a:t>7/13/2017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accesarea butonului "salveaza" determina salvarea datelor completate pana la acel moment in ???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62DB7A-A164-4810-984F-7FB7465535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7CA5378-4780-4BB2-987F-92D1C4E8E090}" type="datetime1">
              <a:rPr lang="en-US" smtClean="0"/>
              <a:pPr/>
              <a:t>7/13/2017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it-IT" smtClean="0"/>
              <a:t>accesarea butonului "salveaza" determina salvarea datelor completate pana la acel moment in ???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62DB7A-A164-4810-984F-7FB7465535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27EA579-021E-4E8D-ABA5-FEC9A8BCCE83}" type="datetime1">
              <a:rPr lang="en-US" smtClean="0"/>
              <a:pPr/>
              <a:t>7/13/2017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it-IT" smtClean="0"/>
              <a:t>accesarea butonului "salveaza" determina salvarea datelor completate pana la acel moment in ???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162DB7A-A164-4810-984F-7FB7465535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2F12570-2E20-4E68-BB9F-5B6EA5656BBC}" type="datetime1">
              <a:rPr lang="en-US" smtClean="0"/>
              <a:pPr/>
              <a:t>7/13/2017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it-IT" smtClean="0"/>
              <a:t>accesarea butonului "salveaza" determina salvarea datelor completate pana la acel moment in ???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162DB7A-A164-4810-984F-7FB74655359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eurostat/web/waste/reporting-2016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pm.ro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gestiune_deseuri@anpm.ro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4077072"/>
            <a:ext cx="7772400" cy="1089466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/>
              <a:t>AGENŢIA NAŢIONALĂ PENTRU PROTECŢIA MEDIULUI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1643050"/>
            <a:ext cx="7772400" cy="140495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STATISTICA DESEURILOR – </a:t>
            </a:r>
          </a:p>
          <a:p>
            <a:pPr algn="ctr"/>
            <a:r>
              <a:rPr lang="en-US" sz="3600" b="1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m</a:t>
            </a:r>
            <a:r>
              <a:rPr lang="en-US" sz="3600" b="1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odul</a:t>
            </a:r>
            <a:r>
              <a:rPr lang="en-US" sz="36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de </a:t>
            </a:r>
            <a:r>
              <a:rPr lang="en-US" sz="3600" b="1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completare</a:t>
            </a:r>
            <a:r>
              <a:rPr lang="en-US" sz="36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si</a:t>
            </a:r>
            <a:r>
              <a:rPr lang="en-US" sz="36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raportare</a:t>
            </a:r>
            <a:endParaRPr lang="en-US" sz="36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Picture 4" descr="siglaANPM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32656"/>
            <a:ext cx="1828800" cy="70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67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o-RO" sz="2000" b="1" dirty="0"/>
              <a:t>CAP. 8 – </a:t>
            </a:r>
            <a:r>
              <a:rPr lang="en-US" sz="2000" b="1" dirty="0"/>
              <a:t>A</a:t>
            </a:r>
            <a:r>
              <a:rPr lang="ro-RO" sz="2000" b="1" dirty="0"/>
              <a:t>lte </a:t>
            </a:r>
            <a:r>
              <a:rPr lang="ro-RO" sz="2000" b="1" dirty="0" smtClean="0"/>
              <a:t>instalații </a:t>
            </a:r>
            <a:endParaRPr lang="ro-RO" sz="2000" b="1" dirty="0"/>
          </a:p>
          <a:p>
            <a:pPr>
              <a:buFontTx/>
              <a:buChar char="-"/>
            </a:pPr>
            <a:r>
              <a:rPr lang="ro-RO" sz="2000" dirty="0"/>
              <a:t>Prese</a:t>
            </a:r>
            <a:r>
              <a:rPr lang="en-US" sz="2000" dirty="0"/>
              <a:t>;</a:t>
            </a:r>
          </a:p>
          <a:p>
            <a:pPr>
              <a:buFontTx/>
              <a:buChar char="-"/>
            </a:pPr>
            <a:r>
              <a:rPr lang="en-US" sz="2000" dirty="0" err="1" smtClean="0"/>
              <a:t>Instala</a:t>
            </a:r>
            <a:r>
              <a:rPr lang="ro-RO" sz="2000" dirty="0" smtClean="0"/>
              <a:t>ț</a:t>
            </a:r>
            <a:r>
              <a:rPr lang="en-US" sz="2000" dirty="0" smtClean="0"/>
              <a:t>ii </a:t>
            </a:r>
            <a:r>
              <a:rPr lang="en-US" sz="2000" dirty="0"/>
              <a:t>de </a:t>
            </a:r>
            <a:r>
              <a:rPr lang="en-US" sz="2000" dirty="0" err="1"/>
              <a:t>producere</a:t>
            </a:r>
            <a:r>
              <a:rPr lang="en-US" sz="2000" dirty="0"/>
              <a:t> a </a:t>
            </a:r>
            <a:r>
              <a:rPr lang="en-US" sz="2000" dirty="0" err="1"/>
              <a:t>granulelor</a:t>
            </a:r>
            <a:r>
              <a:rPr lang="en-US" sz="2000" dirty="0"/>
              <a:t> din </a:t>
            </a:r>
            <a:r>
              <a:rPr lang="en-US" sz="2000" dirty="0" err="1"/>
              <a:t>masa</a:t>
            </a:r>
            <a:r>
              <a:rPr lang="en-US" sz="2000" dirty="0"/>
              <a:t> </a:t>
            </a:r>
            <a:r>
              <a:rPr lang="en-US" sz="2000" dirty="0" smtClean="0"/>
              <a:t>plastic</a:t>
            </a:r>
            <a:r>
              <a:rPr lang="ro-RO" sz="2000" dirty="0" smtClean="0"/>
              <a:t>ă</a:t>
            </a:r>
            <a:r>
              <a:rPr lang="en-US" sz="2000" dirty="0" smtClean="0"/>
              <a:t>, </a:t>
            </a:r>
          </a:p>
          <a:p>
            <a:pPr>
              <a:buFontTx/>
              <a:buChar char="-"/>
            </a:pPr>
            <a:r>
              <a:rPr lang="en-US" sz="2000" dirty="0" err="1" smtClean="0"/>
              <a:t>Instala</a:t>
            </a:r>
            <a:r>
              <a:rPr lang="ro-RO" sz="2000" dirty="0" smtClean="0"/>
              <a:t>ț</a:t>
            </a:r>
            <a:r>
              <a:rPr lang="en-US" sz="2000" dirty="0" smtClean="0"/>
              <a:t>ii </a:t>
            </a:r>
            <a:r>
              <a:rPr lang="en-US" sz="2000" dirty="0"/>
              <a:t>de </a:t>
            </a:r>
            <a:r>
              <a:rPr lang="en-US" sz="2000" dirty="0" err="1"/>
              <a:t>extrudare</a:t>
            </a:r>
            <a:r>
              <a:rPr lang="en-US" sz="2000" dirty="0"/>
              <a:t> a </a:t>
            </a:r>
            <a:r>
              <a:rPr lang="en-US" sz="2000" dirty="0" err="1"/>
              <a:t>plasticului</a:t>
            </a:r>
            <a:r>
              <a:rPr lang="en-US" sz="2000" dirty="0"/>
              <a:t>;</a:t>
            </a:r>
          </a:p>
          <a:p>
            <a:pPr>
              <a:buFontTx/>
              <a:buChar char="-"/>
            </a:pPr>
            <a:r>
              <a:rPr lang="en-US" sz="2000" dirty="0" err="1" smtClean="0"/>
              <a:t>Instala</a:t>
            </a:r>
            <a:r>
              <a:rPr lang="ro-RO" sz="2000" dirty="0" smtClean="0"/>
              <a:t>ț</a:t>
            </a:r>
            <a:r>
              <a:rPr lang="en-US" sz="2000" dirty="0" smtClean="0"/>
              <a:t>ii </a:t>
            </a:r>
            <a:r>
              <a:rPr lang="en-US" sz="2000" dirty="0"/>
              <a:t>de </a:t>
            </a:r>
            <a:r>
              <a:rPr lang="en-US" sz="2000" dirty="0" smtClean="0"/>
              <a:t>m</a:t>
            </a:r>
            <a:r>
              <a:rPr lang="ro-RO" sz="2000" dirty="0" smtClean="0"/>
              <a:t>ă</a:t>
            </a:r>
            <a:r>
              <a:rPr lang="en-US" sz="2000" dirty="0" err="1" smtClean="0"/>
              <a:t>cinare</a:t>
            </a:r>
            <a:r>
              <a:rPr lang="en-US" sz="2000" dirty="0" smtClean="0"/>
              <a:t>;</a:t>
            </a:r>
            <a:endParaRPr lang="en-US" sz="2000" dirty="0"/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Tx/>
              <a:buChar char="-"/>
            </a:pPr>
            <a:r>
              <a:rPr lang="it-IT" dirty="0" smtClean="0"/>
              <a:t>Shredder;</a:t>
            </a:r>
            <a:endParaRPr lang="en-US" dirty="0"/>
          </a:p>
          <a:p>
            <a:pPr>
              <a:buFontTx/>
              <a:buChar char="-"/>
            </a:pPr>
            <a:r>
              <a:rPr lang="en-US" sz="2000" dirty="0" err="1" smtClean="0"/>
              <a:t>Instala</a:t>
            </a:r>
            <a:r>
              <a:rPr lang="ro-RO" sz="2000" dirty="0" smtClean="0"/>
              <a:t>ț</a:t>
            </a:r>
            <a:r>
              <a:rPr lang="en-US" sz="2000" dirty="0" smtClean="0"/>
              <a:t>ii </a:t>
            </a:r>
            <a:r>
              <a:rPr lang="en-US" sz="2000" dirty="0" err="1"/>
              <a:t>pentru</a:t>
            </a:r>
            <a:r>
              <a:rPr lang="en-US" sz="2000" dirty="0"/>
              <a:t> </a:t>
            </a:r>
            <a:r>
              <a:rPr lang="en-US" sz="2000" dirty="0" err="1"/>
              <a:t>fabricare</a:t>
            </a:r>
            <a:r>
              <a:rPr lang="en-US" sz="2000" dirty="0"/>
              <a:t> </a:t>
            </a:r>
            <a:r>
              <a:rPr lang="en-US" sz="2000" dirty="0" err="1" smtClean="0"/>
              <a:t>pele</a:t>
            </a:r>
            <a:r>
              <a:rPr lang="ro-RO" sz="2000" dirty="0" smtClean="0"/>
              <a:t>ț</a:t>
            </a:r>
            <a:r>
              <a:rPr lang="en-US" sz="2000" dirty="0" err="1" smtClean="0"/>
              <a:t>i</a:t>
            </a:r>
            <a:r>
              <a:rPr lang="en-US" sz="2000" dirty="0"/>
              <a:t>, etc.</a:t>
            </a:r>
          </a:p>
          <a:p>
            <a:pPr marL="109728" indent="0">
              <a:buNone/>
            </a:pPr>
            <a:r>
              <a:rPr lang="en-US" sz="2000" b="1" dirty="0" err="1"/>
              <a:t>Probleme</a:t>
            </a:r>
            <a:r>
              <a:rPr lang="en-US" sz="2000" b="1" dirty="0"/>
              <a:t> </a:t>
            </a:r>
            <a:r>
              <a:rPr lang="ro-RO" sz="2000" b="1" dirty="0" smtClean="0"/>
              <a:t>î</a:t>
            </a:r>
            <a:r>
              <a:rPr lang="en-US" sz="2000" b="1" dirty="0" err="1" smtClean="0"/>
              <a:t>nt</a:t>
            </a:r>
            <a:r>
              <a:rPr lang="ro-RO" sz="2000" b="1" dirty="0" smtClean="0"/>
              <a:t>â</a:t>
            </a:r>
            <a:r>
              <a:rPr lang="en-US" sz="2000" b="1" dirty="0" err="1" smtClean="0"/>
              <a:t>mpinate</a:t>
            </a:r>
            <a:r>
              <a:rPr lang="en-US" sz="2000" b="1" dirty="0"/>
              <a:t>:</a:t>
            </a:r>
          </a:p>
          <a:p>
            <a:pPr>
              <a:buFontTx/>
              <a:buChar char="-"/>
            </a:pPr>
            <a:r>
              <a:rPr lang="en-US" sz="2000" b="1" dirty="0" err="1"/>
              <a:t>Trasabilitatea</a:t>
            </a:r>
            <a:r>
              <a:rPr lang="en-US" sz="2000" b="1" dirty="0"/>
              <a:t> </a:t>
            </a:r>
            <a:r>
              <a:rPr lang="en-US" sz="2000" b="1" dirty="0" smtClean="0"/>
              <a:t>de</a:t>
            </a:r>
            <a:r>
              <a:rPr lang="ro-RO" sz="2000" b="1" dirty="0" smtClean="0"/>
              <a:t>ș</a:t>
            </a:r>
            <a:r>
              <a:rPr lang="en-US" sz="2000" b="1" dirty="0" err="1" smtClean="0"/>
              <a:t>eului</a:t>
            </a:r>
            <a:r>
              <a:rPr lang="en-US" sz="2000" dirty="0"/>
              <a:t>: </a:t>
            </a:r>
            <a:r>
              <a:rPr lang="en-US" sz="2000" dirty="0" err="1"/>
              <a:t>codul</a:t>
            </a:r>
            <a:r>
              <a:rPr lang="en-US" sz="2000" dirty="0"/>
              <a:t> de </a:t>
            </a:r>
            <a:r>
              <a:rPr lang="en-US" sz="2000" dirty="0" err="1" smtClean="0"/>
              <a:t>de</a:t>
            </a:r>
            <a:r>
              <a:rPr lang="ro-RO" sz="2000" dirty="0" smtClean="0"/>
              <a:t>ș</a:t>
            </a:r>
            <a:r>
              <a:rPr lang="en-US" sz="2000" dirty="0" err="1" smtClean="0"/>
              <a:t>eu</a:t>
            </a:r>
            <a:r>
              <a:rPr lang="en-US" sz="2000" dirty="0" smtClean="0"/>
              <a:t> </a:t>
            </a:r>
            <a:r>
              <a:rPr lang="en-US" sz="2000" dirty="0"/>
              <a:t>de la </a:t>
            </a:r>
            <a:r>
              <a:rPr lang="en-US" sz="2000" dirty="0" err="1"/>
              <a:t>colectare</a:t>
            </a:r>
            <a:r>
              <a:rPr lang="en-US" sz="2000" dirty="0"/>
              <a:t>, </a:t>
            </a:r>
            <a:r>
              <a:rPr lang="en-US" sz="2000" dirty="0" err="1"/>
              <a:t>intrat</a:t>
            </a:r>
            <a:r>
              <a:rPr lang="en-US" sz="2000" dirty="0"/>
              <a:t> </a:t>
            </a:r>
            <a:r>
              <a:rPr lang="ro-RO" sz="2000" dirty="0" smtClean="0"/>
              <a:t>î</a:t>
            </a:r>
            <a:r>
              <a:rPr lang="en-US" sz="2000" dirty="0" smtClean="0"/>
              <a:t>n </a:t>
            </a:r>
            <a:r>
              <a:rPr lang="en-US" sz="2000" dirty="0" err="1" smtClean="0"/>
              <a:t>instala</a:t>
            </a:r>
            <a:r>
              <a:rPr lang="ro-RO" sz="2000" dirty="0" smtClean="0"/>
              <a:t>ț</a:t>
            </a:r>
            <a:r>
              <a:rPr lang="en-US" sz="2000" dirty="0" err="1" smtClean="0"/>
              <a:t>ia</a:t>
            </a:r>
            <a:r>
              <a:rPr lang="en-US" sz="2000" dirty="0" smtClean="0"/>
              <a:t> </a:t>
            </a:r>
            <a:r>
              <a:rPr lang="en-US" sz="2000" dirty="0"/>
              <a:t>de </a:t>
            </a:r>
            <a:r>
              <a:rPr lang="en-US" sz="2000" dirty="0" err="1" smtClean="0"/>
              <a:t>tratare</a:t>
            </a:r>
            <a:r>
              <a:rPr lang="en-US" sz="2000" dirty="0" smtClean="0"/>
              <a:t> </a:t>
            </a:r>
            <a:r>
              <a:rPr lang="ro-RO" sz="2000" dirty="0" err="1" smtClean="0"/>
              <a:t>ș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/>
              <a:t>ce</a:t>
            </a:r>
            <a:r>
              <a:rPr lang="en-US" sz="2000" dirty="0"/>
              <a:t> tip de </a:t>
            </a:r>
            <a:r>
              <a:rPr lang="en-US" sz="2000" dirty="0" err="1" smtClean="0"/>
              <a:t>de</a:t>
            </a:r>
            <a:r>
              <a:rPr lang="ro-RO" sz="2000" dirty="0" smtClean="0"/>
              <a:t>ș</a:t>
            </a:r>
            <a:r>
              <a:rPr lang="en-US" sz="2000" dirty="0" err="1" smtClean="0"/>
              <a:t>eu</a:t>
            </a:r>
            <a:r>
              <a:rPr lang="en-US" sz="2000" dirty="0" smtClean="0"/>
              <a:t> </a:t>
            </a:r>
            <a:r>
              <a:rPr lang="en-US" sz="2000" dirty="0" err="1"/>
              <a:t>iese</a:t>
            </a:r>
            <a:r>
              <a:rPr lang="en-US" sz="2000" dirty="0"/>
              <a:t> din </a:t>
            </a:r>
            <a:r>
              <a:rPr lang="en-US" sz="2000" dirty="0" err="1" smtClean="0"/>
              <a:t>instala</a:t>
            </a:r>
            <a:r>
              <a:rPr lang="ro-RO" sz="2000" dirty="0" smtClean="0"/>
              <a:t>ț</a:t>
            </a:r>
            <a:r>
              <a:rPr lang="en-US" sz="2000" dirty="0" err="1" smtClean="0"/>
              <a:t>ia</a:t>
            </a:r>
            <a:r>
              <a:rPr lang="en-US" sz="2000" dirty="0" smtClean="0"/>
              <a:t> </a:t>
            </a:r>
            <a:r>
              <a:rPr lang="en-US" sz="2000" dirty="0" err="1" smtClean="0"/>
              <a:t>respectiv</a:t>
            </a:r>
            <a:r>
              <a:rPr lang="ro-RO" sz="2000" dirty="0" smtClean="0"/>
              <a:t>ă</a:t>
            </a:r>
            <a:r>
              <a:rPr lang="en-US" sz="2000" dirty="0" smtClean="0"/>
              <a:t> (</a:t>
            </a:r>
            <a:r>
              <a:rPr lang="ro-RO" sz="2000" dirty="0" err="1" smtClean="0"/>
              <a:t>s</a:t>
            </a:r>
            <a:r>
              <a:rPr lang="en-US" sz="2000" dirty="0" err="1" smtClean="0"/>
              <a:t>unt</a:t>
            </a:r>
            <a:r>
              <a:rPr lang="en-US" sz="2000" dirty="0" smtClean="0"/>
              <a:t> </a:t>
            </a:r>
            <a:r>
              <a:rPr lang="en-US" sz="2000" dirty="0" err="1" smtClean="0"/>
              <a:t>situa</a:t>
            </a:r>
            <a:r>
              <a:rPr lang="ro-RO" sz="2000" dirty="0" smtClean="0"/>
              <a:t>ț</a:t>
            </a:r>
            <a:r>
              <a:rPr lang="en-US" sz="2000" dirty="0" smtClean="0"/>
              <a:t>ii </a:t>
            </a:r>
            <a:r>
              <a:rPr lang="ro-RO" sz="2000" dirty="0" smtClean="0"/>
              <a:t>î</a:t>
            </a:r>
            <a:r>
              <a:rPr lang="en-US" sz="2000" dirty="0" smtClean="0"/>
              <a:t>n </a:t>
            </a:r>
            <a:r>
              <a:rPr lang="en-US" sz="2000" dirty="0"/>
              <a:t>care </a:t>
            </a:r>
            <a:r>
              <a:rPr lang="ro-RO" sz="2000" dirty="0" err="1" smtClean="0"/>
              <a:t>î</a:t>
            </a:r>
            <a:r>
              <a:rPr lang="en-US" sz="2000" dirty="0" err="1" smtClean="0"/>
              <a:t>ntr</a:t>
            </a:r>
            <a:r>
              <a:rPr lang="en-US" sz="2000" dirty="0" smtClean="0"/>
              <a:t>-o pres</a:t>
            </a:r>
            <a:r>
              <a:rPr lang="ro-RO" sz="2000" dirty="0" smtClean="0"/>
              <a:t>ă</a:t>
            </a:r>
            <a:r>
              <a:rPr lang="en-US" sz="2000" dirty="0" smtClean="0"/>
              <a:t> </a:t>
            </a:r>
            <a:r>
              <a:rPr lang="en-US" sz="2000" dirty="0" err="1" smtClean="0"/>
              <a:t>intr</a:t>
            </a:r>
            <a:r>
              <a:rPr lang="ro-RO" sz="2000" dirty="0" smtClean="0"/>
              <a:t>ă</a:t>
            </a:r>
            <a:r>
              <a:rPr lang="en-US" sz="2000" dirty="0" smtClean="0"/>
              <a:t> </a:t>
            </a:r>
            <a:r>
              <a:rPr lang="en-US" sz="2000" dirty="0"/>
              <a:t>15 01 01 </a:t>
            </a:r>
            <a:r>
              <a:rPr lang="ro-RO" sz="2000" dirty="0" smtClean="0"/>
              <a:t>ș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/>
              <a:t>iese</a:t>
            </a:r>
            <a:r>
              <a:rPr lang="en-US" sz="2000" dirty="0"/>
              <a:t> 15 01 02</a:t>
            </a:r>
            <a:r>
              <a:rPr lang="en-US" sz="2000" dirty="0" smtClean="0"/>
              <a:t>); </a:t>
            </a:r>
          </a:p>
          <a:p>
            <a:pPr>
              <a:buFontTx/>
              <a:buChar char="-"/>
            </a:pPr>
            <a:r>
              <a:rPr lang="en-US" sz="2000" b="1" dirty="0" err="1" smtClean="0"/>
              <a:t>Codurile</a:t>
            </a:r>
            <a:r>
              <a:rPr lang="en-US" sz="2000" b="1" dirty="0" smtClean="0"/>
              <a:t> opera</a:t>
            </a:r>
            <a:r>
              <a:rPr lang="ro-RO" sz="2000" b="1" dirty="0" smtClean="0"/>
              <a:t>ț</a:t>
            </a:r>
            <a:r>
              <a:rPr lang="en-US" sz="2000" b="1" dirty="0" err="1" smtClean="0"/>
              <a:t>iilor</a:t>
            </a:r>
            <a:r>
              <a:rPr lang="en-US" sz="2000" b="1" dirty="0" smtClean="0"/>
              <a:t> </a:t>
            </a:r>
            <a:r>
              <a:rPr lang="en-US" sz="2000" b="1" dirty="0"/>
              <a:t>de </a:t>
            </a:r>
            <a:r>
              <a:rPr lang="en-US" sz="2000" b="1" dirty="0" err="1"/>
              <a:t>valorificare</a:t>
            </a:r>
            <a:r>
              <a:rPr lang="en-US" sz="2000" b="1" dirty="0"/>
              <a:t>/</a:t>
            </a:r>
            <a:r>
              <a:rPr lang="en-US" sz="2000" b="1" dirty="0" err="1"/>
              <a:t>eliminare</a:t>
            </a:r>
            <a:r>
              <a:rPr lang="en-US" sz="2000" dirty="0"/>
              <a:t>.</a:t>
            </a:r>
            <a:endParaRPr lang="ro-RO" sz="20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2800" dirty="0" smtClean="0"/>
              <a:t>MODUL </a:t>
            </a:r>
            <a:r>
              <a:rPr lang="ro-RO" sz="2800" dirty="0"/>
              <a:t>DE COMPLETARE </a:t>
            </a:r>
            <a:r>
              <a:rPr lang="ro-RO" sz="2800" dirty="0" smtClean="0"/>
              <a:t>A</a:t>
            </a:r>
            <a:r>
              <a:rPr lang="en-US" sz="2800" dirty="0" smtClean="0"/>
              <a:t>L</a:t>
            </a:r>
            <a:r>
              <a:rPr lang="ro-RO" sz="2800" dirty="0" smtClean="0"/>
              <a:t> </a:t>
            </a:r>
            <a:r>
              <a:rPr lang="ro-RO" sz="2800" dirty="0"/>
              <a:t>CHESTIONARELOR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0171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0076" y="1481328"/>
            <a:ext cx="8401080" cy="5019506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200" dirty="0" smtClean="0">
              <a:solidFill>
                <a:sysClr val="windowText" lastClr="000000"/>
              </a:solidFill>
            </a:endParaRPr>
          </a:p>
          <a:p>
            <a:pPr>
              <a:buNone/>
            </a:pPr>
            <a:r>
              <a:rPr lang="ro-RO" sz="1200" dirty="0" smtClean="0">
                <a:solidFill>
                  <a:sysClr val="windowText" lastClr="000000"/>
                </a:solidFill>
              </a:rPr>
              <a:t>                                        </a:t>
            </a:r>
            <a:r>
              <a:rPr lang="en-US" sz="1200" dirty="0" smtClean="0">
                <a:solidFill>
                  <a:sysClr val="windowText" lastClr="000000"/>
                </a:solidFill>
              </a:rPr>
              <a:t>NU </a:t>
            </a:r>
            <a:r>
              <a:rPr lang="en-US" sz="1200" dirty="0" err="1" smtClean="0">
                <a:solidFill>
                  <a:sysClr val="windowText" lastClr="000000"/>
                </a:solidFill>
              </a:rPr>
              <a:t>dejectiile</a:t>
            </a:r>
            <a:r>
              <a:rPr lang="en-US" sz="1200" dirty="0" smtClean="0">
                <a:solidFill>
                  <a:sysClr val="windowText" lastClr="000000"/>
                </a:solidFill>
              </a:rPr>
              <a:t> </a:t>
            </a:r>
            <a:r>
              <a:rPr lang="en-US" sz="1200" dirty="0" err="1" smtClean="0">
                <a:solidFill>
                  <a:sysClr val="windowText" lastClr="000000"/>
                </a:solidFill>
              </a:rPr>
              <a:t>animaliere</a:t>
            </a:r>
            <a:endParaRPr lang="en-US" sz="1200" dirty="0">
              <a:solidFill>
                <a:sysClr val="windowText" lastClr="000000"/>
              </a:solidFill>
            </a:endParaRPr>
          </a:p>
          <a:p>
            <a:pPr>
              <a:buNone/>
            </a:pPr>
            <a:r>
              <a:rPr lang="en-US" sz="1200" b="1" dirty="0">
                <a:solidFill>
                  <a:sysClr val="windowText" lastClr="000000"/>
                </a:solidFill>
              </a:rPr>
              <a:t> </a:t>
            </a:r>
            <a:r>
              <a:rPr lang="en-US" sz="1200" b="1" dirty="0" smtClean="0">
                <a:solidFill>
                  <a:sysClr val="windowText" lastClr="000000"/>
                </a:solidFill>
              </a:rPr>
              <a:t>     </a:t>
            </a:r>
            <a:r>
              <a:rPr lang="ro-RO" sz="1200" b="1" dirty="0" smtClean="0">
                <a:solidFill>
                  <a:sysClr val="windowText" lastClr="000000"/>
                </a:solidFill>
              </a:rPr>
              <a:t>                 </a:t>
            </a:r>
            <a:r>
              <a:rPr lang="en-US" sz="1200" b="1" dirty="0" smtClean="0">
                <a:solidFill>
                  <a:sysClr val="windowText" lastClr="000000"/>
                </a:solidFill>
              </a:rPr>
              <a:t> </a:t>
            </a:r>
            <a:r>
              <a:rPr lang="ro-RO" sz="1200" b="1" dirty="0" smtClean="0">
                <a:solidFill>
                  <a:sysClr val="windowText" lastClr="000000"/>
                </a:solidFill>
              </a:rPr>
              <a:t>                      </a:t>
            </a:r>
            <a:r>
              <a:rPr lang="en-US" sz="1200" b="1" dirty="0" err="1" smtClean="0">
                <a:solidFill>
                  <a:sysClr val="windowText" lastClr="000000"/>
                </a:solidFill>
              </a:rPr>
              <a:t>D</a:t>
            </a:r>
            <a:r>
              <a:rPr lang="en-US" sz="1200" dirty="0" err="1" smtClean="0">
                <a:solidFill>
                  <a:sysClr val="windowText" lastClr="000000"/>
                </a:solidFill>
              </a:rPr>
              <a:t>eseuri</a:t>
            </a:r>
            <a:r>
              <a:rPr lang="en-US" sz="1200" dirty="0" smtClean="0">
                <a:solidFill>
                  <a:sysClr val="windowText" lastClr="000000"/>
                </a:solidFill>
              </a:rPr>
              <a:t> </a:t>
            </a:r>
            <a:r>
              <a:rPr lang="en-US" sz="1200" dirty="0" err="1" smtClean="0">
                <a:solidFill>
                  <a:sysClr val="windowText" lastClr="000000"/>
                </a:solidFill>
              </a:rPr>
              <a:t>municipale</a:t>
            </a:r>
            <a:endParaRPr lang="ro-RO" sz="1200" dirty="0">
              <a:solidFill>
                <a:sysClr val="windowText" lastClr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2500" dirty="0" smtClean="0"/>
              <a:t>VERIFICAREA INSTALAȚIILOR DIN TRAT</a:t>
            </a:r>
            <a:endParaRPr lang="ro-RO" sz="2500" dirty="0"/>
          </a:p>
        </p:txBody>
      </p:sp>
      <p:sp>
        <p:nvSpPr>
          <p:cNvPr id="4" name="Rectangle 3"/>
          <p:cNvSpPr/>
          <p:nvPr/>
        </p:nvSpPr>
        <p:spPr>
          <a:xfrm>
            <a:off x="3857620" y="1571612"/>
            <a:ext cx="1357322" cy="57150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>
                <a:solidFill>
                  <a:schemeClr val="tx1"/>
                </a:solidFill>
              </a:rPr>
              <a:t>Compostare</a:t>
            </a:r>
            <a:endParaRPr lang="ro-RO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43306" y="2857496"/>
            <a:ext cx="1928826" cy="57150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>
                <a:solidFill>
                  <a:schemeClr val="tx1"/>
                </a:solidFill>
              </a:rPr>
              <a:t>Tratare termica</a:t>
            </a:r>
            <a:endParaRPr lang="ro-RO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86182" y="4000504"/>
            <a:ext cx="1714512" cy="100013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>
                <a:solidFill>
                  <a:sysClr val="windowText" lastClr="000000"/>
                </a:solidFill>
              </a:rPr>
              <a:t>Sortare</a:t>
            </a:r>
            <a:endParaRPr lang="ro-RO" dirty="0">
              <a:solidFill>
                <a:sysClr val="windowText" lastClr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57620" y="5715016"/>
            <a:ext cx="2357454" cy="57150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>
                <a:solidFill>
                  <a:sysClr val="windowText" lastClr="000000"/>
                </a:solidFill>
              </a:rPr>
              <a:t>Tratare fizico-chimica</a:t>
            </a:r>
            <a:endParaRPr lang="ro-RO" dirty="0">
              <a:solidFill>
                <a:sysClr val="windowText" lastClr="0000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2370037" y="1944087"/>
            <a:ext cx="15001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428860" y="2786058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b="1" dirty="0" smtClean="0">
                <a:solidFill>
                  <a:sysClr val="windowText" lastClr="000000"/>
                </a:solidFill>
              </a:rPr>
              <a:t>NU</a:t>
            </a:r>
            <a:r>
              <a:rPr lang="ro-RO" sz="1200" dirty="0" smtClean="0">
                <a:solidFill>
                  <a:sysClr val="windowText" lastClr="000000"/>
                </a:solidFill>
              </a:rPr>
              <a:t> deseuri inerte, baterii, sticla, etc.</a:t>
            </a:r>
            <a:endParaRPr lang="ro-RO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2592345" y="4306186"/>
            <a:ext cx="1204914" cy="47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625570" y="4678326"/>
            <a:ext cx="1143008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5500694" y="428625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5500694" y="4714884"/>
            <a:ext cx="928694" cy="158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2571736" y="3214686"/>
            <a:ext cx="1100165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643174" y="4000504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 smtClean="0"/>
              <a:t>15 01</a:t>
            </a:r>
            <a:endParaRPr lang="ro-RO" sz="1200" dirty="0"/>
          </a:p>
        </p:txBody>
      </p:sp>
      <p:sp>
        <p:nvSpPr>
          <p:cNvPr id="55" name="TextBox 54"/>
          <p:cNvSpPr txBox="1"/>
          <p:nvPr/>
        </p:nvSpPr>
        <p:spPr>
          <a:xfrm>
            <a:off x="5500694" y="4071942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 smtClean="0"/>
              <a:t>15 01</a:t>
            </a:r>
            <a:endParaRPr lang="ro-RO" sz="1200" dirty="0"/>
          </a:p>
        </p:txBody>
      </p:sp>
      <p:sp>
        <p:nvSpPr>
          <p:cNvPr id="58" name="TextBox 57"/>
          <p:cNvSpPr txBox="1"/>
          <p:nvPr/>
        </p:nvSpPr>
        <p:spPr>
          <a:xfrm>
            <a:off x="2601315" y="4401879"/>
            <a:ext cx="1143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 smtClean="0"/>
              <a:t>15 01, 20 01</a:t>
            </a:r>
            <a:endParaRPr lang="ro-RO" sz="1200" dirty="0"/>
          </a:p>
        </p:txBody>
      </p:sp>
      <p:sp>
        <p:nvSpPr>
          <p:cNvPr id="59" name="TextBox 58"/>
          <p:cNvSpPr txBox="1"/>
          <p:nvPr/>
        </p:nvSpPr>
        <p:spPr>
          <a:xfrm>
            <a:off x="5500694" y="4429132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 smtClean="0"/>
              <a:t>19 12</a:t>
            </a:r>
            <a:endParaRPr lang="ro-RO" sz="1200" dirty="0"/>
          </a:p>
        </p:txBody>
      </p:sp>
      <p:cxnSp>
        <p:nvCxnSpPr>
          <p:cNvPr id="63" name="Straight Connector 62"/>
          <p:cNvCxnSpPr>
            <a:endCxn id="12" idx="1"/>
          </p:cNvCxnSpPr>
          <p:nvPr/>
        </p:nvCxnSpPr>
        <p:spPr>
          <a:xfrm>
            <a:off x="2957529" y="5991230"/>
            <a:ext cx="900091" cy="95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12" idx="3"/>
          </p:cNvCxnSpPr>
          <p:nvPr/>
        </p:nvCxnSpPr>
        <p:spPr>
          <a:xfrm flipV="1">
            <a:off x="6215074" y="6000755"/>
            <a:ext cx="819155" cy="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071802" y="5643578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 smtClean="0"/>
              <a:t>HAZ</a:t>
            </a:r>
            <a:endParaRPr lang="ro-RO" sz="1200" dirty="0"/>
          </a:p>
        </p:txBody>
      </p:sp>
      <p:sp>
        <p:nvSpPr>
          <p:cNvPr id="68" name="TextBox 67"/>
          <p:cNvSpPr txBox="1"/>
          <p:nvPr/>
        </p:nvSpPr>
        <p:spPr>
          <a:xfrm>
            <a:off x="6286512" y="5643578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NHAZ</a:t>
            </a:r>
          </a:p>
          <a:p>
            <a:endParaRPr lang="en-US" sz="1200" b="1" dirty="0" smtClean="0"/>
          </a:p>
          <a:p>
            <a:r>
              <a:rPr lang="en-US" sz="1200" b="1" dirty="0" smtClean="0"/>
              <a:t>NU</a:t>
            </a:r>
            <a:r>
              <a:rPr lang="en-US" sz="1200" dirty="0" smtClean="0"/>
              <a:t> </a:t>
            </a:r>
            <a:r>
              <a:rPr lang="ro-RO" sz="1200" dirty="0" smtClean="0"/>
              <a:t>HAZ</a:t>
            </a:r>
            <a:endParaRPr lang="ro-RO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0076" y="148132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200" dirty="0" smtClean="0">
              <a:solidFill>
                <a:sysClr val="windowText" lastClr="000000"/>
              </a:solidFill>
            </a:endParaRPr>
          </a:p>
          <a:p>
            <a:pPr>
              <a:buNone/>
            </a:pPr>
            <a:r>
              <a:rPr lang="en-US" sz="1200" b="1" dirty="0" smtClean="0">
                <a:solidFill>
                  <a:sysClr val="windowText" lastClr="000000"/>
                </a:solidFill>
              </a:rPr>
              <a:t>  </a:t>
            </a:r>
          </a:p>
          <a:p>
            <a:pPr>
              <a:buNone/>
            </a:pPr>
            <a:r>
              <a:rPr lang="en-US" sz="1200" b="1" dirty="0">
                <a:solidFill>
                  <a:sysClr val="windowText" lastClr="000000"/>
                </a:solidFill>
              </a:rPr>
              <a:t> </a:t>
            </a:r>
            <a:r>
              <a:rPr lang="en-US" sz="1200" b="1" dirty="0" smtClean="0">
                <a:solidFill>
                  <a:sysClr val="windowText" lastClr="000000"/>
                </a:solidFill>
              </a:rPr>
              <a:t>    </a:t>
            </a:r>
            <a:endParaRPr lang="ro-RO" sz="1200" dirty="0">
              <a:solidFill>
                <a:sysClr val="windowText" lastClr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2500" dirty="0" smtClean="0"/>
              <a:t>VERIFICAREA INSTALAȚIILOR DIN TRAT</a:t>
            </a:r>
            <a:endParaRPr lang="ro-RO" sz="2500" dirty="0"/>
          </a:p>
        </p:txBody>
      </p:sp>
      <p:sp>
        <p:nvSpPr>
          <p:cNvPr id="13" name="Rectangle 12"/>
          <p:cNvSpPr/>
          <p:nvPr/>
        </p:nvSpPr>
        <p:spPr>
          <a:xfrm>
            <a:off x="3357554" y="1785926"/>
            <a:ext cx="1500198" cy="5000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>
                <a:solidFill>
                  <a:sysClr val="windowText" lastClr="000000"/>
                </a:solidFill>
              </a:rPr>
              <a:t>Bioremedire</a:t>
            </a:r>
            <a:endParaRPr lang="ro-RO" dirty="0">
              <a:solidFill>
                <a:sysClr val="windowText" lastClr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57554" y="3000372"/>
            <a:ext cx="1500198" cy="5000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>
                <a:solidFill>
                  <a:sysClr val="windowText" lastClr="000000"/>
                </a:solidFill>
              </a:rPr>
              <a:t>Concasare                                             </a:t>
            </a:r>
            <a:endParaRPr lang="ro-RO" dirty="0">
              <a:solidFill>
                <a:sysClr val="windowText" lastClr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14678" y="4071942"/>
            <a:ext cx="2071702" cy="78581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>
                <a:solidFill>
                  <a:sysClr val="windowText" lastClr="000000"/>
                </a:solidFill>
              </a:rPr>
              <a:t>Tratare mecanica</a:t>
            </a:r>
            <a:endParaRPr lang="ro-RO" dirty="0">
              <a:solidFill>
                <a:sysClr val="windowText" lastClr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143240" y="5500702"/>
            <a:ext cx="2000264" cy="5000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>
                <a:solidFill>
                  <a:sysClr val="windowText" lastClr="000000"/>
                </a:solidFill>
              </a:rPr>
              <a:t>Granulare</a:t>
            </a:r>
            <a:endParaRPr lang="ro-RO" dirty="0">
              <a:solidFill>
                <a:sysClr val="windowText" lastClr="000000"/>
              </a:solidFill>
            </a:endParaRPr>
          </a:p>
        </p:txBody>
      </p:sp>
      <p:cxnSp>
        <p:nvCxnSpPr>
          <p:cNvPr id="70" name="Straight Connector 69"/>
          <p:cNvCxnSpPr/>
          <p:nvPr/>
        </p:nvCxnSpPr>
        <p:spPr>
          <a:xfrm>
            <a:off x="2628225" y="2059071"/>
            <a:ext cx="75247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4880008" y="1984467"/>
            <a:ext cx="981054" cy="119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2643174" y="1785926"/>
            <a:ext cx="714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 smtClean="0">
                <a:solidFill>
                  <a:sysClr val="windowText" lastClr="000000"/>
                </a:solidFill>
              </a:rPr>
              <a:t>HAZ</a:t>
            </a:r>
            <a:endParaRPr lang="ro-RO" sz="1200" dirty="0">
              <a:solidFill>
                <a:sysClr val="windowText" lastClr="00000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885988" y="1754372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 smtClean="0">
                <a:solidFill>
                  <a:sysClr val="windowText" lastClr="000000"/>
                </a:solidFill>
              </a:rPr>
              <a:t>NHAZ </a:t>
            </a:r>
            <a:endParaRPr lang="ro-RO" sz="1200" dirty="0">
              <a:solidFill>
                <a:sysClr val="windowText" lastClr="00000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914896" y="2030819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 smtClean="0">
                <a:solidFill>
                  <a:sysClr val="windowText" lastClr="000000"/>
                </a:solidFill>
              </a:rPr>
              <a:t>NU produs</a:t>
            </a:r>
            <a:endParaRPr lang="ro-RO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79" name="Straight Connector 78"/>
          <p:cNvCxnSpPr>
            <a:endCxn id="14" idx="1"/>
          </p:cNvCxnSpPr>
          <p:nvPr/>
        </p:nvCxnSpPr>
        <p:spPr>
          <a:xfrm>
            <a:off x="2357422" y="3286124"/>
            <a:ext cx="990596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14" idx="3"/>
          </p:cNvCxnSpPr>
          <p:nvPr/>
        </p:nvCxnSpPr>
        <p:spPr>
          <a:xfrm flipV="1">
            <a:off x="4857752" y="3248026"/>
            <a:ext cx="833416" cy="23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357422" y="2857496"/>
            <a:ext cx="928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 smtClean="0"/>
              <a:t>     17 01, </a:t>
            </a:r>
          </a:p>
          <a:p>
            <a:r>
              <a:rPr lang="ro-RO" sz="1200" dirty="0" smtClean="0"/>
              <a:t>   15 01 07</a:t>
            </a:r>
            <a:endParaRPr lang="en-US" sz="1200" dirty="0"/>
          </a:p>
          <a:p>
            <a:r>
              <a:rPr lang="en-US" sz="1200" dirty="0" smtClean="0">
                <a:solidFill>
                  <a:sysClr val="windowText" lastClr="000000"/>
                </a:solidFill>
              </a:rPr>
              <a:t>   </a:t>
            </a:r>
            <a:r>
              <a:rPr lang="ro-RO" sz="1200" dirty="0" smtClean="0">
                <a:solidFill>
                  <a:sysClr val="windowText" lastClr="000000"/>
                </a:solidFill>
              </a:rPr>
              <a:t>17 </a:t>
            </a:r>
            <a:r>
              <a:rPr lang="ro-RO" sz="1200" dirty="0">
                <a:solidFill>
                  <a:sysClr val="windowText" lastClr="000000"/>
                </a:solidFill>
              </a:rPr>
              <a:t>09 04</a:t>
            </a:r>
          </a:p>
          <a:p>
            <a:endParaRPr lang="ro-RO" sz="1200" dirty="0"/>
          </a:p>
        </p:txBody>
      </p:sp>
      <p:sp>
        <p:nvSpPr>
          <p:cNvPr id="83" name="TextBox 82"/>
          <p:cNvSpPr txBox="1"/>
          <p:nvPr/>
        </p:nvSpPr>
        <p:spPr>
          <a:xfrm>
            <a:off x="4857752" y="2928934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ysClr val="windowText" lastClr="000000"/>
                </a:solidFill>
              </a:rPr>
              <a:t>19 12 09</a:t>
            </a:r>
            <a:endParaRPr lang="ro-RO" sz="1200" dirty="0">
              <a:solidFill>
                <a:sysClr val="windowText" lastClr="00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357818" y="4572008"/>
            <a:ext cx="1142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 smtClean="0">
                <a:solidFill>
                  <a:sysClr val="windowText" lastClr="000000"/>
                </a:solidFill>
              </a:rPr>
              <a:t>NU produs sau codul de la intrare</a:t>
            </a:r>
            <a:endParaRPr lang="ro-RO" sz="1200" dirty="0">
              <a:solidFill>
                <a:sysClr val="windowText" lastClr="000000"/>
              </a:solidFill>
            </a:endParaRPr>
          </a:p>
        </p:txBody>
      </p:sp>
      <p:cxnSp>
        <p:nvCxnSpPr>
          <p:cNvPr id="86" name="Straight Arrow Connector 85"/>
          <p:cNvCxnSpPr>
            <a:stCxn id="15" idx="3"/>
          </p:cNvCxnSpPr>
          <p:nvPr/>
        </p:nvCxnSpPr>
        <p:spPr>
          <a:xfrm flipV="1">
            <a:off x="5286380" y="4462465"/>
            <a:ext cx="947714" cy="23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5429256" y="407194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 smtClean="0"/>
              <a:t>19 12</a:t>
            </a:r>
            <a:endParaRPr lang="ro-RO" dirty="0"/>
          </a:p>
        </p:txBody>
      </p:sp>
      <p:sp>
        <p:nvSpPr>
          <p:cNvPr id="88" name="TextBox 87"/>
          <p:cNvSpPr txBox="1"/>
          <p:nvPr/>
        </p:nvSpPr>
        <p:spPr>
          <a:xfrm>
            <a:off x="4929190" y="3286124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dirty="0" smtClean="0">
                <a:solidFill>
                  <a:sysClr val="windowText" lastClr="000000"/>
                </a:solidFill>
              </a:rPr>
              <a:t>NU produs</a:t>
            </a:r>
            <a:endParaRPr lang="ro-RO" sz="120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o-RO" dirty="0" smtClean="0"/>
              <a:t>DE LA GENERATORI LA COLECTORI ȘI APOI LA TRATATORI</a:t>
            </a:r>
            <a:endParaRPr lang="en-US" dirty="0" smtClean="0"/>
          </a:p>
          <a:p>
            <a:pPr marL="109728" indent="0">
              <a:buNone/>
            </a:pPr>
            <a:r>
              <a:rPr lang="en-US" dirty="0" err="1" smtClean="0"/>
              <a:t>Generatorii</a:t>
            </a:r>
            <a:r>
              <a:rPr lang="en-US" dirty="0" smtClean="0"/>
              <a:t> de </a:t>
            </a:r>
            <a:r>
              <a:rPr lang="en-US" dirty="0" err="1" smtClean="0"/>
              <a:t>de</a:t>
            </a:r>
            <a:r>
              <a:rPr lang="ro-RO" dirty="0" smtClean="0"/>
              <a:t>ș</a:t>
            </a:r>
            <a:r>
              <a:rPr lang="en-US" dirty="0" err="1" smtClean="0"/>
              <a:t>euri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err="1" smtClean="0"/>
              <a:t>ncadreaz</a:t>
            </a:r>
            <a:r>
              <a:rPr lang="ro-RO" dirty="0" smtClean="0"/>
              <a:t>ă</a:t>
            </a:r>
            <a:r>
              <a:rPr lang="en-US" dirty="0" smtClean="0"/>
              <a:t> de</a:t>
            </a:r>
            <a:r>
              <a:rPr lang="ro-RO" dirty="0" smtClean="0"/>
              <a:t>ș</a:t>
            </a:r>
            <a:r>
              <a:rPr lang="en-US" dirty="0" err="1" smtClean="0"/>
              <a:t>eul</a:t>
            </a:r>
            <a:r>
              <a:rPr lang="en-US" dirty="0" smtClean="0"/>
              <a:t> </a:t>
            </a:r>
            <a:r>
              <a:rPr lang="en-US" dirty="0" err="1" smtClean="0"/>
              <a:t>rezultat</a:t>
            </a:r>
            <a:r>
              <a:rPr lang="en-US" dirty="0" smtClean="0"/>
              <a:t> din </a:t>
            </a:r>
            <a:r>
              <a:rPr lang="en-US" dirty="0" err="1" smtClean="0"/>
              <a:t>activitatea</a:t>
            </a:r>
            <a:r>
              <a:rPr lang="en-US" dirty="0" smtClean="0"/>
              <a:t> </a:t>
            </a:r>
            <a:r>
              <a:rPr lang="en-US" dirty="0" err="1" smtClean="0"/>
              <a:t>proprie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un </a:t>
            </a:r>
            <a:r>
              <a:rPr lang="en-US" dirty="0" err="1" smtClean="0"/>
              <a:t>anumit</a:t>
            </a:r>
            <a:r>
              <a:rPr lang="en-US" dirty="0" smtClean="0"/>
              <a:t> cod, </a:t>
            </a:r>
            <a:r>
              <a:rPr lang="en-US" dirty="0" err="1" smtClean="0"/>
              <a:t>iar</a:t>
            </a:r>
            <a:r>
              <a:rPr lang="en-US" dirty="0" smtClean="0"/>
              <a:t> </a:t>
            </a:r>
            <a:r>
              <a:rPr lang="en-US" dirty="0" err="1" smtClean="0"/>
              <a:t>colectorul</a:t>
            </a:r>
            <a:r>
              <a:rPr lang="en-US" dirty="0" smtClean="0"/>
              <a:t> </a:t>
            </a:r>
            <a:r>
              <a:rPr lang="ro-RO" dirty="0" err="1" smtClean="0"/>
              <a:t>î</a:t>
            </a:r>
            <a:r>
              <a:rPr lang="en-US" dirty="0" smtClean="0"/>
              <a:t>l </a:t>
            </a:r>
            <a:r>
              <a:rPr lang="en-US" dirty="0" err="1" smtClean="0"/>
              <a:t>schimb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func</a:t>
            </a:r>
            <a:r>
              <a:rPr lang="ro-RO" dirty="0" smtClean="0"/>
              <a:t>ț</a:t>
            </a:r>
            <a:r>
              <a:rPr lang="en-US" dirty="0" err="1" smtClean="0"/>
              <a:t>ie</a:t>
            </a:r>
            <a:r>
              <a:rPr lang="en-US" dirty="0" smtClean="0"/>
              <a:t> de </a:t>
            </a:r>
            <a:r>
              <a:rPr lang="en-US" dirty="0" err="1" smtClean="0"/>
              <a:t>codurile</a:t>
            </a:r>
            <a:r>
              <a:rPr lang="en-US" dirty="0" smtClean="0"/>
              <a:t> de </a:t>
            </a:r>
            <a:r>
              <a:rPr lang="en-US" dirty="0" err="1" smtClean="0"/>
              <a:t>de</a:t>
            </a:r>
            <a:r>
              <a:rPr lang="ro-RO" dirty="0" smtClean="0"/>
              <a:t>ș</a:t>
            </a:r>
            <a:r>
              <a:rPr lang="en-US" dirty="0" err="1" smtClean="0"/>
              <a:t>euri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care le are </a:t>
            </a:r>
            <a:r>
              <a:rPr lang="ro-RO" dirty="0" smtClean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autoriza</a:t>
            </a:r>
            <a:r>
              <a:rPr lang="ro-RO" dirty="0" smtClean="0"/>
              <a:t>ț</a:t>
            </a:r>
            <a:r>
              <a:rPr lang="en-US" dirty="0" err="1" smtClean="0"/>
              <a:t>ia</a:t>
            </a:r>
            <a:r>
              <a:rPr lang="en-US" dirty="0" smtClean="0"/>
              <a:t> de </a:t>
            </a:r>
            <a:r>
              <a:rPr lang="en-US" dirty="0" err="1" smtClean="0"/>
              <a:t>mediu</a:t>
            </a:r>
            <a:r>
              <a:rPr lang="en-US" dirty="0" smtClean="0"/>
              <a:t> </a:t>
            </a:r>
            <a:r>
              <a:rPr lang="ro-RO" dirty="0" err="1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astfel</a:t>
            </a:r>
            <a:r>
              <a:rPr lang="en-US" dirty="0" smtClean="0"/>
              <a:t> se </a:t>
            </a:r>
            <a:r>
              <a:rPr lang="en-US" dirty="0" err="1" smtClean="0"/>
              <a:t>pierde</a:t>
            </a:r>
            <a:r>
              <a:rPr lang="en-US" dirty="0" smtClean="0"/>
              <a:t>  </a:t>
            </a:r>
            <a:r>
              <a:rPr lang="en-US" dirty="0" err="1" smtClean="0"/>
              <a:t>urma</a:t>
            </a:r>
            <a:r>
              <a:rPr lang="en-US" dirty="0" smtClean="0"/>
              <a:t> </a:t>
            </a:r>
            <a:r>
              <a:rPr lang="en-US" dirty="0" err="1" smtClean="0"/>
              <a:t>acestuia</a:t>
            </a:r>
            <a:r>
              <a:rPr lang="en-US" dirty="0" smtClean="0"/>
              <a:t> (ex. </a:t>
            </a:r>
            <a:r>
              <a:rPr lang="ro-RO" dirty="0" smtClean="0"/>
              <a:t>d</a:t>
            </a:r>
            <a:r>
              <a:rPr lang="en-US" dirty="0" smtClean="0"/>
              <a:t>e</a:t>
            </a:r>
            <a:r>
              <a:rPr lang="ro-RO" dirty="0" smtClean="0"/>
              <a:t>ș</a:t>
            </a:r>
            <a:r>
              <a:rPr lang="en-US" dirty="0" err="1" smtClean="0"/>
              <a:t>eul</a:t>
            </a:r>
            <a:r>
              <a:rPr lang="en-US" dirty="0" smtClean="0"/>
              <a:t> de </a:t>
            </a:r>
            <a:r>
              <a:rPr lang="en-US" dirty="0" err="1" smtClean="0"/>
              <a:t>ambalaj</a:t>
            </a:r>
            <a:r>
              <a:rPr lang="en-US" dirty="0" smtClean="0"/>
              <a:t> </a:t>
            </a:r>
            <a:r>
              <a:rPr lang="ro-RO" dirty="0" err="1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tipul</a:t>
            </a:r>
            <a:r>
              <a:rPr lang="en-US" dirty="0" smtClean="0"/>
              <a:t> de </a:t>
            </a:r>
            <a:r>
              <a:rPr lang="en-US" dirty="0" err="1" smtClean="0"/>
              <a:t>de</a:t>
            </a:r>
            <a:r>
              <a:rPr lang="ro-RO" dirty="0" smtClean="0"/>
              <a:t>ș</a:t>
            </a:r>
            <a:r>
              <a:rPr lang="en-US" dirty="0" err="1" smtClean="0"/>
              <a:t>eu</a:t>
            </a:r>
            <a:r>
              <a:rPr lang="en-US" dirty="0" smtClean="0"/>
              <a:t> analog din </a:t>
            </a:r>
            <a:r>
              <a:rPr lang="en-US" dirty="0" err="1" smtClean="0"/>
              <a:t>categoria</a:t>
            </a:r>
            <a:r>
              <a:rPr lang="en-US" dirty="0" smtClean="0"/>
              <a:t> 20);</a:t>
            </a:r>
            <a:endParaRPr lang="ro-RO" dirty="0" smtClean="0"/>
          </a:p>
          <a:p>
            <a:r>
              <a:rPr lang="ro-RO" dirty="0" smtClean="0"/>
              <a:t>DE LA OPERATORII DE SALUBRITATE LA COLECTORI ȘI APOI LA TRATATORI</a:t>
            </a:r>
            <a:r>
              <a:rPr lang="en-US" dirty="0" smtClean="0"/>
              <a:t>  ( </a:t>
            </a:r>
            <a:r>
              <a:rPr lang="ro-RO" dirty="0" smtClean="0"/>
              <a:t>î</a:t>
            </a:r>
            <a:r>
              <a:rPr lang="en-US" dirty="0" smtClean="0"/>
              <a:t>n </a:t>
            </a:r>
            <a:r>
              <a:rPr lang="en-US" dirty="0" err="1" smtClean="0"/>
              <a:t>cazul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smtClean="0"/>
              <a:t>n care un </a:t>
            </a:r>
            <a:r>
              <a:rPr lang="en-US" dirty="0" err="1" smtClean="0"/>
              <a:t>colector</a:t>
            </a:r>
            <a:r>
              <a:rPr lang="en-US" dirty="0" smtClean="0"/>
              <a:t> are </a:t>
            </a:r>
            <a:r>
              <a:rPr lang="ro-RO" dirty="0" err="1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o </a:t>
            </a:r>
            <a:r>
              <a:rPr lang="en-US" dirty="0" err="1" smtClean="0"/>
              <a:t>instala</a:t>
            </a:r>
            <a:r>
              <a:rPr lang="ro-RO" dirty="0" smtClean="0"/>
              <a:t>ț</a:t>
            </a:r>
            <a:r>
              <a:rPr lang="en-US" dirty="0" err="1" smtClean="0"/>
              <a:t>ie</a:t>
            </a:r>
            <a:r>
              <a:rPr lang="en-US" dirty="0" smtClean="0"/>
              <a:t> de </a:t>
            </a:r>
            <a:r>
              <a:rPr lang="en-US" dirty="0" err="1" smtClean="0"/>
              <a:t>sortare</a:t>
            </a:r>
            <a:r>
              <a:rPr lang="en-US" dirty="0" smtClean="0"/>
              <a:t>, </a:t>
            </a:r>
            <a:r>
              <a:rPr lang="en-US" dirty="0" err="1" smtClean="0"/>
              <a:t>compostare</a:t>
            </a:r>
            <a:r>
              <a:rPr lang="en-US" dirty="0" smtClean="0"/>
              <a:t>, </a:t>
            </a:r>
            <a:r>
              <a:rPr lang="en-US" dirty="0" err="1" smtClean="0"/>
              <a:t>tratare</a:t>
            </a:r>
            <a:r>
              <a:rPr lang="en-US" dirty="0" smtClean="0"/>
              <a:t> </a:t>
            </a:r>
            <a:r>
              <a:rPr lang="en-US" dirty="0" err="1" smtClean="0"/>
              <a:t>mecano</a:t>
            </a:r>
            <a:r>
              <a:rPr lang="en-US" dirty="0" smtClean="0"/>
              <a:t>-biologic</a:t>
            </a:r>
            <a:r>
              <a:rPr lang="ro-RO" dirty="0" smtClean="0"/>
              <a:t>ă</a:t>
            </a:r>
            <a:r>
              <a:rPr lang="en-US" dirty="0" smtClean="0"/>
              <a:t> a de</a:t>
            </a:r>
            <a:r>
              <a:rPr lang="ro-RO" dirty="0" smtClean="0"/>
              <a:t>ș</a:t>
            </a:r>
            <a:r>
              <a:rPr lang="en-US" dirty="0" err="1" smtClean="0"/>
              <a:t>eurilor</a:t>
            </a:r>
            <a:r>
              <a:rPr lang="en-US" dirty="0" smtClean="0"/>
              <a:t> </a:t>
            </a:r>
            <a:r>
              <a:rPr lang="en-US" dirty="0" err="1" smtClean="0"/>
              <a:t>municipale</a:t>
            </a:r>
            <a:r>
              <a:rPr lang="en-US" dirty="0" smtClean="0"/>
              <a:t> </a:t>
            </a:r>
            <a:r>
              <a:rPr lang="ro-RO" dirty="0" err="1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preia</a:t>
            </a:r>
            <a:r>
              <a:rPr lang="en-US" dirty="0" smtClean="0"/>
              <a:t> de</a:t>
            </a:r>
            <a:r>
              <a:rPr lang="ro-RO" dirty="0" smtClean="0"/>
              <a:t>ș</a:t>
            </a:r>
            <a:r>
              <a:rPr lang="en-US" dirty="0" err="1" smtClean="0"/>
              <a:t>eurile</a:t>
            </a:r>
            <a:r>
              <a:rPr lang="en-US" dirty="0" smtClean="0"/>
              <a:t> de la un operator de </a:t>
            </a:r>
            <a:r>
              <a:rPr lang="en-US" dirty="0" err="1" smtClean="0"/>
              <a:t>salubritate</a:t>
            </a:r>
            <a:r>
              <a:rPr lang="en-US" dirty="0" smtClean="0"/>
              <a:t>, la </a:t>
            </a:r>
            <a:r>
              <a:rPr lang="en-US" dirty="0" err="1" smtClean="0"/>
              <a:t>fel</a:t>
            </a:r>
            <a:r>
              <a:rPr lang="en-US" dirty="0" smtClean="0"/>
              <a:t> se </a:t>
            </a:r>
            <a:r>
              <a:rPr lang="en-US" dirty="0" err="1" smtClean="0"/>
              <a:t>pierde</a:t>
            </a:r>
            <a:r>
              <a:rPr lang="en-US" dirty="0" smtClean="0"/>
              <a:t> </a:t>
            </a:r>
            <a:r>
              <a:rPr lang="en-US" dirty="0" err="1" smtClean="0"/>
              <a:t>urma</a:t>
            </a:r>
            <a:r>
              <a:rPr lang="en-US" dirty="0" smtClean="0"/>
              <a:t> de</a:t>
            </a:r>
            <a:r>
              <a:rPr lang="ro-RO" dirty="0" smtClean="0"/>
              <a:t>ș</a:t>
            </a:r>
            <a:r>
              <a:rPr lang="en-US" dirty="0" err="1" smtClean="0"/>
              <a:t>eului</a:t>
            </a:r>
            <a:r>
              <a:rPr lang="en-US" dirty="0" smtClean="0"/>
              <a:t>);</a:t>
            </a:r>
            <a:endParaRPr lang="ro-RO" dirty="0" smtClean="0"/>
          </a:p>
          <a:p>
            <a:r>
              <a:rPr lang="ro-RO" dirty="0" smtClean="0"/>
              <a:t>DE LA COLECTORI LA TRATATORI (î</a:t>
            </a:r>
            <a:r>
              <a:rPr lang="en-US" dirty="0" smtClean="0"/>
              <a:t>n </a:t>
            </a:r>
            <a:r>
              <a:rPr lang="en-US" dirty="0" err="1" smtClean="0"/>
              <a:t>cazul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smtClean="0"/>
              <a:t>n care are o </a:t>
            </a:r>
            <a:r>
              <a:rPr lang="en-US" dirty="0" err="1" smtClean="0"/>
              <a:t>instala</a:t>
            </a:r>
            <a:r>
              <a:rPr lang="ro-RO" dirty="0" smtClean="0"/>
              <a:t>ț</a:t>
            </a:r>
            <a:r>
              <a:rPr lang="en-US" dirty="0" err="1" smtClean="0"/>
              <a:t>ie</a:t>
            </a:r>
            <a:r>
              <a:rPr lang="en-US" dirty="0" smtClean="0"/>
              <a:t> de </a:t>
            </a:r>
            <a:r>
              <a:rPr lang="en-US" dirty="0" err="1" smtClean="0"/>
              <a:t>tratare</a:t>
            </a:r>
            <a:r>
              <a:rPr lang="en-US" dirty="0" smtClean="0"/>
              <a:t> a de</a:t>
            </a:r>
            <a:r>
              <a:rPr lang="ro-RO" dirty="0" smtClean="0"/>
              <a:t>ș</a:t>
            </a:r>
            <a:r>
              <a:rPr lang="en-US" dirty="0" err="1" smtClean="0"/>
              <a:t>eurilor</a:t>
            </a:r>
            <a:r>
              <a:rPr lang="en-US" dirty="0" smtClean="0"/>
              <a:t>)</a:t>
            </a:r>
            <a:endParaRPr lang="ro-RO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2800" dirty="0" smtClean="0"/>
              <a:t>PROBLEME INTÂMPINATE</a:t>
            </a:r>
            <a:br>
              <a:rPr lang="ro-RO" sz="2800" dirty="0" smtClean="0"/>
            </a:br>
            <a:r>
              <a:rPr lang="ro-RO" sz="2800" dirty="0" smtClean="0"/>
              <a:t>TRASABILITATEA DEȘEULUI</a:t>
            </a:r>
            <a:endParaRPr lang="ro-RO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493574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100" b="1" dirty="0" err="1" smtClean="0"/>
              <a:t>Eurostat</a:t>
            </a:r>
            <a:endParaRPr lang="en-US" sz="2100" b="1" dirty="0"/>
          </a:p>
          <a:p>
            <a:pPr lvl="1">
              <a:buClr>
                <a:schemeClr val="bg2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dirty="0" err="1" smtClean="0"/>
              <a:t>Regulamentul</a:t>
            </a:r>
            <a:r>
              <a:rPr lang="en-US" dirty="0" smtClean="0"/>
              <a:t> 2150/2002 </a:t>
            </a:r>
            <a:r>
              <a:rPr lang="en-US" dirty="0" err="1" smtClean="0"/>
              <a:t>referitor</a:t>
            </a:r>
            <a:r>
              <a:rPr lang="en-US" dirty="0" smtClean="0"/>
              <a:t> la </a:t>
            </a:r>
            <a:r>
              <a:rPr lang="en-US" dirty="0" err="1" smtClean="0"/>
              <a:t>statisticile</a:t>
            </a:r>
            <a:r>
              <a:rPr lang="en-US" dirty="0" smtClean="0"/>
              <a:t> </a:t>
            </a:r>
            <a:r>
              <a:rPr lang="en-US" dirty="0" err="1" smtClean="0"/>
              <a:t>privind</a:t>
            </a:r>
            <a:r>
              <a:rPr lang="en-US" dirty="0" smtClean="0"/>
              <a:t> de</a:t>
            </a:r>
            <a:r>
              <a:rPr lang="ro-RO" dirty="0" smtClean="0"/>
              <a:t>ș</a:t>
            </a:r>
            <a:r>
              <a:rPr lang="en-US" dirty="0" err="1" smtClean="0"/>
              <a:t>eurile</a:t>
            </a:r>
            <a:r>
              <a:rPr lang="en-US" dirty="0" smtClean="0"/>
              <a:t> cu </a:t>
            </a:r>
            <a:r>
              <a:rPr lang="en-US" dirty="0" err="1" smtClean="0"/>
              <a:t>modific</a:t>
            </a:r>
            <a:r>
              <a:rPr lang="ro-RO" dirty="0" smtClean="0"/>
              <a:t>ă</a:t>
            </a:r>
            <a:r>
              <a:rPr lang="en-US" dirty="0" smtClean="0"/>
              <a:t>rile </a:t>
            </a:r>
            <a:r>
              <a:rPr lang="ro-RO" dirty="0" smtClean="0"/>
              <a:t>ș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complet</a:t>
            </a:r>
            <a:r>
              <a:rPr lang="ro-RO" dirty="0" smtClean="0"/>
              <a:t>ă</a:t>
            </a:r>
            <a:r>
              <a:rPr lang="en-US" dirty="0" smtClean="0"/>
              <a:t>rile </a:t>
            </a:r>
            <a:r>
              <a:rPr lang="en-US" dirty="0" err="1" smtClean="0"/>
              <a:t>ulterioare</a:t>
            </a:r>
            <a:r>
              <a:rPr lang="en-US" dirty="0" smtClean="0"/>
              <a:t> (</a:t>
            </a:r>
            <a:r>
              <a:rPr lang="en-US" dirty="0" err="1" smtClean="0"/>
              <a:t>raportarea</a:t>
            </a:r>
            <a:r>
              <a:rPr lang="en-US" dirty="0" smtClean="0"/>
              <a:t> se face la 2 </a:t>
            </a:r>
            <a:r>
              <a:rPr lang="en-US" dirty="0" err="1" smtClean="0"/>
              <a:t>ani</a:t>
            </a:r>
            <a:r>
              <a:rPr lang="en-US" dirty="0" smtClean="0"/>
              <a:t>);</a:t>
            </a:r>
            <a:endParaRPr lang="ro-RO" dirty="0" smtClean="0"/>
          </a:p>
          <a:p>
            <a:pPr lvl="1">
              <a:buClr>
                <a:schemeClr val="bg2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dirty="0" err="1" smtClean="0"/>
              <a:t>Indicatorii</a:t>
            </a:r>
            <a:r>
              <a:rPr lang="en-US" dirty="0" smtClean="0"/>
              <a:t> de </a:t>
            </a:r>
            <a:r>
              <a:rPr lang="en-US" dirty="0" err="1" smtClean="0"/>
              <a:t>dezvoltare</a:t>
            </a:r>
            <a:r>
              <a:rPr lang="en-US" dirty="0" smtClean="0"/>
              <a:t> </a:t>
            </a:r>
            <a:r>
              <a:rPr lang="en-US" dirty="0" err="1" smtClean="0"/>
              <a:t>durabil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privind</a:t>
            </a:r>
            <a:r>
              <a:rPr lang="en-US" dirty="0" smtClean="0"/>
              <a:t>  de</a:t>
            </a:r>
            <a:r>
              <a:rPr lang="ro-RO" dirty="0" smtClean="0"/>
              <a:t>ș</a:t>
            </a:r>
            <a:r>
              <a:rPr lang="en-US" dirty="0" err="1" smtClean="0"/>
              <a:t>eurile</a:t>
            </a:r>
            <a:r>
              <a:rPr lang="en-US" dirty="0" smtClean="0"/>
              <a:t> </a:t>
            </a:r>
            <a:r>
              <a:rPr lang="en-US" dirty="0" err="1" smtClean="0"/>
              <a:t>municipale</a:t>
            </a:r>
            <a:r>
              <a:rPr lang="en-US" dirty="0" smtClean="0"/>
              <a:t> la </a:t>
            </a:r>
            <a:r>
              <a:rPr lang="en-US" dirty="0" err="1" smtClean="0"/>
              <a:t>nivel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ro-RO" dirty="0" smtClean="0"/>
              <a:t>ț</a:t>
            </a:r>
            <a:r>
              <a:rPr lang="en-US" dirty="0" err="1" smtClean="0"/>
              <a:t>ional</a:t>
            </a:r>
            <a:r>
              <a:rPr lang="en-US" dirty="0" smtClean="0"/>
              <a:t> (</a:t>
            </a:r>
            <a:r>
              <a:rPr lang="en-US" dirty="0" err="1" smtClean="0"/>
              <a:t>raportare</a:t>
            </a:r>
            <a:r>
              <a:rPr lang="en-US" dirty="0" smtClean="0"/>
              <a:t> </a:t>
            </a:r>
            <a:r>
              <a:rPr lang="en-US" dirty="0" err="1" smtClean="0"/>
              <a:t>anual</a:t>
            </a:r>
            <a:r>
              <a:rPr lang="ro-RO" dirty="0" smtClean="0"/>
              <a:t>ă</a:t>
            </a:r>
            <a:r>
              <a:rPr lang="en-US" dirty="0" smtClean="0"/>
              <a:t>)</a:t>
            </a:r>
            <a:r>
              <a:rPr lang="ro-RO" dirty="0" smtClean="0"/>
              <a:t>;</a:t>
            </a:r>
          </a:p>
          <a:p>
            <a:pPr lvl="1">
              <a:buClr>
                <a:schemeClr val="bg2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dirty="0" err="1" smtClean="0"/>
              <a:t>Indicatorii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dezvoltare</a:t>
            </a:r>
            <a:r>
              <a:rPr lang="en-US" dirty="0"/>
              <a:t> </a:t>
            </a:r>
            <a:r>
              <a:rPr lang="en-US" dirty="0" err="1" smtClean="0"/>
              <a:t>durabil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privind</a:t>
            </a:r>
            <a:r>
              <a:rPr lang="en-US" dirty="0"/>
              <a:t>  </a:t>
            </a:r>
            <a:r>
              <a:rPr lang="en-US" dirty="0" smtClean="0"/>
              <a:t>de</a:t>
            </a:r>
            <a:r>
              <a:rPr lang="ro-RO" dirty="0" smtClean="0"/>
              <a:t>ș</a:t>
            </a:r>
            <a:r>
              <a:rPr lang="en-US" dirty="0" err="1" smtClean="0"/>
              <a:t>eurile</a:t>
            </a:r>
            <a:r>
              <a:rPr lang="en-US" dirty="0" smtClean="0"/>
              <a:t> </a:t>
            </a:r>
            <a:r>
              <a:rPr lang="en-US" dirty="0" err="1"/>
              <a:t>municipale</a:t>
            </a:r>
            <a:r>
              <a:rPr lang="en-US" dirty="0"/>
              <a:t> la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smtClean="0"/>
              <a:t>regional </a:t>
            </a:r>
            <a:r>
              <a:rPr lang="en-US" dirty="0"/>
              <a:t>(</a:t>
            </a:r>
            <a:r>
              <a:rPr lang="en-US" dirty="0" err="1"/>
              <a:t>raportare</a:t>
            </a:r>
            <a:r>
              <a:rPr lang="en-US" dirty="0"/>
              <a:t> </a:t>
            </a:r>
            <a:r>
              <a:rPr lang="en-US" dirty="0" err="1" smtClean="0"/>
              <a:t>anual</a:t>
            </a:r>
            <a:r>
              <a:rPr lang="ro-RO" dirty="0" smtClean="0"/>
              <a:t>ă</a:t>
            </a:r>
            <a:r>
              <a:rPr lang="en-US" dirty="0" smtClean="0"/>
              <a:t>);</a:t>
            </a:r>
            <a:endParaRPr lang="ro-RO" dirty="0" smtClean="0"/>
          </a:p>
          <a:p>
            <a:pPr lvl="1">
              <a:buClr>
                <a:schemeClr val="bg2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dirty="0" err="1" smtClean="0"/>
              <a:t>Directiva</a:t>
            </a:r>
            <a:r>
              <a:rPr lang="en-US" dirty="0" smtClean="0"/>
              <a:t> </a:t>
            </a:r>
            <a:r>
              <a:rPr lang="en-US" dirty="0" err="1" smtClean="0"/>
              <a:t>Cadru</a:t>
            </a:r>
            <a:r>
              <a:rPr lang="en-US" dirty="0" smtClean="0"/>
              <a:t> a De</a:t>
            </a:r>
            <a:r>
              <a:rPr lang="ro-RO" dirty="0" smtClean="0"/>
              <a:t>ș</a:t>
            </a:r>
            <a:r>
              <a:rPr lang="en-US" dirty="0" err="1" smtClean="0"/>
              <a:t>eurilor</a:t>
            </a:r>
            <a:r>
              <a:rPr lang="en-US" dirty="0" smtClean="0"/>
              <a:t> – </a:t>
            </a:r>
            <a:r>
              <a:rPr lang="ro-RO" dirty="0" smtClean="0"/>
              <a:t>ț</a:t>
            </a:r>
            <a:r>
              <a:rPr lang="en-US" dirty="0" err="1" smtClean="0"/>
              <a:t>intele</a:t>
            </a:r>
            <a:r>
              <a:rPr lang="en-US" dirty="0" smtClean="0"/>
              <a:t> de </a:t>
            </a:r>
            <a:r>
              <a:rPr lang="en-US" dirty="0" err="1" smtClean="0"/>
              <a:t>reciclare</a:t>
            </a:r>
            <a:r>
              <a:rPr lang="en-US" dirty="0" smtClean="0"/>
              <a:t>/</a:t>
            </a:r>
            <a:r>
              <a:rPr lang="en-US" dirty="0" err="1" smtClean="0"/>
              <a:t>valorificare</a:t>
            </a:r>
            <a:r>
              <a:rPr lang="en-US" dirty="0" smtClean="0"/>
              <a:t> conform </a:t>
            </a:r>
            <a:r>
              <a:rPr lang="en-US" dirty="0" err="1" smtClean="0"/>
              <a:t>Deciziei</a:t>
            </a:r>
            <a:r>
              <a:rPr lang="en-US" dirty="0" smtClean="0"/>
              <a:t> </a:t>
            </a:r>
            <a:r>
              <a:rPr lang="en-US" dirty="0" err="1" smtClean="0"/>
              <a:t>Comisiei</a:t>
            </a:r>
            <a:r>
              <a:rPr lang="en-US" dirty="0" smtClean="0"/>
              <a:t> 2011/753/UE (</a:t>
            </a:r>
            <a:r>
              <a:rPr lang="en-US" dirty="0" err="1" smtClean="0"/>
              <a:t>raportare</a:t>
            </a:r>
            <a:r>
              <a:rPr lang="en-US" dirty="0" smtClean="0"/>
              <a:t> </a:t>
            </a:r>
            <a:r>
              <a:rPr lang="en-US" dirty="0" err="1" smtClean="0"/>
              <a:t>anual</a:t>
            </a:r>
            <a:r>
              <a:rPr lang="ro-RO" dirty="0" smtClean="0"/>
              <a:t>ă</a:t>
            </a:r>
            <a:r>
              <a:rPr lang="en-US" dirty="0" smtClean="0"/>
              <a:t>);</a:t>
            </a:r>
            <a:endParaRPr lang="ro-RO" dirty="0" smtClean="0"/>
          </a:p>
          <a:p>
            <a:pPr lvl="1">
              <a:buClr>
                <a:schemeClr val="bg2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dirty="0" err="1" smtClean="0"/>
              <a:t>Regulamentul</a:t>
            </a:r>
            <a:r>
              <a:rPr lang="en-US" dirty="0" smtClean="0"/>
              <a:t> </a:t>
            </a:r>
            <a:r>
              <a:rPr lang="en-US" dirty="0" err="1" smtClean="0"/>
              <a:t>privind</a:t>
            </a:r>
            <a:r>
              <a:rPr lang="en-US" dirty="0" smtClean="0"/>
              <a:t> </a:t>
            </a:r>
            <a:r>
              <a:rPr lang="en-US" dirty="0" err="1" smtClean="0"/>
              <a:t>transportul</a:t>
            </a:r>
            <a:r>
              <a:rPr lang="en-US" dirty="0" smtClean="0"/>
              <a:t> de</a:t>
            </a:r>
            <a:r>
              <a:rPr lang="ro-RO" dirty="0" smtClean="0"/>
              <a:t>ș</a:t>
            </a:r>
            <a:r>
              <a:rPr lang="en-US" dirty="0" err="1" smtClean="0"/>
              <a:t>eurilor</a:t>
            </a:r>
            <a:r>
              <a:rPr lang="en-US" dirty="0" smtClean="0"/>
              <a:t> – </a:t>
            </a:r>
            <a:r>
              <a:rPr lang="en-US" dirty="0" err="1" smtClean="0"/>
              <a:t>informa</a:t>
            </a:r>
            <a:r>
              <a:rPr lang="ro-RO" dirty="0" smtClean="0"/>
              <a:t>ț</a:t>
            </a:r>
            <a:r>
              <a:rPr lang="en-US" dirty="0" err="1" smtClean="0"/>
              <a:t>iile</a:t>
            </a:r>
            <a:r>
              <a:rPr lang="en-US" dirty="0" smtClean="0"/>
              <a:t> </a:t>
            </a:r>
            <a:r>
              <a:rPr lang="en-US" dirty="0" err="1" smtClean="0"/>
              <a:t>furnizate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de</a:t>
            </a:r>
            <a:r>
              <a:rPr lang="ro-RO" dirty="0" smtClean="0"/>
              <a:t>ș</a:t>
            </a:r>
            <a:r>
              <a:rPr lang="en-US" dirty="0" err="1" smtClean="0"/>
              <a:t>eurile</a:t>
            </a:r>
            <a:r>
              <a:rPr lang="en-US" dirty="0" smtClean="0"/>
              <a:t> generate </a:t>
            </a:r>
            <a:r>
              <a:rPr lang="en-US" dirty="0" err="1" smtClean="0"/>
              <a:t>clasificate</a:t>
            </a:r>
            <a:r>
              <a:rPr lang="en-US" dirty="0" smtClean="0"/>
              <a:t> sub </a:t>
            </a:r>
            <a:r>
              <a:rPr lang="en-US" dirty="0" err="1" smtClean="0"/>
              <a:t>codurile</a:t>
            </a:r>
            <a:r>
              <a:rPr lang="en-US" dirty="0" smtClean="0"/>
              <a:t> Basel </a:t>
            </a:r>
            <a:r>
              <a:rPr lang="en-US" dirty="0"/>
              <a:t>(</a:t>
            </a:r>
            <a:r>
              <a:rPr lang="en-US" dirty="0" err="1"/>
              <a:t>raportare</a:t>
            </a:r>
            <a:r>
              <a:rPr lang="en-US" dirty="0"/>
              <a:t> </a:t>
            </a:r>
            <a:r>
              <a:rPr lang="en-US" dirty="0" err="1" smtClean="0"/>
              <a:t>anual</a:t>
            </a:r>
            <a:r>
              <a:rPr lang="ro-RO" dirty="0" smtClean="0"/>
              <a:t>ă</a:t>
            </a:r>
            <a:r>
              <a:rPr lang="en-US" dirty="0" smtClean="0"/>
              <a:t>).</a:t>
            </a:r>
            <a:endParaRPr lang="en-US" dirty="0"/>
          </a:p>
          <a:p>
            <a:pPr marL="630936" lvl="2" indent="0">
              <a:buNone/>
            </a:pPr>
            <a:endParaRPr lang="en-US" dirty="0"/>
          </a:p>
          <a:p>
            <a:pPr lvl="2">
              <a:buFontTx/>
              <a:buChar char="-"/>
            </a:pPr>
            <a:endParaRPr lang="en-US" dirty="0" smtClean="0"/>
          </a:p>
          <a:p>
            <a:pPr lvl="2">
              <a:buFontTx/>
              <a:buChar char="-"/>
            </a:pPr>
            <a:endParaRPr lang="en-US" dirty="0"/>
          </a:p>
          <a:p>
            <a:pPr lvl="2">
              <a:buFontTx/>
              <a:buChar char="-"/>
            </a:pPr>
            <a:endParaRPr lang="en-US" dirty="0" smtClean="0"/>
          </a:p>
          <a:p>
            <a:pPr lvl="2">
              <a:buFontTx/>
              <a:buChar char="-"/>
            </a:pPr>
            <a:endParaRPr lang="en-US" dirty="0"/>
          </a:p>
          <a:p>
            <a:pPr lvl="2">
              <a:buFontTx/>
              <a:buChar char="-"/>
            </a:pPr>
            <a:endParaRPr lang="en-US" dirty="0" smtClean="0">
              <a:hlinkClick r:id="rId2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ctr"/>
            <a:r>
              <a:rPr lang="ro-RO" sz="2800" dirty="0" smtClean="0"/>
              <a:t>RAPORTĂRI</a:t>
            </a:r>
            <a:endParaRPr lang="en-US" sz="2800" dirty="0" err="1" smtClean="0"/>
          </a:p>
        </p:txBody>
      </p:sp>
    </p:spTree>
    <p:extLst>
      <p:ext uri="{BB962C8B-B14F-4D97-AF65-F5344CB8AC3E}">
        <p14:creationId xmlns:p14="http://schemas.microsoft.com/office/powerpoint/2010/main" val="253407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INS </a:t>
            </a:r>
            <a:r>
              <a:rPr lang="en-US" sz="1900" dirty="0"/>
              <a:t>(</a:t>
            </a:r>
            <a:r>
              <a:rPr lang="en-US" sz="1900" dirty="0" err="1" smtClean="0"/>
              <a:t>raport</a:t>
            </a:r>
            <a:r>
              <a:rPr lang="ro-RO" sz="1900" dirty="0" smtClean="0"/>
              <a:t>ă</a:t>
            </a:r>
            <a:r>
              <a:rPr lang="en-US" sz="1900" dirty="0" smtClean="0"/>
              <a:t>rile </a:t>
            </a:r>
            <a:r>
              <a:rPr lang="en-US" sz="1900" dirty="0" err="1"/>
              <a:t>trimise</a:t>
            </a:r>
            <a:r>
              <a:rPr lang="en-US" sz="1900" dirty="0"/>
              <a:t> la EUROSTAT, </a:t>
            </a:r>
            <a:r>
              <a:rPr lang="en-US" sz="1900" dirty="0" err="1"/>
              <a:t>alte</a:t>
            </a:r>
            <a:r>
              <a:rPr lang="en-US" sz="1900" dirty="0"/>
              <a:t> </a:t>
            </a:r>
            <a:r>
              <a:rPr lang="en-US" sz="1900" dirty="0" err="1" smtClean="0"/>
              <a:t>informa</a:t>
            </a:r>
            <a:r>
              <a:rPr lang="ro-RO" sz="1900" dirty="0" smtClean="0"/>
              <a:t>ț</a:t>
            </a:r>
            <a:r>
              <a:rPr lang="en-US" sz="1900" dirty="0" smtClean="0"/>
              <a:t>ii </a:t>
            </a:r>
            <a:r>
              <a:rPr lang="en-US" sz="1900" dirty="0" err="1"/>
              <a:t>solicitate</a:t>
            </a:r>
            <a:r>
              <a:rPr lang="en-US" sz="1900" dirty="0" smtClean="0"/>
              <a:t>);</a:t>
            </a:r>
          </a:p>
          <a:p>
            <a:pPr marL="109728" indent="0">
              <a:buNone/>
            </a:pPr>
            <a:endParaRPr lang="en-US" sz="1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smtClean="0"/>
              <a:t>MM </a:t>
            </a:r>
            <a:r>
              <a:rPr lang="en-US" sz="1900" dirty="0"/>
              <a:t>(ex: </a:t>
            </a:r>
            <a:r>
              <a:rPr lang="en-US" sz="1900" dirty="0" err="1" smtClean="0"/>
              <a:t>raport</a:t>
            </a:r>
            <a:r>
              <a:rPr lang="ro-RO" sz="1900" dirty="0" smtClean="0"/>
              <a:t>ă</a:t>
            </a:r>
            <a:r>
              <a:rPr lang="en-US" sz="1900" dirty="0" smtClean="0"/>
              <a:t>rile </a:t>
            </a:r>
            <a:r>
              <a:rPr lang="en-US" sz="1900" dirty="0" err="1"/>
              <a:t>trimise</a:t>
            </a:r>
            <a:r>
              <a:rPr lang="en-US" sz="1900" dirty="0"/>
              <a:t> la EUROSTAT, </a:t>
            </a:r>
            <a:r>
              <a:rPr lang="en-US" sz="1900" dirty="0" err="1" smtClean="0"/>
              <a:t>informa</a:t>
            </a:r>
            <a:r>
              <a:rPr lang="ro-RO" sz="1900" dirty="0" smtClean="0"/>
              <a:t>ț</a:t>
            </a:r>
            <a:r>
              <a:rPr lang="en-US" sz="1900" dirty="0" smtClean="0"/>
              <a:t>ii </a:t>
            </a:r>
            <a:r>
              <a:rPr lang="en-US" sz="1900" dirty="0" err="1"/>
              <a:t>pentru</a:t>
            </a:r>
            <a:r>
              <a:rPr lang="en-US" sz="1900" dirty="0"/>
              <a:t> </a:t>
            </a:r>
            <a:r>
              <a:rPr lang="en-US" sz="1900" dirty="0" err="1"/>
              <a:t>elaborarea</a:t>
            </a:r>
            <a:r>
              <a:rPr lang="en-US" sz="1900" dirty="0"/>
              <a:t> PNGD-</a:t>
            </a:r>
            <a:r>
              <a:rPr lang="en-US" sz="1900" dirty="0" err="1"/>
              <a:t>ului</a:t>
            </a:r>
            <a:r>
              <a:rPr lang="en-US" sz="1900" dirty="0" smtClean="0"/>
              <a:t>);</a:t>
            </a:r>
          </a:p>
          <a:p>
            <a:pPr marL="109728" indent="0">
              <a:buNone/>
            </a:pPr>
            <a:endParaRPr lang="en-US" sz="1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/>
              <a:t>APM / ANPM </a:t>
            </a:r>
            <a:r>
              <a:rPr lang="en-US" sz="1900" dirty="0" smtClean="0"/>
              <a:t>– </a:t>
            </a:r>
            <a:r>
              <a:rPr lang="en-US" sz="1900" dirty="0" err="1" smtClean="0"/>
              <a:t>informa</a:t>
            </a:r>
            <a:r>
              <a:rPr lang="ro-RO" sz="1900" dirty="0" smtClean="0"/>
              <a:t>ț</a:t>
            </a:r>
            <a:r>
              <a:rPr lang="en-US" sz="1900" dirty="0" smtClean="0"/>
              <a:t>ii </a:t>
            </a:r>
            <a:r>
              <a:rPr lang="en-US" sz="1900" dirty="0" err="1"/>
              <a:t>pentru</a:t>
            </a:r>
            <a:r>
              <a:rPr lang="en-US" sz="1900" dirty="0"/>
              <a:t> </a:t>
            </a:r>
            <a:r>
              <a:rPr lang="en-US" sz="1900" dirty="0" err="1"/>
              <a:t>Raportul</a:t>
            </a:r>
            <a:r>
              <a:rPr lang="en-US" sz="1900" dirty="0"/>
              <a:t> </a:t>
            </a:r>
            <a:r>
              <a:rPr lang="en-US" sz="1900" dirty="0" err="1"/>
              <a:t>privind</a:t>
            </a:r>
            <a:r>
              <a:rPr lang="en-US" sz="1900" dirty="0"/>
              <a:t> </a:t>
            </a:r>
            <a:r>
              <a:rPr lang="en-US" sz="1900" dirty="0" err="1"/>
              <a:t>Starea</a:t>
            </a:r>
            <a:r>
              <a:rPr lang="en-US" sz="1900" dirty="0"/>
              <a:t> </a:t>
            </a:r>
            <a:r>
              <a:rPr lang="en-US" sz="1900" dirty="0" err="1"/>
              <a:t>Mediului</a:t>
            </a:r>
            <a:r>
              <a:rPr lang="en-US" sz="1900" dirty="0"/>
              <a:t> (</a:t>
            </a:r>
            <a:r>
              <a:rPr lang="en-US" sz="1900" dirty="0" smtClean="0"/>
              <a:t>local/</a:t>
            </a:r>
            <a:r>
              <a:rPr lang="en-US" sz="1900" dirty="0" err="1" smtClean="0"/>
              <a:t>na</a:t>
            </a:r>
            <a:r>
              <a:rPr lang="ro-RO" sz="1900" dirty="0" smtClean="0"/>
              <a:t>ț</a:t>
            </a:r>
            <a:r>
              <a:rPr lang="en-US" sz="1900" dirty="0" err="1" smtClean="0"/>
              <a:t>ional</a:t>
            </a:r>
            <a:r>
              <a:rPr lang="en-US" sz="1900" dirty="0" smtClean="0"/>
              <a:t>);</a:t>
            </a:r>
          </a:p>
          <a:p>
            <a:pPr marL="109728" indent="0">
              <a:buNone/>
            </a:pPr>
            <a:endParaRPr lang="en-US" sz="1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 err="1" smtClean="0"/>
              <a:t>Alte</a:t>
            </a:r>
            <a:r>
              <a:rPr lang="en-US" sz="1900" dirty="0" smtClean="0"/>
              <a:t> </a:t>
            </a:r>
            <a:r>
              <a:rPr lang="en-US" sz="1900" dirty="0" err="1"/>
              <a:t>organisme</a:t>
            </a:r>
            <a:r>
              <a:rPr lang="en-US" sz="1900" dirty="0"/>
              <a:t> </a:t>
            </a:r>
            <a:r>
              <a:rPr lang="en-US" sz="1900" dirty="0" err="1"/>
              <a:t>interesate</a:t>
            </a:r>
            <a:r>
              <a:rPr lang="en-US" sz="1900" dirty="0"/>
              <a:t> (</a:t>
            </a:r>
            <a:r>
              <a:rPr lang="en-US" sz="1900" dirty="0" err="1" smtClean="0"/>
              <a:t>peten</a:t>
            </a:r>
            <a:r>
              <a:rPr lang="ro-RO" sz="1900" dirty="0" smtClean="0"/>
              <a:t>ț</a:t>
            </a:r>
            <a:r>
              <a:rPr lang="en-US" sz="1900" dirty="0" err="1" smtClean="0"/>
              <a:t>i</a:t>
            </a:r>
            <a:r>
              <a:rPr lang="en-US" sz="1900" dirty="0"/>
              <a:t>, </a:t>
            </a:r>
            <a:r>
              <a:rPr lang="en-US" sz="1900" dirty="0" smtClean="0"/>
              <a:t>ONG-</a:t>
            </a:r>
            <a:r>
              <a:rPr lang="en-US" sz="1900" dirty="0" err="1" smtClean="0"/>
              <a:t>uri</a:t>
            </a:r>
            <a:r>
              <a:rPr lang="en-US" sz="1900" dirty="0" smtClean="0"/>
              <a:t> </a:t>
            </a:r>
            <a:r>
              <a:rPr lang="en-US" sz="1900" dirty="0"/>
              <a:t>etc</a:t>
            </a:r>
            <a:r>
              <a:rPr lang="en-US" sz="1900" dirty="0" smtClean="0"/>
              <a:t>.).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9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2800" dirty="0" smtClean="0"/>
              <a:t>RAPORTĂRI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6199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lnSpc>
                <a:spcPct val="170000"/>
              </a:lnSpc>
              <a:buNone/>
            </a:pPr>
            <a:r>
              <a:rPr lang="ro-RO" sz="3600" dirty="0">
                <a:solidFill>
                  <a:srgbClr val="464646"/>
                </a:solidFill>
              </a:rPr>
              <a:t>AGENŢIA NAŢIONALĂ PENTRU PROTECŢIA MEDIULUI</a:t>
            </a:r>
            <a:endParaRPr lang="ro-RO" sz="3600" dirty="0">
              <a:hlinkClick r:id="rId3"/>
            </a:endParaRPr>
          </a:p>
          <a:p>
            <a:pPr marL="109728" indent="0" algn="ctr">
              <a:lnSpc>
                <a:spcPct val="170000"/>
              </a:lnSpc>
              <a:buNone/>
            </a:pPr>
            <a:r>
              <a:rPr lang="en-US" dirty="0">
                <a:hlinkClick r:id="rId3"/>
              </a:rPr>
              <a:t>www.anpm.ro</a:t>
            </a:r>
            <a:endParaRPr lang="en-US" dirty="0"/>
          </a:p>
          <a:p>
            <a:pPr marL="109728" indent="0" algn="ctr">
              <a:lnSpc>
                <a:spcPct val="170000"/>
              </a:lnSpc>
              <a:buNone/>
            </a:pPr>
            <a:r>
              <a:rPr lang="en-US" dirty="0">
                <a:hlinkClick r:id="rId4"/>
              </a:rPr>
              <a:t>gestiune_deseuri@anpm.ro</a:t>
            </a:r>
            <a:endParaRPr lang="en-US" dirty="0"/>
          </a:p>
          <a:p>
            <a:pPr marL="109728" indent="0" algn="ctr">
              <a:lnSpc>
                <a:spcPct val="170000"/>
              </a:lnSpc>
              <a:buNone/>
            </a:pPr>
            <a:r>
              <a:rPr lang="en-US" dirty="0" err="1"/>
              <a:t>telefon</a:t>
            </a:r>
            <a:r>
              <a:rPr lang="en-US"/>
              <a:t>: </a:t>
            </a:r>
            <a:r>
              <a:rPr lang="en-US" smtClean="0"/>
              <a:t>0212071125; </a:t>
            </a:r>
            <a:r>
              <a:rPr lang="en-US" dirty="0"/>
              <a:t>fax: 0212071154</a:t>
            </a:r>
          </a:p>
          <a:p>
            <a:pPr marL="109728" indent="0">
              <a:buNone/>
            </a:pPr>
            <a:endParaRPr lang="en-US" dirty="0" smtClean="0"/>
          </a:p>
        </p:txBody>
      </p:sp>
      <p:pic>
        <p:nvPicPr>
          <p:cNvPr id="4" name="Picture 3" descr="siglaANP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445" y="5949280"/>
            <a:ext cx="1828800" cy="70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1"/>
          <p:cNvSpPr txBox="1">
            <a:spLocks/>
          </p:cNvSpPr>
          <p:nvPr/>
        </p:nvSpPr>
        <p:spPr>
          <a:xfrm>
            <a:off x="467544" y="9807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09728" indent="0" algn="ctr">
              <a:lnSpc>
                <a:spcPct val="170000"/>
              </a:lnSpc>
              <a:buFont typeface="Wingdings 3"/>
              <a:buNone/>
            </a:pPr>
            <a:endParaRPr lang="ro-RO" dirty="0" smtClean="0">
              <a:hlinkClick r:id="rId3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33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o-RO" b="1" dirty="0"/>
              <a:t>CHESTIONAR </a:t>
            </a:r>
            <a:r>
              <a:rPr lang="en-US" b="1" dirty="0" smtClean="0"/>
              <a:t>PRODDES</a:t>
            </a:r>
            <a:endParaRPr lang="en-US" b="1" dirty="0"/>
          </a:p>
          <a:p>
            <a:pPr>
              <a:buNone/>
            </a:pPr>
            <a:r>
              <a:rPr lang="en-US" b="1" dirty="0"/>
              <a:t>Date </a:t>
            </a:r>
            <a:r>
              <a:rPr lang="en-US" b="1" dirty="0" err="1"/>
              <a:t>identificare</a:t>
            </a:r>
            <a:r>
              <a:rPr lang="en-US" b="1" dirty="0"/>
              <a:t> – </a:t>
            </a:r>
            <a:r>
              <a:rPr lang="en-US" dirty="0" err="1"/>
              <a:t>alocarea</a:t>
            </a:r>
            <a:r>
              <a:rPr lang="en-US" dirty="0"/>
              <a:t> CAEN-</a:t>
            </a:r>
            <a:r>
              <a:rPr lang="en-US" dirty="0" err="1"/>
              <a:t>ului</a:t>
            </a:r>
            <a:r>
              <a:rPr lang="en-US" dirty="0"/>
              <a:t> principal </a:t>
            </a:r>
            <a:r>
              <a:rPr lang="en-US" dirty="0" smtClean="0"/>
              <a:t>de </a:t>
            </a:r>
            <a:r>
              <a:rPr lang="en-US" dirty="0" err="1" smtClean="0"/>
              <a:t>productie</a:t>
            </a:r>
            <a:endParaRPr lang="ro-RO" dirty="0"/>
          </a:p>
          <a:p>
            <a:pPr>
              <a:buNone/>
            </a:pPr>
            <a:r>
              <a:rPr lang="ro-RO" dirty="0"/>
              <a:t>CAP </a:t>
            </a:r>
            <a:r>
              <a:rPr lang="en-US" dirty="0"/>
              <a:t>1. </a:t>
            </a:r>
            <a:r>
              <a:rPr lang="ro-RO" dirty="0"/>
              <a:t>TAB 1</a:t>
            </a:r>
          </a:p>
          <a:p>
            <a:pPr lvl="3"/>
            <a:r>
              <a:rPr lang="en-US" sz="2100" dirty="0" err="1" smtClean="0"/>
              <a:t>Codificarea</a:t>
            </a:r>
            <a:r>
              <a:rPr lang="en-US" sz="2100" dirty="0" smtClean="0"/>
              <a:t> </a:t>
            </a:r>
            <a:r>
              <a:rPr lang="en-US" sz="2100" dirty="0"/>
              <a:t>de</a:t>
            </a:r>
            <a:r>
              <a:rPr lang="ro-RO" sz="2100" dirty="0"/>
              <a:t>ș</a:t>
            </a:r>
            <a:r>
              <a:rPr lang="en-US" sz="2100" dirty="0" err="1"/>
              <a:t>eurilor</a:t>
            </a:r>
            <a:r>
              <a:rPr lang="en-US" sz="2100" dirty="0"/>
              <a:t> </a:t>
            </a:r>
            <a:r>
              <a:rPr lang="en-US" sz="2100" dirty="0" smtClean="0"/>
              <a:t>generate in </a:t>
            </a:r>
            <a:r>
              <a:rPr lang="en-US" sz="2100" dirty="0" err="1" smtClean="0"/>
              <a:t>functie</a:t>
            </a:r>
            <a:r>
              <a:rPr lang="en-US" sz="2100" dirty="0" smtClean="0"/>
              <a:t> de </a:t>
            </a:r>
            <a:r>
              <a:rPr lang="en-US" sz="2100" dirty="0" err="1" smtClean="0"/>
              <a:t>activitatea</a:t>
            </a:r>
            <a:r>
              <a:rPr lang="en-US" sz="2100" dirty="0" smtClean="0"/>
              <a:t> </a:t>
            </a:r>
            <a:r>
              <a:rPr lang="en-US" sz="2100" dirty="0" err="1" smtClean="0"/>
              <a:t>generatoare</a:t>
            </a:r>
            <a:r>
              <a:rPr lang="en-US" sz="2100" dirty="0" smtClean="0"/>
              <a:t> (</a:t>
            </a:r>
            <a:r>
              <a:rPr lang="en-US" sz="2100" dirty="0" err="1" smtClean="0"/>
              <a:t>exemplu</a:t>
            </a:r>
            <a:r>
              <a:rPr lang="en-US" sz="2100" dirty="0" smtClean="0"/>
              <a:t> 12 01 </a:t>
            </a:r>
            <a:r>
              <a:rPr lang="en-US" sz="2100" dirty="0" smtClean="0"/>
              <a:t>01 </a:t>
            </a:r>
            <a:r>
              <a:rPr lang="en-US" sz="2100" dirty="0" err="1" smtClean="0"/>
              <a:t>si</a:t>
            </a:r>
            <a:r>
              <a:rPr lang="en-US" sz="2100" dirty="0" smtClean="0"/>
              <a:t> </a:t>
            </a:r>
            <a:r>
              <a:rPr lang="en-US" sz="2100" dirty="0" smtClean="0"/>
              <a:t>17 04 05);</a:t>
            </a:r>
            <a:r>
              <a:rPr lang="ro-RO" sz="2100" dirty="0" smtClean="0"/>
              <a:t> </a:t>
            </a:r>
            <a:endParaRPr lang="en-US" sz="2100" dirty="0" smtClean="0"/>
          </a:p>
          <a:p>
            <a:pPr lvl="3"/>
            <a:r>
              <a:rPr lang="en-US" sz="2100" dirty="0" err="1" smtClean="0"/>
              <a:t>Cantitatile</a:t>
            </a:r>
            <a:r>
              <a:rPr lang="en-US" sz="2100" dirty="0" smtClean="0"/>
              <a:t> </a:t>
            </a:r>
            <a:r>
              <a:rPr lang="en-US" sz="2100" dirty="0" err="1" smtClean="0"/>
              <a:t>colectate</a:t>
            </a:r>
            <a:r>
              <a:rPr lang="en-US" sz="2100" dirty="0" smtClean="0"/>
              <a:t> </a:t>
            </a:r>
            <a:r>
              <a:rPr lang="en-US" sz="2100" dirty="0" err="1" smtClean="0"/>
              <a:t>pentru</a:t>
            </a:r>
            <a:r>
              <a:rPr lang="en-US" sz="2100" dirty="0" smtClean="0"/>
              <a:t> </a:t>
            </a:r>
            <a:r>
              <a:rPr lang="en-US" sz="2100" dirty="0" err="1" smtClean="0"/>
              <a:t>procesul</a:t>
            </a:r>
            <a:r>
              <a:rPr lang="en-US" sz="2100" dirty="0" smtClean="0"/>
              <a:t> de </a:t>
            </a:r>
            <a:r>
              <a:rPr lang="en-US" sz="2100" dirty="0" err="1" smtClean="0"/>
              <a:t>productie</a:t>
            </a:r>
            <a:r>
              <a:rPr lang="en-US" sz="2100" dirty="0" smtClean="0"/>
              <a:t> – </a:t>
            </a:r>
            <a:r>
              <a:rPr lang="en-US" sz="2100" dirty="0" err="1" smtClean="0"/>
              <a:t>trecute</a:t>
            </a:r>
            <a:r>
              <a:rPr lang="en-US" sz="2100" dirty="0" smtClean="0"/>
              <a:t> in </a:t>
            </a:r>
            <a:r>
              <a:rPr lang="en-US" sz="2100" dirty="0" err="1" smtClean="0"/>
              <a:t>coloana</a:t>
            </a:r>
            <a:r>
              <a:rPr lang="en-US" sz="2100" dirty="0" smtClean="0"/>
              <a:t> “</a:t>
            </a:r>
            <a:r>
              <a:rPr lang="en-US" sz="2100" dirty="0" err="1" smtClean="0"/>
              <a:t>cantitati</a:t>
            </a:r>
            <a:r>
              <a:rPr lang="en-US" sz="2100" dirty="0" smtClean="0"/>
              <a:t> </a:t>
            </a:r>
            <a:r>
              <a:rPr lang="en-US" sz="2100" dirty="0" err="1" smtClean="0"/>
              <a:t>preluate</a:t>
            </a:r>
            <a:r>
              <a:rPr lang="en-US" sz="2100" dirty="0" smtClean="0"/>
              <a:t>”</a:t>
            </a:r>
          </a:p>
          <a:p>
            <a:pPr lvl="3"/>
            <a:r>
              <a:rPr lang="en-US" sz="2100" dirty="0" err="1" smtClean="0"/>
              <a:t>Stoc</a:t>
            </a:r>
            <a:r>
              <a:rPr lang="en-US" sz="2100" dirty="0" smtClean="0"/>
              <a:t> </a:t>
            </a:r>
            <a:r>
              <a:rPr lang="en-US" sz="2100" dirty="0" err="1" smtClean="0"/>
              <a:t>inceput</a:t>
            </a:r>
            <a:r>
              <a:rPr lang="en-US" sz="2100" dirty="0" smtClean="0"/>
              <a:t>/</a:t>
            </a:r>
            <a:r>
              <a:rPr lang="en-US" sz="2100" dirty="0" err="1" smtClean="0"/>
              <a:t>sfarsit</a:t>
            </a:r>
            <a:r>
              <a:rPr lang="en-US" sz="2100" dirty="0" smtClean="0"/>
              <a:t> de an # R13/D15</a:t>
            </a:r>
            <a:endParaRPr lang="en-US" sz="2100" dirty="0"/>
          </a:p>
          <a:p>
            <a:pPr>
              <a:buNone/>
            </a:pPr>
            <a:r>
              <a:rPr lang="ro-RO" dirty="0" smtClean="0"/>
              <a:t>CAP </a:t>
            </a:r>
            <a:r>
              <a:rPr lang="en-US" dirty="0"/>
              <a:t>1. </a:t>
            </a:r>
            <a:r>
              <a:rPr lang="ro-RO" dirty="0"/>
              <a:t>TAB </a:t>
            </a:r>
            <a:r>
              <a:rPr lang="ro-RO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ro-RO" dirty="0"/>
              <a:t>TAB </a:t>
            </a:r>
            <a:r>
              <a:rPr lang="en-US" dirty="0" smtClean="0"/>
              <a:t>3</a:t>
            </a:r>
            <a:endParaRPr lang="ro-RO" dirty="0"/>
          </a:p>
          <a:p>
            <a:pPr marL="109728" indent="0">
              <a:buFontTx/>
              <a:buChar char="-"/>
            </a:pPr>
            <a:r>
              <a:rPr lang="en-US" sz="2000" b="1" dirty="0" smtClean="0"/>
              <a:t> </a:t>
            </a:r>
            <a:r>
              <a:rPr lang="en-US" sz="2000" dirty="0" err="1" smtClean="0"/>
              <a:t>codificarea</a:t>
            </a:r>
            <a:r>
              <a:rPr lang="en-US" sz="2000" b="1" dirty="0" smtClean="0"/>
              <a:t> </a:t>
            </a:r>
            <a:r>
              <a:rPr lang="en-US" sz="2100" dirty="0" err="1" smtClean="0"/>
              <a:t>operatiilor</a:t>
            </a:r>
            <a:r>
              <a:rPr lang="en-US" sz="2100" dirty="0" smtClean="0"/>
              <a:t> </a:t>
            </a:r>
            <a:r>
              <a:rPr lang="en-US" sz="2100" dirty="0"/>
              <a:t>de </a:t>
            </a:r>
            <a:r>
              <a:rPr lang="en-US" sz="2100" dirty="0" err="1"/>
              <a:t>valorificare</a:t>
            </a:r>
            <a:r>
              <a:rPr lang="en-US" sz="2100" dirty="0"/>
              <a:t>/</a:t>
            </a:r>
            <a:r>
              <a:rPr lang="en-US" sz="2100" dirty="0" err="1"/>
              <a:t>eliminare</a:t>
            </a:r>
            <a:r>
              <a:rPr lang="en-US" sz="2100" dirty="0"/>
              <a:t> in </a:t>
            </a:r>
            <a:r>
              <a:rPr lang="en-US" sz="2100" dirty="0" err="1"/>
              <a:t>functie</a:t>
            </a:r>
            <a:r>
              <a:rPr lang="en-US" sz="2100" dirty="0"/>
              <a:t> de </a:t>
            </a:r>
            <a:r>
              <a:rPr lang="en-US" sz="2100" dirty="0" err="1"/>
              <a:t>activitatea</a:t>
            </a:r>
            <a:r>
              <a:rPr lang="en-US" sz="2100" dirty="0"/>
              <a:t> </a:t>
            </a:r>
            <a:r>
              <a:rPr lang="en-US" sz="2100" dirty="0" err="1"/>
              <a:t>contractantului</a:t>
            </a:r>
            <a:r>
              <a:rPr lang="en-US" sz="2100" dirty="0"/>
              <a:t> ( pre-</a:t>
            </a:r>
            <a:r>
              <a:rPr lang="en-US" sz="2100" dirty="0" err="1"/>
              <a:t>tratare</a:t>
            </a:r>
            <a:r>
              <a:rPr lang="en-US" sz="2100" dirty="0"/>
              <a:t> R12 # </a:t>
            </a:r>
            <a:r>
              <a:rPr lang="en-US" sz="2100" dirty="0" err="1"/>
              <a:t>reciclare</a:t>
            </a:r>
            <a:r>
              <a:rPr lang="en-US" sz="2100" dirty="0"/>
              <a:t> R3/4/5)</a:t>
            </a:r>
          </a:p>
          <a:p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rtlCol="0" anchor="ctr">
            <a:normAutofit fontScale="9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o-RO" sz="3100" dirty="0" smtClean="0"/>
              <a:t>PROBLEME INTÂMPINATE 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ro-RO" sz="3100" dirty="0" smtClean="0"/>
              <a:t>MODUL DE COMPLETARE AL CHESTIONARELOR</a:t>
            </a:r>
            <a:endParaRPr lang="ro-RO" sz="3100" dirty="0"/>
          </a:p>
        </p:txBody>
      </p:sp>
    </p:spTree>
    <p:extLst>
      <p:ext uri="{BB962C8B-B14F-4D97-AF65-F5344CB8AC3E}">
        <p14:creationId xmlns:p14="http://schemas.microsoft.com/office/powerpoint/2010/main" val="1062157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sz="2800" dirty="0"/>
              <a:t>CAP. </a:t>
            </a:r>
            <a:r>
              <a:rPr lang="en-US" sz="2800" dirty="0" smtClean="0"/>
              <a:t>1 TAB 2a </a:t>
            </a:r>
            <a:r>
              <a:rPr lang="en-US" sz="2800" dirty="0" err="1" smtClean="0"/>
              <a:t>si</a:t>
            </a:r>
            <a:r>
              <a:rPr lang="en-US" sz="2800" dirty="0" smtClean="0"/>
              <a:t> 3a  </a:t>
            </a:r>
            <a:r>
              <a:rPr lang="en-US" sz="2800" dirty="0"/>
              <a:t>- se </a:t>
            </a:r>
            <a:r>
              <a:rPr lang="en-US" sz="2800" dirty="0" err="1"/>
              <a:t>vor</a:t>
            </a:r>
            <a:r>
              <a:rPr lang="en-US" sz="2800" dirty="0"/>
              <a:t> </a:t>
            </a:r>
            <a:r>
              <a:rPr lang="en-US" sz="2800" dirty="0" err="1"/>
              <a:t>trece</a:t>
            </a:r>
            <a:r>
              <a:rPr lang="en-US" sz="2800" dirty="0"/>
              <a:t> </a:t>
            </a:r>
            <a:r>
              <a:rPr lang="en-US" sz="2800" dirty="0" err="1"/>
              <a:t>operatorii</a:t>
            </a:r>
            <a:r>
              <a:rPr lang="en-US" sz="2800" dirty="0"/>
              <a:t> </a:t>
            </a:r>
            <a:r>
              <a:rPr lang="en-US" sz="2800" dirty="0" err="1"/>
              <a:t>economici</a:t>
            </a:r>
            <a:r>
              <a:rPr lang="en-US" sz="2800" dirty="0"/>
              <a:t> care </a:t>
            </a:r>
            <a:r>
              <a:rPr lang="en-US" sz="2800" dirty="0" err="1"/>
              <a:t>preiau</a:t>
            </a:r>
            <a:r>
              <a:rPr lang="en-US" sz="2800" dirty="0"/>
              <a:t> de</a:t>
            </a:r>
            <a:r>
              <a:rPr lang="ro-RO" sz="2800" dirty="0"/>
              <a:t>ș</a:t>
            </a:r>
            <a:r>
              <a:rPr lang="en-US" sz="2800" dirty="0" err="1"/>
              <a:t>eurile</a:t>
            </a:r>
            <a:r>
              <a:rPr lang="en-US" sz="2800" dirty="0"/>
              <a:t> </a:t>
            </a:r>
            <a:r>
              <a:rPr lang="en-US" sz="2800" dirty="0" err="1"/>
              <a:t>spre</a:t>
            </a:r>
            <a:r>
              <a:rPr lang="ro-RO" sz="2800" dirty="0"/>
              <a:t> </a:t>
            </a:r>
            <a:r>
              <a:rPr lang="en-US" sz="2800" dirty="0" err="1"/>
              <a:t>valorificare</a:t>
            </a:r>
            <a:r>
              <a:rPr lang="en-US" sz="2800" dirty="0"/>
              <a:t>/</a:t>
            </a:r>
            <a:r>
              <a:rPr lang="en-US" sz="2800" dirty="0" err="1"/>
              <a:t>eliminare</a:t>
            </a:r>
            <a:r>
              <a:rPr lang="en-US" sz="2800" dirty="0"/>
              <a:t>, cu </a:t>
            </a:r>
            <a:r>
              <a:rPr lang="en-US" sz="2800" dirty="0" err="1"/>
              <a:t>datele</a:t>
            </a:r>
            <a:r>
              <a:rPr lang="en-US" sz="2800" dirty="0"/>
              <a:t> de </a:t>
            </a:r>
            <a:r>
              <a:rPr lang="en-US" sz="2800" dirty="0" err="1"/>
              <a:t>identificare</a:t>
            </a:r>
            <a:r>
              <a:rPr lang="en-US" sz="2800" dirty="0"/>
              <a:t> ale </a:t>
            </a:r>
            <a:r>
              <a:rPr lang="en-US" sz="2800" dirty="0" err="1"/>
              <a:t>punctului</a:t>
            </a:r>
            <a:r>
              <a:rPr lang="en-US" sz="2800" dirty="0"/>
              <a:t> de </a:t>
            </a:r>
            <a:r>
              <a:rPr lang="en-US" sz="2800" dirty="0" err="1"/>
              <a:t>lucru</a:t>
            </a:r>
            <a:r>
              <a:rPr lang="en-US" sz="2800" dirty="0"/>
              <a:t> (CUI, </a:t>
            </a:r>
            <a:r>
              <a:rPr lang="en-US" sz="2800" dirty="0" err="1"/>
              <a:t>adresa</a:t>
            </a:r>
            <a:r>
              <a:rPr lang="en-US" sz="2800" dirty="0"/>
              <a:t>) </a:t>
            </a:r>
            <a:r>
              <a:rPr lang="ro-RO" sz="2800" dirty="0"/>
              <a:t>ș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tipul</a:t>
            </a:r>
            <a:r>
              <a:rPr lang="en-US" sz="2800" dirty="0"/>
              <a:t> de </a:t>
            </a:r>
            <a:r>
              <a:rPr lang="en-US" sz="2800" dirty="0" err="1"/>
              <a:t>de</a:t>
            </a:r>
            <a:r>
              <a:rPr lang="ro-RO" sz="2800" dirty="0"/>
              <a:t>ș</a:t>
            </a:r>
            <a:r>
              <a:rPr lang="en-US" sz="2800" dirty="0" err="1"/>
              <a:t>eu</a:t>
            </a:r>
            <a:r>
              <a:rPr lang="en-US" sz="2800" dirty="0"/>
              <a:t> </a:t>
            </a:r>
            <a:r>
              <a:rPr lang="en-US" sz="2800" dirty="0" err="1"/>
              <a:t>valorificat</a:t>
            </a:r>
            <a:r>
              <a:rPr lang="en-US" sz="2800" dirty="0"/>
              <a:t>/</a:t>
            </a:r>
            <a:r>
              <a:rPr lang="en-US" sz="2800" dirty="0" err="1"/>
              <a:t>eliminat</a:t>
            </a:r>
            <a:r>
              <a:rPr lang="en-US" sz="2800" dirty="0"/>
              <a:t> cu </a:t>
            </a:r>
            <a:r>
              <a:rPr lang="en-US" sz="2800" dirty="0" err="1"/>
              <a:t>codurile</a:t>
            </a:r>
            <a:r>
              <a:rPr lang="en-US" sz="2800" dirty="0"/>
              <a:t> de </a:t>
            </a:r>
            <a:r>
              <a:rPr lang="en-US" sz="2800" dirty="0" err="1"/>
              <a:t>valorificare</a:t>
            </a:r>
            <a:r>
              <a:rPr lang="en-US" sz="2800" dirty="0"/>
              <a:t>/</a:t>
            </a:r>
            <a:r>
              <a:rPr lang="en-US" sz="2800" dirty="0" err="1"/>
              <a:t>eliminare</a:t>
            </a:r>
            <a:r>
              <a:rPr lang="en-US" sz="2800" dirty="0"/>
              <a:t> </a:t>
            </a:r>
            <a:r>
              <a:rPr lang="en-US" sz="2800" dirty="0" err="1"/>
              <a:t>aferente</a:t>
            </a:r>
            <a:r>
              <a:rPr lang="en-US" sz="2800" dirty="0"/>
              <a:t> </a:t>
            </a:r>
            <a:r>
              <a:rPr lang="en-US" sz="2800" dirty="0" err="1"/>
              <a:t>activit</a:t>
            </a:r>
            <a:r>
              <a:rPr lang="ro-RO" sz="2800" dirty="0"/>
              <a:t>ăț</a:t>
            </a:r>
            <a:r>
              <a:rPr lang="en-US" sz="2800" dirty="0" err="1"/>
              <a:t>ilor</a:t>
            </a:r>
            <a:r>
              <a:rPr lang="en-US" sz="2800" dirty="0"/>
              <a:t> </a:t>
            </a:r>
            <a:r>
              <a:rPr lang="en-US" sz="2800" dirty="0" err="1"/>
              <a:t>autorizate</a:t>
            </a:r>
            <a:endParaRPr lang="en-US" sz="2800" dirty="0"/>
          </a:p>
          <a:p>
            <a:pPr marL="109728" indent="0">
              <a:buNone/>
            </a:pPr>
            <a:r>
              <a:rPr lang="en-US" sz="2800" dirty="0" err="1"/>
              <a:t>Probleme</a:t>
            </a:r>
            <a:r>
              <a:rPr lang="en-US" sz="2800" dirty="0"/>
              <a:t>: nu </a:t>
            </a:r>
            <a:r>
              <a:rPr lang="en-US" sz="2800" dirty="0" err="1"/>
              <a:t>sunt</a:t>
            </a:r>
            <a:r>
              <a:rPr lang="en-US" sz="2800" dirty="0"/>
              <a:t> </a:t>
            </a:r>
            <a:r>
              <a:rPr lang="en-US" sz="2800" dirty="0" err="1"/>
              <a:t>trecute</a:t>
            </a:r>
            <a:r>
              <a:rPr lang="en-US" sz="2800" dirty="0"/>
              <a:t> </a:t>
            </a:r>
            <a:r>
              <a:rPr lang="en-US" sz="2800" dirty="0" err="1"/>
              <a:t>codurile</a:t>
            </a:r>
            <a:r>
              <a:rPr lang="en-US" sz="2800" dirty="0"/>
              <a:t> de </a:t>
            </a:r>
            <a:r>
              <a:rPr lang="en-US" sz="2800" dirty="0" err="1"/>
              <a:t>valorificare</a:t>
            </a:r>
            <a:r>
              <a:rPr lang="en-US" sz="2800" dirty="0"/>
              <a:t>/</a:t>
            </a:r>
            <a:r>
              <a:rPr lang="en-US" sz="2800" dirty="0" err="1"/>
              <a:t>eliminare</a:t>
            </a:r>
            <a:r>
              <a:rPr lang="en-US" sz="2800" dirty="0"/>
              <a:t> </a:t>
            </a:r>
            <a:r>
              <a:rPr lang="en-US" sz="2800" dirty="0" err="1"/>
              <a:t>aferente</a:t>
            </a:r>
            <a:r>
              <a:rPr lang="en-US" sz="2800" dirty="0"/>
              <a:t> </a:t>
            </a:r>
            <a:r>
              <a:rPr lang="en-US" sz="2800" dirty="0" err="1"/>
              <a:t>activit</a:t>
            </a:r>
            <a:r>
              <a:rPr lang="ro-RO" sz="2800" dirty="0"/>
              <a:t>ăț</a:t>
            </a:r>
            <a:r>
              <a:rPr lang="en-US" sz="2800" dirty="0" err="1"/>
              <a:t>ilor</a:t>
            </a:r>
            <a:r>
              <a:rPr lang="en-US" sz="2800" dirty="0"/>
              <a:t> </a:t>
            </a:r>
            <a:r>
              <a:rPr lang="en-US" sz="2800" dirty="0" err="1"/>
              <a:t>autorizate</a:t>
            </a:r>
            <a:r>
              <a:rPr lang="en-US" sz="2800" dirty="0"/>
              <a:t> </a:t>
            </a:r>
            <a:r>
              <a:rPr lang="en-US" sz="2800" dirty="0" err="1"/>
              <a:t>pe</a:t>
            </a:r>
            <a:r>
              <a:rPr lang="en-US" sz="2800" dirty="0"/>
              <a:t> care ace</a:t>
            </a:r>
            <a:r>
              <a:rPr lang="ro-RO" sz="2800" dirty="0"/>
              <a:t>ș</a:t>
            </a:r>
            <a:r>
              <a:rPr lang="en-US" sz="2800" dirty="0" err="1"/>
              <a:t>tia</a:t>
            </a:r>
            <a:r>
              <a:rPr lang="en-US" sz="2800" dirty="0"/>
              <a:t> (</a:t>
            </a:r>
            <a:r>
              <a:rPr lang="en-US" sz="2800" dirty="0" err="1"/>
              <a:t>cei</a:t>
            </a:r>
            <a:r>
              <a:rPr lang="en-US" sz="2800" dirty="0"/>
              <a:t> care </a:t>
            </a:r>
            <a:r>
              <a:rPr lang="en-US" sz="2800" dirty="0" err="1"/>
              <a:t>preiau</a:t>
            </a:r>
            <a:r>
              <a:rPr lang="en-US" sz="2800" dirty="0"/>
              <a:t> de</a:t>
            </a:r>
            <a:r>
              <a:rPr lang="ro-RO" sz="2800" dirty="0"/>
              <a:t>ș</a:t>
            </a:r>
            <a:r>
              <a:rPr lang="en-US" sz="2800" dirty="0" err="1"/>
              <a:t>eurile</a:t>
            </a:r>
            <a:r>
              <a:rPr lang="en-US" sz="2800" dirty="0"/>
              <a:t>) le </a:t>
            </a:r>
            <a:r>
              <a:rPr lang="en-US" sz="2800" dirty="0" err="1"/>
              <a:t>desf</a:t>
            </a:r>
            <a:r>
              <a:rPr lang="ro-RO" sz="2800" dirty="0"/>
              <a:t>ăș</a:t>
            </a:r>
            <a:r>
              <a:rPr lang="en-US" sz="2800" dirty="0"/>
              <a:t>oar</a:t>
            </a:r>
            <a:r>
              <a:rPr lang="ro-RO" sz="2800" dirty="0"/>
              <a:t>ă</a:t>
            </a:r>
            <a:r>
              <a:rPr lang="en-US" sz="2800" dirty="0"/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ro-RO" sz="3100" dirty="0" smtClean="0"/>
              <a:t>PROBLEME </a:t>
            </a:r>
            <a:r>
              <a:rPr lang="ro-RO" sz="3100" dirty="0"/>
              <a:t>INTÂMPINATE 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ro-RO" sz="3100" dirty="0"/>
              <a:t>MODUL DE COMPLETARE AL CHESTIONARELOR</a:t>
            </a:r>
            <a:r>
              <a:rPr lang="ro-RO" sz="4400" dirty="0"/>
              <a:t/>
            </a:r>
            <a:br>
              <a:rPr lang="ro-RO" sz="44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270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o-RO" b="1" dirty="0" smtClean="0"/>
              <a:t>CHESTIONAR COLECTARE / TRATARE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Date </a:t>
            </a:r>
            <a:r>
              <a:rPr lang="en-US" b="1" dirty="0" err="1" smtClean="0"/>
              <a:t>identificare</a:t>
            </a:r>
            <a:r>
              <a:rPr lang="en-US" b="1" dirty="0" smtClean="0"/>
              <a:t> – </a:t>
            </a:r>
            <a:r>
              <a:rPr lang="en-US" dirty="0" err="1" smtClean="0"/>
              <a:t>alocarea</a:t>
            </a:r>
            <a:r>
              <a:rPr lang="en-US" dirty="0" smtClean="0"/>
              <a:t> CAEN-</a:t>
            </a:r>
            <a:r>
              <a:rPr lang="en-US" dirty="0" err="1" smtClean="0"/>
              <a:t>ului</a:t>
            </a:r>
            <a:r>
              <a:rPr lang="en-US" dirty="0" smtClean="0"/>
              <a:t> principal 38 </a:t>
            </a:r>
            <a:r>
              <a:rPr lang="en-US" dirty="0" err="1" smtClean="0"/>
              <a:t>si</a:t>
            </a:r>
            <a:r>
              <a:rPr lang="en-US" dirty="0" smtClean="0"/>
              <a:t> 4677</a:t>
            </a:r>
            <a:endParaRPr lang="ro-RO" dirty="0" smtClean="0"/>
          </a:p>
          <a:p>
            <a:pPr>
              <a:buNone/>
            </a:pPr>
            <a:r>
              <a:rPr lang="ro-RO" dirty="0" smtClean="0"/>
              <a:t>CAP </a:t>
            </a:r>
            <a:r>
              <a:rPr lang="en-US" dirty="0" smtClean="0"/>
              <a:t>1. </a:t>
            </a:r>
            <a:r>
              <a:rPr lang="ro-RO" dirty="0" smtClean="0"/>
              <a:t>TAB 1</a:t>
            </a:r>
          </a:p>
          <a:p>
            <a:pPr lvl="3"/>
            <a:r>
              <a:rPr lang="ro-RO" sz="2100" dirty="0" smtClean="0"/>
              <a:t>Sursa de colectare</a:t>
            </a:r>
            <a:endParaRPr lang="en-US" sz="2100" dirty="0" smtClean="0"/>
          </a:p>
          <a:p>
            <a:pPr lvl="3"/>
            <a:r>
              <a:rPr lang="en-US" sz="2100" dirty="0" err="1" smtClean="0"/>
              <a:t>Codificarea</a:t>
            </a:r>
            <a:r>
              <a:rPr lang="en-US" sz="2100" dirty="0" smtClean="0"/>
              <a:t> de</a:t>
            </a:r>
            <a:r>
              <a:rPr lang="ro-RO" sz="2100" dirty="0" smtClean="0"/>
              <a:t>ș</a:t>
            </a:r>
            <a:r>
              <a:rPr lang="en-US" sz="2100" dirty="0" err="1" smtClean="0"/>
              <a:t>eurilor</a:t>
            </a:r>
            <a:r>
              <a:rPr lang="en-US" sz="2100" dirty="0" smtClean="0"/>
              <a:t> </a:t>
            </a:r>
            <a:r>
              <a:rPr lang="en-US" sz="2100" dirty="0" err="1" smtClean="0"/>
              <a:t>colectate</a:t>
            </a:r>
            <a:r>
              <a:rPr lang="en-US" sz="2100" dirty="0" smtClean="0"/>
              <a:t>;</a:t>
            </a:r>
          </a:p>
          <a:p>
            <a:pPr lvl="3"/>
            <a:r>
              <a:rPr lang="en-US" sz="2100" dirty="0" err="1" smtClean="0"/>
              <a:t>Codificarea</a:t>
            </a:r>
            <a:r>
              <a:rPr lang="en-US" sz="2100" dirty="0" smtClean="0"/>
              <a:t> opera</a:t>
            </a:r>
            <a:r>
              <a:rPr lang="ro-RO" sz="2100" dirty="0" smtClean="0"/>
              <a:t>ț</a:t>
            </a:r>
            <a:r>
              <a:rPr lang="en-US" sz="2100" dirty="0" err="1" smtClean="0"/>
              <a:t>iilor</a:t>
            </a:r>
            <a:r>
              <a:rPr lang="en-US" sz="2100" dirty="0" smtClean="0"/>
              <a:t> de </a:t>
            </a:r>
            <a:r>
              <a:rPr lang="en-US" sz="2100" dirty="0" err="1" smtClean="0"/>
              <a:t>valorificare</a:t>
            </a:r>
            <a:r>
              <a:rPr lang="en-US" sz="2100" dirty="0" smtClean="0"/>
              <a:t>/</a:t>
            </a:r>
            <a:r>
              <a:rPr lang="en-US" sz="2100" dirty="0" err="1" smtClean="0"/>
              <a:t>eliminare</a:t>
            </a:r>
            <a:endParaRPr lang="ro-RO" sz="2100" dirty="0" smtClean="0"/>
          </a:p>
          <a:p>
            <a:pPr>
              <a:buNone/>
            </a:pPr>
            <a:r>
              <a:rPr lang="ro-RO" dirty="0" smtClean="0"/>
              <a:t>CAP </a:t>
            </a:r>
            <a:r>
              <a:rPr lang="en-US" dirty="0" smtClean="0"/>
              <a:t>1. </a:t>
            </a:r>
            <a:r>
              <a:rPr lang="ro-RO" dirty="0" smtClean="0"/>
              <a:t>TAB 2</a:t>
            </a:r>
          </a:p>
          <a:p>
            <a:pPr marL="109728" indent="0">
              <a:buNone/>
            </a:pPr>
            <a:r>
              <a:rPr lang="ro-RO" sz="2000" dirty="0" smtClean="0"/>
              <a:t>In acest capitol se vor trece tipurile de deșeuri rezultate din dezmembrarea VSU si DEEE-uri</a:t>
            </a:r>
            <a:r>
              <a:rPr lang="en-US" sz="2000" dirty="0" smtClean="0"/>
              <a:t>:</a:t>
            </a:r>
          </a:p>
          <a:p>
            <a:pPr marL="109728" indent="0">
              <a:buNone/>
            </a:pPr>
            <a:r>
              <a:rPr lang="en-US" sz="2000" dirty="0" smtClean="0"/>
              <a:t>- </a:t>
            </a:r>
            <a:r>
              <a:rPr lang="en-US" sz="2000" b="1" dirty="0" err="1" smtClean="0"/>
              <a:t>codificarea</a:t>
            </a:r>
            <a:r>
              <a:rPr lang="en-US" sz="2000" b="1" dirty="0" smtClean="0"/>
              <a:t> de</a:t>
            </a:r>
            <a:r>
              <a:rPr lang="ro-RO" sz="2000" b="1" dirty="0" smtClean="0"/>
              <a:t>ș</a:t>
            </a:r>
            <a:r>
              <a:rPr lang="en-US" sz="2000" b="1" dirty="0" err="1" smtClean="0"/>
              <a:t>eurilor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dupa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dezmembrare</a:t>
            </a:r>
            <a:r>
              <a:rPr lang="en-US" sz="2000" b="1" dirty="0" smtClean="0"/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probleme</a:t>
            </a:r>
            <a:r>
              <a:rPr lang="en-US" sz="2000" dirty="0" smtClean="0"/>
              <a:t> </a:t>
            </a:r>
            <a:r>
              <a:rPr lang="en-US" sz="2000" dirty="0" err="1" smtClean="0"/>
              <a:t>mai</a:t>
            </a:r>
            <a:r>
              <a:rPr lang="en-US" sz="2000" dirty="0" smtClean="0"/>
              <a:t> ales la DEEE-</a:t>
            </a:r>
            <a:r>
              <a:rPr lang="en-US" sz="2000" dirty="0" err="1" smtClean="0"/>
              <a:t>uri</a:t>
            </a:r>
            <a:r>
              <a:rPr lang="en-US" sz="2000" dirty="0" smtClean="0"/>
              <a:t>) </a:t>
            </a:r>
          </a:p>
          <a:p>
            <a:pPr marL="886968" lvl="3" indent="0">
              <a:buFont typeface="Arial" pitchFamily="34" charset="0"/>
              <a:buChar char="•"/>
            </a:pPr>
            <a:r>
              <a:rPr lang="pt-PT" sz="2100" dirty="0" smtClean="0"/>
              <a:t> Dac</a:t>
            </a:r>
            <a:r>
              <a:rPr lang="ro-RO" sz="2100" dirty="0" smtClean="0"/>
              <a:t>ă</a:t>
            </a:r>
            <a:r>
              <a:rPr lang="pt-PT" sz="2100" dirty="0" smtClean="0"/>
              <a:t> se dezmembreaz</a:t>
            </a:r>
            <a:r>
              <a:rPr lang="ro-RO" sz="2100" dirty="0" smtClean="0"/>
              <a:t>ă</a:t>
            </a:r>
            <a:r>
              <a:rPr lang="pt-PT" sz="2100" dirty="0" smtClean="0"/>
              <a:t> VSU, codurile de de</a:t>
            </a:r>
            <a:r>
              <a:rPr lang="ro-RO" sz="2100" dirty="0" smtClean="0"/>
              <a:t>ș</a:t>
            </a:r>
            <a:r>
              <a:rPr lang="pt-PT" sz="2100" dirty="0" smtClean="0"/>
              <a:t>euri rezultate din dezmembrarea lor se </a:t>
            </a:r>
            <a:r>
              <a:rPr lang="ro-RO" sz="2100" dirty="0" smtClean="0"/>
              <a:t>î</a:t>
            </a:r>
            <a:r>
              <a:rPr lang="pt-PT" sz="2100" dirty="0" smtClean="0"/>
              <a:t>ncadreaz</a:t>
            </a:r>
            <a:r>
              <a:rPr lang="ro-RO" sz="2100" dirty="0" smtClean="0"/>
              <a:t>ă</a:t>
            </a:r>
            <a:r>
              <a:rPr lang="pt-PT" sz="2100" dirty="0" smtClean="0"/>
              <a:t> tot pe 16 01. Excep</a:t>
            </a:r>
            <a:r>
              <a:rPr lang="ro-RO" sz="2100" dirty="0" smtClean="0"/>
              <a:t>ț</a:t>
            </a:r>
            <a:r>
              <a:rPr lang="pt-PT" sz="2100" dirty="0" smtClean="0"/>
              <a:t>ie fac uleiurile uzate care intr</a:t>
            </a:r>
            <a:r>
              <a:rPr lang="ro-RO" sz="2100" dirty="0" smtClean="0"/>
              <a:t>ă</a:t>
            </a:r>
            <a:r>
              <a:rPr lang="pt-PT" sz="2100" dirty="0" smtClean="0"/>
              <a:t> pe 13. Piesele de schimb care au fost valorificate prin reutilizare, pentru realizarea “corela</a:t>
            </a:r>
            <a:r>
              <a:rPr lang="ro-RO" sz="2100" dirty="0" smtClean="0"/>
              <a:t>ț</a:t>
            </a:r>
            <a:r>
              <a:rPr lang="pt-PT" sz="2100" dirty="0" smtClean="0"/>
              <a:t>iei” cu cantitatea din tabelul 1, se vor trece cu  </a:t>
            </a:r>
            <a:r>
              <a:rPr lang="en-US" sz="2100" dirty="0" smtClean="0"/>
              <a:t>“</a:t>
            </a:r>
            <a:r>
              <a:rPr lang="ro-RO" sz="2100" dirty="0" smtClean="0"/>
              <a:t>00 00 00</a:t>
            </a:r>
            <a:r>
              <a:rPr lang="en-US" sz="2100" dirty="0" smtClean="0"/>
              <a:t>”</a:t>
            </a:r>
            <a:r>
              <a:rPr lang="pt-PT" sz="2100" dirty="0" smtClean="0"/>
              <a:t>. P</a:t>
            </a:r>
            <a:r>
              <a:rPr lang="ro-RO" sz="2100" dirty="0" smtClean="0"/>
              <a:t>e acest flux se vor trece toate tipurile de vehicule scoase din uz, nu doar M1 și N1</a:t>
            </a:r>
            <a:r>
              <a:rPr lang="en-US" sz="2100" dirty="0" smtClean="0"/>
              <a:t>;</a:t>
            </a:r>
            <a:endParaRPr lang="pt-PT" sz="2100" dirty="0" smtClean="0"/>
          </a:p>
          <a:p>
            <a:pPr marL="886968" lvl="3" indent="0">
              <a:buFont typeface="Arial" pitchFamily="34" charset="0"/>
              <a:buChar char="•"/>
            </a:pPr>
            <a:r>
              <a:rPr lang="pt-PT" sz="2100" dirty="0" smtClean="0"/>
              <a:t> Dac</a:t>
            </a:r>
            <a:r>
              <a:rPr lang="ro-RO" sz="2100" dirty="0" smtClean="0"/>
              <a:t>ă</a:t>
            </a:r>
            <a:r>
              <a:rPr lang="pt-PT" sz="2100" dirty="0" smtClean="0"/>
              <a:t> </a:t>
            </a:r>
            <a:r>
              <a:rPr lang="pt-PT" sz="2100" dirty="0"/>
              <a:t>se </a:t>
            </a:r>
            <a:r>
              <a:rPr lang="pt-PT" sz="2100" dirty="0" smtClean="0"/>
              <a:t>dezmembreaz</a:t>
            </a:r>
            <a:r>
              <a:rPr lang="ro-RO" sz="2100" dirty="0" smtClean="0"/>
              <a:t>ă</a:t>
            </a:r>
            <a:r>
              <a:rPr lang="pt-PT" sz="2100" dirty="0" smtClean="0"/>
              <a:t> </a:t>
            </a:r>
            <a:r>
              <a:rPr lang="pt-PT" sz="2100" dirty="0"/>
              <a:t>DEEE-uri, codurile de </a:t>
            </a:r>
            <a:r>
              <a:rPr lang="pt-PT" sz="2100" dirty="0" smtClean="0"/>
              <a:t>de</a:t>
            </a:r>
            <a:r>
              <a:rPr lang="ro-RO" sz="2100" dirty="0" smtClean="0"/>
              <a:t>ș</a:t>
            </a:r>
            <a:r>
              <a:rPr lang="pt-PT" sz="2100" dirty="0" smtClean="0"/>
              <a:t>euri </a:t>
            </a:r>
            <a:r>
              <a:rPr lang="pt-PT" sz="2100" dirty="0"/>
              <a:t>rezultate din dezmembrarea lor  </a:t>
            </a:r>
            <a:r>
              <a:rPr lang="pt-PT" sz="2100" dirty="0" smtClean="0"/>
              <a:t>recomand</a:t>
            </a:r>
            <a:r>
              <a:rPr lang="ro-RO" sz="2100" dirty="0" smtClean="0"/>
              <a:t>ă</a:t>
            </a:r>
            <a:r>
              <a:rPr lang="pt-PT" sz="2100" dirty="0" smtClean="0"/>
              <a:t>m </a:t>
            </a:r>
            <a:r>
              <a:rPr lang="pt-PT" sz="2100" dirty="0"/>
              <a:t>a se </a:t>
            </a:r>
            <a:r>
              <a:rPr lang="ro-RO" sz="2100" dirty="0" smtClean="0"/>
              <a:t>î</a:t>
            </a:r>
            <a:r>
              <a:rPr lang="pt-PT" sz="2100" dirty="0" smtClean="0"/>
              <a:t>ncadra </a:t>
            </a:r>
            <a:r>
              <a:rPr lang="pt-PT" sz="2100" dirty="0"/>
              <a:t>pe 19 12 </a:t>
            </a:r>
            <a:r>
              <a:rPr lang="ro-RO" sz="2100" dirty="0" smtClean="0"/>
              <a:t>ș</a:t>
            </a:r>
            <a:r>
              <a:rPr lang="pt-PT" sz="2100" dirty="0" smtClean="0"/>
              <a:t>i </a:t>
            </a:r>
            <a:r>
              <a:rPr lang="pt-PT" sz="2100" dirty="0"/>
              <a:t>nu pe 16 </a:t>
            </a:r>
            <a:r>
              <a:rPr lang="pt-PT" sz="2100" dirty="0" smtClean="0"/>
              <a:t>02</a:t>
            </a:r>
            <a:r>
              <a:rPr lang="ro-RO" sz="2100" dirty="0" smtClean="0"/>
              <a:t> și </a:t>
            </a:r>
            <a:r>
              <a:rPr lang="pt-PT" sz="2100" dirty="0" smtClean="0"/>
              <a:t>trebuie corelat</a:t>
            </a:r>
            <a:r>
              <a:rPr lang="ro-RO" sz="2100" dirty="0" smtClean="0"/>
              <a:t>ă</a:t>
            </a:r>
            <a:r>
              <a:rPr lang="pt-PT" sz="2100" dirty="0" smtClean="0"/>
              <a:t> cantitatea de DEEE-uri dezmembrat</a:t>
            </a:r>
            <a:r>
              <a:rPr lang="ro-RO" sz="2100" dirty="0" smtClean="0"/>
              <a:t>ă</a:t>
            </a:r>
            <a:r>
              <a:rPr lang="pt-PT" sz="2100" dirty="0" smtClean="0"/>
              <a:t> (trecut</a:t>
            </a:r>
            <a:r>
              <a:rPr lang="ro-RO" sz="2100" dirty="0" smtClean="0"/>
              <a:t>ă</a:t>
            </a:r>
            <a:r>
              <a:rPr lang="pt-PT" sz="2100" dirty="0" smtClean="0"/>
              <a:t> </a:t>
            </a:r>
            <a:r>
              <a:rPr lang="ro-RO" sz="2100" dirty="0" smtClean="0"/>
              <a:t>î</a:t>
            </a:r>
            <a:r>
              <a:rPr lang="pt-PT" sz="2100" dirty="0" smtClean="0"/>
              <a:t>n tab</a:t>
            </a:r>
            <a:r>
              <a:rPr lang="ro-RO" sz="2100" dirty="0" smtClean="0"/>
              <a:t>.</a:t>
            </a:r>
            <a:r>
              <a:rPr lang="pt-PT" sz="2100" dirty="0" smtClean="0"/>
              <a:t> 1 cu R12) </a:t>
            </a:r>
            <a:r>
              <a:rPr lang="ro-RO" sz="2100" dirty="0" smtClean="0"/>
              <a:t>ș</a:t>
            </a:r>
            <a:r>
              <a:rPr lang="pt-PT" sz="2100" dirty="0" smtClean="0"/>
              <a:t>i ce rezul</a:t>
            </a:r>
            <a:r>
              <a:rPr lang="ro-RO" sz="2100" dirty="0" smtClean="0"/>
              <a:t>ă</a:t>
            </a:r>
            <a:r>
              <a:rPr lang="pt-PT" sz="2100" dirty="0" smtClean="0"/>
              <a:t> din dezmembrarea acestora pe tipuri;</a:t>
            </a:r>
          </a:p>
          <a:p>
            <a:pPr marL="109728" indent="0">
              <a:buNone/>
            </a:pPr>
            <a:r>
              <a:rPr lang="pt-PT" sz="2100" b="1" dirty="0" smtClean="0"/>
              <a:t>- </a:t>
            </a:r>
            <a:r>
              <a:rPr lang="en-US" sz="2000" b="1" dirty="0" err="1" smtClean="0"/>
              <a:t>cantitatile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dezmembrate</a:t>
            </a:r>
            <a:r>
              <a:rPr lang="en-US" sz="2000" b="1" dirty="0" smtClean="0"/>
              <a:t> </a:t>
            </a:r>
            <a:r>
              <a:rPr lang="en-US" sz="2000" dirty="0" smtClean="0"/>
              <a:t>din tab. 1 cu cod de </a:t>
            </a:r>
            <a:r>
              <a:rPr lang="en-US" sz="2000" dirty="0" err="1" smtClean="0"/>
              <a:t>valorificare</a:t>
            </a:r>
            <a:r>
              <a:rPr lang="en-US" sz="2000" dirty="0" smtClean="0"/>
              <a:t> R12, </a:t>
            </a:r>
            <a:r>
              <a:rPr lang="en-US" sz="2000" dirty="0" err="1" smtClean="0"/>
              <a:t>trebuie</a:t>
            </a:r>
            <a:r>
              <a:rPr lang="en-US" sz="2000" dirty="0" smtClean="0"/>
              <a:t> </a:t>
            </a:r>
            <a:r>
              <a:rPr lang="en-US" sz="2000" dirty="0" err="1" smtClean="0"/>
              <a:t>corelate</a:t>
            </a:r>
            <a:r>
              <a:rPr lang="en-US" sz="2000" dirty="0" smtClean="0"/>
              <a:t> cu </a:t>
            </a:r>
            <a:r>
              <a:rPr lang="en-US" sz="2000" dirty="0" err="1" smtClean="0"/>
              <a:t>ce</a:t>
            </a:r>
            <a:r>
              <a:rPr lang="en-US" sz="2000" dirty="0" smtClean="0"/>
              <a:t> </a:t>
            </a:r>
            <a:r>
              <a:rPr lang="en-US" sz="2000" dirty="0" err="1" smtClean="0"/>
              <a:t>rezult</a:t>
            </a:r>
            <a:r>
              <a:rPr lang="ro-RO" sz="2000" dirty="0" smtClean="0"/>
              <a:t>ă</a:t>
            </a:r>
            <a:r>
              <a:rPr lang="en-US" sz="2000" dirty="0" smtClean="0"/>
              <a:t> din </a:t>
            </a:r>
            <a:r>
              <a:rPr lang="en-US" sz="2000" dirty="0" err="1" smtClean="0"/>
              <a:t>dezmembrare</a:t>
            </a:r>
            <a:r>
              <a:rPr lang="en-US" sz="2000" dirty="0" smtClean="0"/>
              <a:t> </a:t>
            </a:r>
            <a:r>
              <a:rPr lang="ro-RO" sz="2000" dirty="0" err="1" smtClean="0"/>
              <a:t>ș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trecute</a:t>
            </a:r>
            <a:r>
              <a:rPr lang="en-US" sz="2000" dirty="0" smtClean="0"/>
              <a:t> </a:t>
            </a:r>
            <a:r>
              <a:rPr lang="ro-RO" sz="2000" dirty="0" smtClean="0"/>
              <a:t>î</a:t>
            </a:r>
            <a:r>
              <a:rPr lang="en-US" sz="2000" dirty="0" smtClean="0"/>
              <a:t>n tab. 2, </a:t>
            </a:r>
            <a:r>
              <a:rPr lang="en-US" sz="2000" dirty="0" err="1" smtClean="0"/>
              <a:t>pe</a:t>
            </a:r>
            <a:r>
              <a:rPr lang="en-US" sz="2000" dirty="0" smtClean="0"/>
              <a:t> </a:t>
            </a:r>
            <a:r>
              <a:rPr lang="en-US" sz="2000" dirty="0" err="1" smtClean="0"/>
              <a:t>tipuri</a:t>
            </a:r>
            <a:r>
              <a:rPr lang="en-US" sz="2000" dirty="0" smtClean="0"/>
              <a:t> de </a:t>
            </a:r>
            <a:r>
              <a:rPr lang="en-US" sz="2000" dirty="0" err="1" smtClean="0"/>
              <a:t>de</a:t>
            </a:r>
            <a:r>
              <a:rPr lang="ro-RO" sz="2000" dirty="0" smtClean="0"/>
              <a:t>ș</a:t>
            </a:r>
            <a:r>
              <a:rPr lang="en-US" sz="2000" dirty="0" err="1" smtClean="0"/>
              <a:t>euri</a:t>
            </a:r>
            <a:r>
              <a:rPr lang="en-US" sz="2000" dirty="0" smtClean="0"/>
              <a:t> (ex. Un VSU </a:t>
            </a:r>
            <a:r>
              <a:rPr lang="ro-RO" sz="2000" dirty="0" smtClean="0"/>
              <a:t>î</a:t>
            </a:r>
            <a:r>
              <a:rPr lang="en-US" sz="2000" dirty="0" smtClean="0"/>
              <a:t>n tab</a:t>
            </a:r>
            <a:r>
              <a:rPr lang="ro-RO" sz="2000" dirty="0" smtClean="0"/>
              <a:t>.</a:t>
            </a:r>
            <a:r>
              <a:rPr lang="en-US" sz="2000" dirty="0" smtClean="0"/>
              <a:t> 1 are o </a:t>
            </a:r>
            <a:r>
              <a:rPr lang="en-US" sz="2000" dirty="0" err="1" smtClean="0"/>
              <a:t>greutate</a:t>
            </a:r>
            <a:r>
              <a:rPr lang="en-US" sz="2000" dirty="0" smtClean="0"/>
              <a:t> de 0,9 tone, </a:t>
            </a:r>
            <a:r>
              <a:rPr lang="ro-RO" sz="2000" dirty="0" smtClean="0"/>
              <a:t>î</a:t>
            </a:r>
            <a:r>
              <a:rPr lang="en-US" sz="2000" dirty="0" smtClean="0"/>
              <a:t>n tab</a:t>
            </a:r>
            <a:r>
              <a:rPr lang="ro-RO" sz="2000" dirty="0" smtClean="0"/>
              <a:t>.</a:t>
            </a:r>
            <a:r>
              <a:rPr lang="en-US" sz="2000" dirty="0" smtClean="0"/>
              <a:t> 2 </a:t>
            </a:r>
            <a:r>
              <a:rPr lang="en-US" sz="2000" dirty="0" err="1" smtClean="0"/>
              <a:t>trebuie</a:t>
            </a:r>
            <a:r>
              <a:rPr lang="en-US" sz="2000" dirty="0" smtClean="0"/>
              <a:t> s</a:t>
            </a:r>
            <a:r>
              <a:rPr lang="ro-RO" sz="2000" dirty="0" smtClean="0"/>
              <a:t>ă</a:t>
            </a:r>
            <a:r>
              <a:rPr lang="en-US" sz="2000" dirty="0" smtClean="0"/>
              <a:t> </a:t>
            </a:r>
            <a:r>
              <a:rPr lang="en-US" sz="2000" dirty="0" err="1" smtClean="0"/>
              <a:t>avem</a:t>
            </a:r>
            <a:r>
              <a:rPr lang="en-US" sz="2000" dirty="0" smtClean="0"/>
              <a:t> </a:t>
            </a:r>
            <a:r>
              <a:rPr lang="en-US" sz="2000" dirty="0" err="1" smtClean="0"/>
              <a:t>suma</a:t>
            </a:r>
            <a:r>
              <a:rPr lang="en-US" sz="2000" dirty="0" smtClean="0"/>
              <a:t> </a:t>
            </a:r>
            <a:r>
              <a:rPr lang="en-US" sz="2000" dirty="0" err="1" smtClean="0"/>
              <a:t>cantit</a:t>
            </a:r>
            <a:r>
              <a:rPr lang="ro-RO" sz="2000" dirty="0" smtClean="0"/>
              <a:t>ăț</a:t>
            </a:r>
            <a:r>
              <a:rPr lang="en-US" sz="2000" dirty="0" err="1" smtClean="0"/>
              <a:t>ilor</a:t>
            </a:r>
            <a:r>
              <a:rPr lang="en-US" sz="2000" dirty="0" smtClean="0"/>
              <a:t> de </a:t>
            </a:r>
            <a:r>
              <a:rPr lang="en-US" sz="2000" dirty="0" err="1" smtClean="0"/>
              <a:t>de</a:t>
            </a:r>
            <a:r>
              <a:rPr lang="ro-RO" sz="2000" dirty="0" smtClean="0"/>
              <a:t>ș</a:t>
            </a:r>
            <a:r>
              <a:rPr lang="en-US" sz="2000" dirty="0" err="1" smtClean="0"/>
              <a:t>euri</a:t>
            </a:r>
            <a:r>
              <a:rPr lang="en-US" sz="2000" dirty="0" smtClean="0"/>
              <a:t> </a:t>
            </a:r>
            <a:r>
              <a:rPr lang="en-US" sz="2000" dirty="0" err="1" smtClean="0"/>
              <a:t>rezultate</a:t>
            </a:r>
            <a:r>
              <a:rPr lang="en-US" sz="2000" dirty="0" smtClean="0"/>
              <a:t> din </a:t>
            </a:r>
            <a:r>
              <a:rPr lang="en-US" sz="2000" dirty="0" err="1" smtClean="0"/>
              <a:t>dezmembrarea</a:t>
            </a:r>
            <a:r>
              <a:rPr lang="en-US" sz="2000" dirty="0" smtClean="0"/>
              <a:t> </a:t>
            </a:r>
            <a:r>
              <a:rPr lang="en-US" sz="2000" dirty="0" err="1" smtClean="0"/>
              <a:t>acelui</a:t>
            </a:r>
            <a:r>
              <a:rPr lang="en-US" sz="2000" dirty="0" smtClean="0"/>
              <a:t> VSU, tot 0,9t);</a:t>
            </a:r>
          </a:p>
          <a:p>
            <a:pPr marL="109728" indent="0">
              <a:buFontTx/>
              <a:buChar char="-"/>
            </a:pPr>
            <a:r>
              <a:rPr lang="en-US" sz="2000" b="1" dirty="0" err="1" smtClean="0"/>
              <a:t>codurile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valorificare</a:t>
            </a:r>
            <a:r>
              <a:rPr lang="en-US" sz="2000" b="1" dirty="0" smtClean="0"/>
              <a:t>/</a:t>
            </a:r>
            <a:r>
              <a:rPr lang="en-US" sz="2000" b="1" dirty="0" err="1" smtClean="0"/>
              <a:t>eliminare</a:t>
            </a:r>
            <a:endParaRPr lang="en-US" sz="2000" b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o-RO" sz="3100" dirty="0" smtClean="0"/>
              <a:t>PROBLEME INTÂMPINATE 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ro-RO" sz="3100" dirty="0" smtClean="0"/>
              <a:t>MODUL DE COMPLETARE AL CHESTIONARELOR</a:t>
            </a:r>
            <a:endParaRPr lang="ro-RO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o-RO" b="1" dirty="0"/>
              <a:t>CHESTIONAR COLECTARE / TRATARE</a:t>
            </a:r>
            <a:endParaRPr lang="ro-RO" dirty="0"/>
          </a:p>
          <a:p>
            <a:pPr>
              <a:buNone/>
            </a:pPr>
            <a:r>
              <a:rPr lang="ro-RO" sz="2000" dirty="0" smtClean="0"/>
              <a:t>CAP</a:t>
            </a:r>
            <a:r>
              <a:rPr lang="en-US" sz="2000" dirty="0" smtClean="0"/>
              <a:t> 1.</a:t>
            </a:r>
            <a:r>
              <a:rPr lang="ro-RO" sz="2000" dirty="0" smtClean="0"/>
              <a:t> TAB 3</a:t>
            </a:r>
          </a:p>
          <a:p>
            <a:pPr marL="109728" indent="0">
              <a:buNone/>
            </a:pPr>
            <a:r>
              <a:rPr lang="ro-RO" sz="2000" dirty="0" smtClean="0"/>
              <a:t>Deșeurile rezultate din activitatea proprie, </a:t>
            </a:r>
            <a:r>
              <a:rPr lang="ro-RO" sz="2000" b="1" dirty="0" smtClean="0"/>
              <a:t>în afara celor colectate și rezultate din dezmembrare</a:t>
            </a:r>
            <a:r>
              <a:rPr lang="en-US" sz="2000" b="1" dirty="0" smtClean="0"/>
              <a:t> </a:t>
            </a:r>
            <a:r>
              <a:rPr lang="en-US" sz="2000" dirty="0" smtClean="0"/>
              <a:t>– </a:t>
            </a:r>
            <a:r>
              <a:rPr lang="en-US" sz="2000" b="1" dirty="0" err="1" smtClean="0"/>
              <a:t>codificarea</a:t>
            </a:r>
            <a:r>
              <a:rPr lang="en-US" sz="2000" b="1" dirty="0" smtClean="0"/>
              <a:t> de</a:t>
            </a:r>
            <a:r>
              <a:rPr lang="ro-RO" sz="2000" b="1" dirty="0" smtClean="0"/>
              <a:t>ș</a:t>
            </a:r>
            <a:r>
              <a:rPr lang="en-US" sz="2000" b="1" dirty="0" err="1" smtClean="0"/>
              <a:t>eurilor</a:t>
            </a:r>
            <a:r>
              <a:rPr lang="en-US" sz="2000" b="1" dirty="0" smtClean="0"/>
              <a:t> </a:t>
            </a:r>
            <a:r>
              <a:rPr lang="ro-RO" sz="2000" b="1" dirty="0" smtClean="0"/>
              <a:t>ș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a opera</a:t>
            </a:r>
            <a:r>
              <a:rPr lang="ro-RO" sz="2000" b="1" dirty="0" smtClean="0"/>
              <a:t>ț</a:t>
            </a:r>
            <a:r>
              <a:rPr lang="en-US" sz="2000" b="1" dirty="0" err="1" smtClean="0"/>
              <a:t>iilor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valorificare</a:t>
            </a:r>
            <a:r>
              <a:rPr lang="en-US" sz="2000" b="1" dirty="0" smtClean="0"/>
              <a:t>/</a:t>
            </a:r>
            <a:r>
              <a:rPr lang="en-US" sz="2000" b="1" dirty="0" err="1" smtClean="0"/>
              <a:t>eliminare</a:t>
            </a:r>
            <a:r>
              <a:rPr lang="en-US" sz="2000" b="1" dirty="0" smtClean="0"/>
              <a:t> </a:t>
            </a:r>
            <a:endParaRPr lang="ro-RO" sz="2000" b="1" dirty="0" smtClean="0"/>
          </a:p>
          <a:p>
            <a:pPr marL="109728" indent="0">
              <a:buNone/>
            </a:pPr>
            <a:r>
              <a:rPr lang="en-US" sz="2000" dirty="0" smtClean="0"/>
              <a:t>CAP. 2  - se </a:t>
            </a:r>
            <a:r>
              <a:rPr lang="en-US" sz="2000" dirty="0" err="1" smtClean="0"/>
              <a:t>vor</a:t>
            </a:r>
            <a:r>
              <a:rPr lang="en-US" sz="2000" dirty="0" smtClean="0"/>
              <a:t> </a:t>
            </a:r>
            <a:r>
              <a:rPr lang="en-US" sz="2000" dirty="0" err="1" smtClean="0"/>
              <a:t>trece</a:t>
            </a:r>
            <a:r>
              <a:rPr lang="en-US" sz="2000" dirty="0" smtClean="0"/>
              <a:t> </a:t>
            </a:r>
            <a:r>
              <a:rPr lang="en-US" sz="2000" dirty="0" err="1" smtClean="0"/>
              <a:t>operatorii</a:t>
            </a:r>
            <a:r>
              <a:rPr lang="en-US" sz="2000" dirty="0" smtClean="0"/>
              <a:t> </a:t>
            </a:r>
            <a:r>
              <a:rPr lang="en-US" sz="2000" dirty="0" err="1" smtClean="0"/>
              <a:t>economici</a:t>
            </a:r>
            <a:r>
              <a:rPr lang="en-US" sz="2000" dirty="0" smtClean="0"/>
              <a:t> care </a:t>
            </a:r>
            <a:r>
              <a:rPr lang="en-US" sz="2000" dirty="0" err="1" smtClean="0"/>
              <a:t>preiau</a:t>
            </a:r>
            <a:r>
              <a:rPr lang="en-US" sz="2000" dirty="0" smtClean="0"/>
              <a:t> de</a:t>
            </a:r>
            <a:r>
              <a:rPr lang="ro-RO" sz="2000" dirty="0" smtClean="0"/>
              <a:t>ș</a:t>
            </a:r>
            <a:r>
              <a:rPr lang="en-US" sz="2000" dirty="0" err="1" smtClean="0"/>
              <a:t>eurile</a:t>
            </a:r>
            <a:r>
              <a:rPr lang="en-US" sz="2000" dirty="0" smtClean="0"/>
              <a:t> </a:t>
            </a:r>
            <a:r>
              <a:rPr lang="en-US" sz="2000" dirty="0" err="1" smtClean="0"/>
              <a:t>spre</a:t>
            </a:r>
            <a:r>
              <a:rPr lang="ro-RO" sz="2000" dirty="0" smtClean="0"/>
              <a:t> </a:t>
            </a:r>
            <a:r>
              <a:rPr lang="en-US" sz="2000" dirty="0" err="1" smtClean="0"/>
              <a:t>valorificare</a:t>
            </a:r>
            <a:r>
              <a:rPr lang="en-US" sz="2000" dirty="0" smtClean="0"/>
              <a:t>/</a:t>
            </a:r>
            <a:r>
              <a:rPr lang="en-US" sz="2000" dirty="0" err="1" smtClean="0"/>
              <a:t>eliminare</a:t>
            </a:r>
            <a:r>
              <a:rPr lang="en-US" sz="2000" dirty="0" smtClean="0"/>
              <a:t>, cu </a:t>
            </a:r>
            <a:r>
              <a:rPr lang="en-US" sz="2000" dirty="0" err="1" smtClean="0"/>
              <a:t>datele</a:t>
            </a:r>
            <a:r>
              <a:rPr lang="en-US" sz="2000" dirty="0" smtClean="0"/>
              <a:t> de </a:t>
            </a:r>
            <a:r>
              <a:rPr lang="en-US" sz="2000" dirty="0" err="1" smtClean="0"/>
              <a:t>identificare</a:t>
            </a:r>
            <a:r>
              <a:rPr lang="en-US" sz="2000" dirty="0" smtClean="0"/>
              <a:t> ale </a:t>
            </a:r>
            <a:r>
              <a:rPr lang="en-US" sz="2000" dirty="0" err="1" smtClean="0"/>
              <a:t>punctului</a:t>
            </a:r>
            <a:r>
              <a:rPr lang="en-US" sz="2000" dirty="0" smtClean="0"/>
              <a:t> de </a:t>
            </a:r>
            <a:r>
              <a:rPr lang="en-US" sz="2000" dirty="0" err="1" smtClean="0"/>
              <a:t>lucru</a:t>
            </a:r>
            <a:r>
              <a:rPr lang="en-US" sz="2000" dirty="0" smtClean="0"/>
              <a:t> (CUI, </a:t>
            </a:r>
            <a:r>
              <a:rPr lang="en-US" sz="2000" dirty="0" err="1" smtClean="0"/>
              <a:t>adresa</a:t>
            </a:r>
            <a:r>
              <a:rPr lang="en-US" sz="2000" dirty="0" smtClean="0"/>
              <a:t>) </a:t>
            </a:r>
            <a:r>
              <a:rPr lang="ro-RO" sz="2000" dirty="0" err="1" smtClean="0"/>
              <a:t>ș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tipul</a:t>
            </a:r>
            <a:r>
              <a:rPr lang="en-US" sz="2000" dirty="0" smtClean="0"/>
              <a:t> de </a:t>
            </a:r>
            <a:r>
              <a:rPr lang="en-US" sz="2000" dirty="0" err="1" smtClean="0"/>
              <a:t>de</a:t>
            </a:r>
            <a:r>
              <a:rPr lang="ro-RO" sz="2000" dirty="0" smtClean="0"/>
              <a:t>ș</a:t>
            </a:r>
            <a:r>
              <a:rPr lang="en-US" sz="2000" dirty="0" err="1" smtClean="0"/>
              <a:t>eu</a:t>
            </a:r>
            <a:r>
              <a:rPr lang="en-US" sz="2000" dirty="0" smtClean="0"/>
              <a:t> </a:t>
            </a:r>
            <a:r>
              <a:rPr lang="en-US" sz="2000" dirty="0" err="1" smtClean="0"/>
              <a:t>valorificat</a:t>
            </a:r>
            <a:r>
              <a:rPr lang="en-US" sz="2000" dirty="0" smtClean="0"/>
              <a:t>/</a:t>
            </a:r>
            <a:r>
              <a:rPr lang="en-US" sz="2000" dirty="0" err="1" smtClean="0"/>
              <a:t>eliminat</a:t>
            </a:r>
            <a:r>
              <a:rPr lang="en-US" sz="2000" dirty="0" smtClean="0"/>
              <a:t> cu </a:t>
            </a:r>
            <a:r>
              <a:rPr lang="en-US" sz="2000" dirty="0" err="1" smtClean="0"/>
              <a:t>codurile</a:t>
            </a:r>
            <a:r>
              <a:rPr lang="en-US" sz="2000" dirty="0" smtClean="0"/>
              <a:t> de </a:t>
            </a:r>
            <a:r>
              <a:rPr lang="en-US" sz="2000" dirty="0" err="1" smtClean="0"/>
              <a:t>valorificare</a:t>
            </a:r>
            <a:r>
              <a:rPr lang="en-US" sz="2000" dirty="0" smtClean="0"/>
              <a:t>/</a:t>
            </a:r>
            <a:r>
              <a:rPr lang="en-US" sz="2000" dirty="0" err="1" smtClean="0"/>
              <a:t>eliminare</a:t>
            </a:r>
            <a:r>
              <a:rPr lang="en-US" sz="2000" dirty="0" smtClean="0"/>
              <a:t> </a:t>
            </a:r>
            <a:r>
              <a:rPr lang="en-US" sz="2000" dirty="0" err="1" smtClean="0"/>
              <a:t>aferente</a:t>
            </a:r>
            <a:r>
              <a:rPr lang="en-US" sz="2000" dirty="0" smtClean="0"/>
              <a:t> </a:t>
            </a:r>
            <a:r>
              <a:rPr lang="en-US" sz="2000" dirty="0" err="1" smtClean="0"/>
              <a:t>activit</a:t>
            </a:r>
            <a:r>
              <a:rPr lang="ro-RO" sz="2000" dirty="0" smtClean="0"/>
              <a:t>ăț</a:t>
            </a:r>
            <a:r>
              <a:rPr lang="en-US" sz="2000" dirty="0" err="1" smtClean="0"/>
              <a:t>ilor</a:t>
            </a:r>
            <a:r>
              <a:rPr lang="en-US" sz="2000" dirty="0" smtClean="0"/>
              <a:t> </a:t>
            </a:r>
            <a:r>
              <a:rPr lang="en-US" sz="2000" dirty="0" err="1" smtClean="0"/>
              <a:t>autorizate</a:t>
            </a:r>
            <a:endParaRPr lang="en-US" sz="2000" dirty="0" smtClean="0"/>
          </a:p>
          <a:p>
            <a:pPr marL="109728" indent="0">
              <a:buNone/>
            </a:pPr>
            <a:r>
              <a:rPr lang="en-US" sz="2000" dirty="0" err="1" smtClean="0"/>
              <a:t>Probleme</a:t>
            </a:r>
            <a:r>
              <a:rPr lang="en-US" sz="2000" dirty="0" smtClean="0"/>
              <a:t>: nu </a:t>
            </a:r>
            <a:r>
              <a:rPr lang="en-US" sz="2000" dirty="0" err="1" smtClean="0"/>
              <a:t>sunt</a:t>
            </a:r>
            <a:r>
              <a:rPr lang="en-US" sz="2000" dirty="0" smtClean="0"/>
              <a:t> </a:t>
            </a:r>
            <a:r>
              <a:rPr lang="en-US" sz="2000" dirty="0" err="1" smtClean="0"/>
              <a:t>trecute</a:t>
            </a:r>
            <a:r>
              <a:rPr lang="en-US" sz="2000" dirty="0" smtClean="0"/>
              <a:t> </a:t>
            </a:r>
            <a:r>
              <a:rPr lang="en-US" sz="2000" dirty="0" err="1" smtClean="0"/>
              <a:t>codurile</a:t>
            </a:r>
            <a:r>
              <a:rPr lang="en-US" sz="2000" dirty="0" smtClean="0"/>
              <a:t> de </a:t>
            </a:r>
            <a:r>
              <a:rPr lang="en-US" sz="2000" dirty="0" err="1" smtClean="0"/>
              <a:t>valorificare</a:t>
            </a:r>
            <a:r>
              <a:rPr lang="en-US" sz="2000" dirty="0" smtClean="0"/>
              <a:t>/</a:t>
            </a:r>
            <a:r>
              <a:rPr lang="en-US" sz="2000" dirty="0" err="1" smtClean="0"/>
              <a:t>eliminare</a:t>
            </a:r>
            <a:r>
              <a:rPr lang="en-US" sz="2000" dirty="0" smtClean="0"/>
              <a:t> </a:t>
            </a:r>
            <a:r>
              <a:rPr lang="en-US" sz="2000" dirty="0" err="1" smtClean="0"/>
              <a:t>aferente</a:t>
            </a:r>
            <a:r>
              <a:rPr lang="en-US" sz="2000" dirty="0" smtClean="0"/>
              <a:t> </a:t>
            </a:r>
            <a:r>
              <a:rPr lang="en-US" sz="2000" dirty="0" err="1" smtClean="0"/>
              <a:t>activit</a:t>
            </a:r>
            <a:r>
              <a:rPr lang="ro-RO" sz="2000" dirty="0" smtClean="0"/>
              <a:t>ăț</a:t>
            </a:r>
            <a:r>
              <a:rPr lang="en-US" sz="2000" dirty="0" err="1" smtClean="0"/>
              <a:t>ilor</a:t>
            </a:r>
            <a:r>
              <a:rPr lang="en-US" sz="2000" dirty="0" smtClean="0"/>
              <a:t> </a:t>
            </a:r>
            <a:r>
              <a:rPr lang="en-US" sz="2000" dirty="0" err="1" smtClean="0"/>
              <a:t>autorizate</a:t>
            </a:r>
            <a:r>
              <a:rPr lang="en-US" sz="2000" dirty="0" smtClean="0"/>
              <a:t> </a:t>
            </a:r>
            <a:r>
              <a:rPr lang="en-US" sz="2000" dirty="0" err="1" smtClean="0"/>
              <a:t>pe</a:t>
            </a:r>
            <a:r>
              <a:rPr lang="en-US" sz="2000" dirty="0" smtClean="0"/>
              <a:t> care ace</a:t>
            </a:r>
            <a:r>
              <a:rPr lang="ro-RO" sz="2000" dirty="0" smtClean="0"/>
              <a:t>ș</a:t>
            </a:r>
            <a:r>
              <a:rPr lang="en-US" sz="2000" dirty="0" err="1" smtClean="0"/>
              <a:t>tia</a:t>
            </a:r>
            <a:r>
              <a:rPr lang="en-US" sz="2000" dirty="0" smtClean="0"/>
              <a:t> (</a:t>
            </a:r>
            <a:r>
              <a:rPr lang="en-US" sz="2000" dirty="0" err="1" smtClean="0"/>
              <a:t>cei</a:t>
            </a:r>
            <a:r>
              <a:rPr lang="en-US" sz="2000" dirty="0" smtClean="0"/>
              <a:t> care </a:t>
            </a:r>
            <a:r>
              <a:rPr lang="en-US" sz="2000" dirty="0" err="1" smtClean="0"/>
              <a:t>preiau</a:t>
            </a:r>
            <a:r>
              <a:rPr lang="en-US" sz="2000" dirty="0" smtClean="0"/>
              <a:t> de</a:t>
            </a:r>
            <a:r>
              <a:rPr lang="ro-RO" sz="2000" dirty="0" smtClean="0"/>
              <a:t>ș</a:t>
            </a:r>
            <a:r>
              <a:rPr lang="en-US" sz="2000" dirty="0" err="1" smtClean="0"/>
              <a:t>eurile</a:t>
            </a:r>
            <a:r>
              <a:rPr lang="en-US" sz="2000" dirty="0" smtClean="0"/>
              <a:t>) le </a:t>
            </a:r>
            <a:r>
              <a:rPr lang="en-US" sz="2000" dirty="0" err="1" smtClean="0"/>
              <a:t>desf</a:t>
            </a:r>
            <a:r>
              <a:rPr lang="ro-RO" sz="2000" dirty="0" smtClean="0"/>
              <a:t>ăș</a:t>
            </a:r>
            <a:r>
              <a:rPr lang="en-US" sz="2000" dirty="0" smtClean="0"/>
              <a:t>oar</a:t>
            </a:r>
            <a:r>
              <a:rPr lang="ro-RO" sz="2000" dirty="0" smtClean="0"/>
              <a:t>ă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2800" dirty="0" smtClean="0"/>
              <a:t>MODUL </a:t>
            </a:r>
            <a:r>
              <a:rPr lang="ro-RO" sz="2800" dirty="0"/>
              <a:t>DE COMPLETARE AL CHESTIONARELOR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5663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28736"/>
            <a:ext cx="8329642" cy="4714908"/>
          </a:xfrm>
        </p:spPr>
        <p:txBody>
          <a:bodyPr/>
          <a:lstStyle/>
          <a:p>
            <a:pPr lvl="8">
              <a:buNone/>
            </a:pPr>
            <a:r>
              <a:rPr lang="ro-RO" dirty="0" smtClean="0"/>
              <a:t>Codurile de valorificare / eliminare (R / D)</a:t>
            </a:r>
          </a:p>
          <a:p>
            <a:pPr lvl="8">
              <a:buNone/>
            </a:pPr>
            <a:endParaRPr lang="ro-RO" dirty="0" smtClean="0"/>
          </a:p>
          <a:p>
            <a:pPr lvl="8">
              <a:buNone/>
            </a:pPr>
            <a:r>
              <a:rPr lang="ro-RO" dirty="0" smtClean="0"/>
              <a:t>CAEN-urile / Codurile de deseu </a:t>
            </a:r>
          </a:p>
          <a:p>
            <a:pPr lvl="8">
              <a:buNone/>
            </a:pPr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o-RO" sz="2800" dirty="0" smtClean="0"/>
              <a:t>VERIFICAR</a:t>
            </a:r>
            <a:r>
              <a:rPr lang="en-US" sz="2800" dirty="0" smtClean="0"/>
              <a:t>I</a:t>
            </a:r>
            <a:r>
              <a:rPr lang="ro-RO" sz="2800" dirty="0" smtClean="0"/>
              <a:t> INCRUCISAT</a:t>
            </a:r>
            <a:r>
              <a:rPr lang="en-US" sz="2800" dirty="0" smtClean="0"/>
              <a:t>E REALIZATE DE ANPM</a:t>
            </a:r>
            <a:r>
              <a:rPr lang="ro-RO" sz="2800" dirty="0" smtClean="0"/>
              <a:t> PENTRU </a:t>
            </a:r>
            <a:br>
              <a:rPr lang="ro-RO" sz="2800" dirty="0" smtClean="0"/>
            </a:br>
            <a:r>
              <a:rPr lang="ro-RO" sz="2800" dirty="0" smtClean="0"/>
              <a:t>DESEURILE INDUSTRIALE</a:t>
            </a:r>
          </a:p>
        </p:txBody>
      </p:sp>
      <p:sp>
        <p:nvSpPr>
          <p:cNvPr id="4" name="Oval 3"/>
          <p:cNvSpPr/>
          <p:nvPr/>
        </p:nvSpPr>
        <p:spPr>
          <a:xfrm>
            <a:off x="500034" y="1500174"/>
            <a:ext cx="1928826" cy="142876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 smtClean="0">
                <a:solidFill>
                  <a:schemeClr val="tx1"/>
                </a:solidFill>
              </a:rPr>
              <a:t>PRODDES</a:t>
            </a:r>
          </a:p>
          <a:p>
            <a:pPr algn="ctr"/>
            <a:r>
              <a:rPr lang="ro-RO" sz="1400" dirty="0" smtClean="0">
                <a:solidFill>
                  <a:schemeClr val="tx1"/>
                </a:solidFill>
              </a:rPr>
              <a:t>(judet A)</a:t>
            </a:r>
            <a:endParaRPr lang="ro-RO" sz="1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28596" y="4429132"/>
            <a:ext cx="2286016" cy="1571636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 smtClean="0">
                <a:solidFill>
                  <a:schemeClr val="tx1"/>
                </a:solidFill>
              </a:rPr>
              <a:t>COLECTARE/TRATARE</a:t>
            </a:r>
          </a:p>
          <a:p>
            <a:pPr algn="ctr"/>
            <a:r>
              <a:rPr lang="ro-RO" sz="1400" dirty="0" smtClean="0">
                <a:solidFill>
                  <a:schemeClr val="tx1"/>
                </a:solidFill>
              </a:rPr>
              <a:t>(judet A/B)</a:t>
            </a:r>
          </a:p>
        </p:txBody>
      </p:sp>
      <p:sp>
        <p:nvSpPr>
          <p:cNvPr id="8" name="Oval 7"/>
          <p:cNvSpPr/>
          <p:nvPr/>
        </p:nvSpPr>
        <p:spPr>
          <a:xfrm>
            <a:off x="5357818" y="1500174"/>
            <a:ext cx="3357586" cy="285752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 smtClean="0">
                <a:solidFill>
                  <a:schemeClr val="tx1"/>
                </a:solidFill>
              </a:rPr>
              <a:t>TRAT</a:t>
            </a:r>
          </a:p>
          <a:p>
            <a:pPr algn="ctr"/>
            <a:r>
              <a:rPr lang="ro-RO" sz="1400" dirty="0" smtClean="0">
                <a:solidFill>
                  <a:schemeClr val="tx1"/>
                </a:solidFill>
              </a:rPr>
              <a:t>(judet A/B/C)</a:t>
            </a:r>
          </a:p>
          <a:p>
            <a:pPr algn="ctr">
              <a:buFontTx/>
              <a:buChar char="-"/>
            </a:pPr>
            <a:r>
              <a:rPr lang="ro-RO" sz="1400" dirty="0" smtClean="0">
                <a:solidFill>
                  <a:schemeClr val="tx1"/>
                </a:solidFill>
              </a:rPr>
              <a:t> compostare</a:t>
            </a:r>
          </a:p>
          <a:p>
            <a:pPr algn="ctr">
              <a:buFontTx/>
              <a:buChar char="-"/>
            </a:pPr>
            <a:r>
              <a:rPr lang="ro-RO" sz="1400" dirty="0" smtClean="0">
                <a:solidFill>
                  <a:schemeClr val="tx1"/>
                </a:solidFill>
              </a:rPr>
              <a:t> tratare termica</a:t>
            </a:r>
          </a:p>
          <a:p>
            <a:pPr algn="ctr">
              <a:buFontTx/>
              <a:buChar char="-"/>
            </a:pPr>
            <a:r>
              <a:rPr lang="ro-RO" sz="1400" dirty="0" smtClean="0">
                <a:solidFill>
                  <a:schemeClr val="tx1"/>
                </a:solidFill>
              </a:rPr>
              <a:t> depozite industriale</a:t>
            </a:r>
          </a:p>
          <a:p>
            <a:pPr algn="ctr">
              <a:buFontTx/>
              <a:buChar char="-"/>
            </a:pPr>
            <a:r>
              <a:rPr lang="ro-RO" sz="1400" dirty="0" smtClean="0">
                <a:solidFill>
                  <a:schemeClr val="tx1"/>
                </a:solidFill>
              </a:rPr>
              <a:t> tratare fizico-chimica</a:t>
            </a:r>
          </a:p>
          <a:p>
            <a:pPr algn="ctr">
              <a:buFontTx/>
              <a:buChar char="-"/>
            </a:pPr>
            <a:r>
              <a:rPr lang="ro-RO" sz="1400" dirty="0" smtClean="0">
                <a:solidFill>
                  <a:schemeClr val="tx1"/>
                </a:solidFill>
              </a:rPr>
              <a:t> alte instalatii de tratare a deseurilor</a:t>
            </a:r>
          </a:p>
          <a:p>
            <a:pPr algn="ctr">
              <a:buFontTx/>
              <a:buChar char="-"/>
            </a:pPr>
            <a:endParaRPr lang="ro-RO" sz="1400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357950" y="4643446"/>
            <a:ext cx="2000264" cy="1500198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>
                <a:solidFill>
                  <a:schemeClr val="tx1"/>
                </a:solidFill>
              </a:rPr>
              <a:t>Reciclatori</a:t>
            </a:r>
          </a:p>
          <a:p>
            <a:pPr algn="ctr"/>
            <a:r>
              <a:rPr lang="ro-RO" sz="1000" dirty="0" smtClean="0">
                <a:solidFill>
                  <a:schemeClr val="tx1"/>
                </a:solidFill>
              </a:rPr>
              <a:t>(PRODDES, COLECTARE/TRATARE, TRAT)</a:t>
            </a:r>
          </a:p>
          <a:p>
            <a:pPr algn="ctr"/>
            <a:r>
              <a:rPr lang="ro-RO" sz="1000" dirty="0" smtClean="0">
                <a:solidFill>
                  <a:schemeClr val="tx1"/>
                </a:solidFill>
              </a:rPr>
              <a:t>JUDET A/B/C/D</a:t>
            </a:r>
            <a:endParaRPr lang="ro-RO" sz="1000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2357422" y="1928802"/>
            <a:ext cx="342902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4" idx="4"/>
          </p:cNvCxnSpPr>
          <p:nvPr/>
        </p:nvCxnSpPr>
        <p:spPr>
          <a:xfrm rot="16200000" flipH="1">
            <a:off x="720314" y="3673066"/>
            <a:ext cx="1490669" cy="2403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>
            <a:spLocks noChangeAspect="1"/>
          </p:cNvSpPr>
          <p:nvPr/>
        </p:nvSpPr>
        <p:spPr>
          <a:xfrm>
            <a:off x="0" y="3357562"/>
            <a:ext cx="26432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dirty="0" smtClean="0"/>
              <a:t>   dublarea informatie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endParaRPr lang="ro-RO" sz="1600" dirty="0" smtClean="0"/>
          </a:p>
        </p:txBody>
      </p:sp>
      <p:cxnSp>
        <p:nvCxnSpPr>
          <p:cNvPr id="45" name="Elbow Connector 44"/>
          <p:cNvCxnSpPr/>
          <p:nvPr/>
        </p:nvCxnSpPr>
        <p:spPr>
          <a:xfrm flipV="1">
            <a:off x="2000232" y="3357562"/>
            <a:ext cx="3429024" cy="1143008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500562" y="3000372"/>
            <a:ext cx="1071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dirty="0" smtClean="0"/>
              <a:t>    R / D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357686" y="3357562"/>
            <a:ext cx="2143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8"/>
            <a:r>
              <a:rPr lang="ro-RO" sz="1600" dirty="0" smtClean="0"/>
              <a:t>CAEN-urile / </a:t>
            </a:r>
          </a:p>
          <a:p>
            <a:pPr marL="0" lvl="8"/>
            <a:r>
              <a:rPr lang="ro-RO" sz="1600" dirty="0" smtClean="0"/>
              <a:t>Codurile de deseu </a:t>
            </a:r>
          </a:p>
          <a:p>
            <a:endParaRPr lang="ro-RO" sz="1600" dirty="0"/>
          </a:p>
        </p:txBody>
      </p:sp>
      <p:cxnSp>
        <p:nvCxnSpPr>
          <p:cNvPr id="56" name="Elbow Connector 55"/>
          <p:cNvCxnSpPr/>
          <p:nvPr/>
        </p:nvCxnSpPr>
        <p:spPr>
          <a:xfrm>
            <a:off x="2285984" y="2500306"/>
            <a:ext cx="4071966" cy="3000396"/>
          </a:xfrm>
          <a:prstGeom prst="bentConnector3">
            <a:avLst>
              <a:gd name="adj1" fmla="val 50000"/>
            </a:avLst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7" idx="6"/>
          </p:cNvCxnSpPr>
          <p:nvPr/>
        </p:nvCxnSpPr>
        <p:spPr>
          <a:xfrm>
            <a:off x="2714612" y="5214950"/>
            <a:ext cx="3643338" cy="1588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571868" y="242886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/>
              <a:t>CANTITATI</a:t>
            </a:r>
            <a:endParaRPr lang="ro-RO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4500562" y="4929199"/>
            <a:ext cx="19288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dirty="0" smtClean="0"/>
              <a:t> R </a:t>
            </a:r>
          </a:p>
          <a:p>
            <a:pPr marL="0" lvl="8"/>
            <a:r>
              <a:rPr lang="ro-RO" sz="1600" dirty="0" smtClean="0"/>
              <a:t>CAEN-urile / Codurile de deseu </a:t>
            </a:r>
          </a:p>
          <a:p>
            <a:endParaRPr lang="ro-RO" sz="1600" dirty="0" smtClean="0"/>
          </a:p>
          <a:p>
            <a:endParaRPr lang="ro-RO" sz="1600" dirty="0" smtClean="0"/>
          </a:p>
        </p:txBody>
      </p:sp>
      <p:sp>
        <p:nvSpPr>
          <p:cNvPr id="19" name="Oval 18"/>
          <p:cNvSpPr/>
          <p:nvPr/>
        </p:nvSpPr>
        <p:spPr>
          <a:xfrm>
            <a:off x="2428860" y="5643578"/>
            <a:ext cx="1714512" cy="107157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 smtClean="0">
                <a:solidFill>
                  <a:schemeClr val="tx1"/>
                </a:solidFill>
              </a:rPr>
              <a:t>NAMOL</a:t>
            </a:r>
            <a:endParaRPr lang="ro-RO" b="1" dirty="0">
              <a:solidFill>
                <a:schemeClr val="tx1"/>
              </a:solidFill>
            </a:endParaRPr>
          </a:p>
        </p:txBody>
      </p:sp>
      <p:cxnSp>
        <p:nvCxnSpPr>
          <p:cNvPr id="23" name="Elbow Connector 22"/>
          <p:cNvCxnSpPr>
            <a:stCxn id="4" idx="5"/>
          </p:cNvCxnSpPr>
          <p:nvPr/>
        </p:nvCxnSpPr>
        <p:spPr>
          <a:xfrm rot="16200000" flipH="1">
            <a:off x="1325751" y="3540336"/>
            <a:ext cx="2923881" cy="128260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2357422" y="3214686"/>
            <a:ext cx="1285884" cy="8572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 smtClean="0">
                <a:solidFill>
                  <a:schemeClr val="tx1"/>
                </a:solidFill>
              </a:rPr>
              <a:t>MUN</a:t>
            </a:r>
            <a:endParaRPr lang="ro-RO" b="1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>
            <a:endCxn id="20" idx="1"/>
          </p:cNvCxnSpPr>
          <p:nvPr/>
        </p:nvCxnSpPr>
        <p:spPr>
          <a:xfrm rot="16200000" flipH="1">
            <a:off x="2031619" y="2826112"/>
            <a:ext cx="768482" cy="2597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357422" y="2714621"/>
            <a:ext cx="114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dirty="0" smtClean="0"/>
              <a:t>15, 17, 20</a:t>
            </a:r>
            <a:endParaRPr lang="ro-RO" sz="1600" dirty="0"/>
          </a:p>
        </p:txBody>
      </p:sp>
    </p:spTree>
    <p:extLst>
      <p:ext uri="{BB962C8B-B14F-4D97-AF65-F5344CB8AC3E}">
        <p14:creationId xmlns:p14="http://schemas.microsoft.com/office/powerpoint/2010/main" val="408480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Verificarea</a:t>
            </a:r>
            <a:r>
              <a:rPr lang="en-US" dirty="0" smtClean="0"/>
              <a:t> </a:t>
            </a:r>
            <a:r>
              <a:rPr lang="en-US" dirty="0" err="1" smtClean="0"/>
              <a:t>incadrarii</a:t>
            </a:r>
            <a:r>
              <a:rPr lang="en-US" dirty="0" smtClean="0"/>
              <a:t> </a:t>
            </a:r>
            <a:r>
              <a:rPr lang="en-US" dirty="0" err="1" smtClean="0"/>
              <a:t>deseurilor</a:t>
            </a:r>
            <a:r>
              <a:rPr lang="en-US" dirty="0" smtClean="0"/>
              <a:t> sub </a:t>
            </a:r>
            <a:r>
              <a:rPr lang="en-US" dirty="0" err="1" smtClean="0"/>
              <a:t>coduri</a:t>
            </a:r>
            <a:r>
              <a:rPr lang="en-US" dirty="0" smtClean="0"/>
              <a:t> de </a:t>
            </a:r>
            <a:r>
              <a:rPr lang="en-US" dirty="0" err="1" smtClean="0"/>
              <a:t>deseuri</a:t>
            </a:r>
            <a:r>
              <a:rPr lang="en-US" dirty="0" smtClean="0"/>
              <a:t> (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situatii</a:t>
            </a:r>
            <a:r>
              <a:rPr lang="en-US" dirty="0" smtClean="0"/>
              <a:t> in care </a:t>
            </a:r>
            <a:r>
              <a:rPr lang="en-US" dirty="0" err="1" smtClean="0"/>
              <a:t>deseurile</a:t>
            </a:r>
            <a:r>
              <a:rPr lang="en-US" dirty="0" smtClean="0"/>
              <a:t> nu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incadrate</a:t>
            </a:r>
            <a:r>
              <a:rPr lang="en-US" dirty="0" smtClean="0"/>
              <a:t> </a:t>
            </a:r>
            <a:r>
              <a:rPr lang="en-US" dirty="0" err="1" smtClean="0"/>
              <a:t>corect</a:t>
            </a:r>
            <a:r>
              <a:rPr lang="en-US" dirty="0" smtClean="0"/>
              <a:t>, in </a:t>
            </a:r>
            <a:r>
              <a:rPr lang="en-US" dirty="0" err="1" smtClean="0"/>
              <a:t>functie</a:t>
            </a:r>
            <a:r>
              <a:rPr lang="en-US" dirty="0" smtClean="0"/>
              <a:t> de </a:t>
            </a:r>
            <a:r>
              <a:rPr lang="en-US" dirty="0" err="1" smtClean="0"/>
              <a:t>activitatea</a:t>
            </a:r>
            <a:r>
              <a:rPr lang="en-US" dirty="0" smtClean="0"/>
              <a:t> </a:t>
            </a:r>
            <a:r>
              <a:rPr lang="en-US" dirty="0" err="1" smtClean="0"/>
              <a:t>generatoare</a:t>
            </a:r>
            <a:r>
              <a:rPr lang="en-US" dirty="0" smtClean="0"/>
              <a:t> CAEN);</a:t>
            </a:r>
            <a:endParaRPr lang="ro-RO" dirty="0" smtClean="0"/>
          </a:p>
          <a:p>
            <a:pPr>
              <a:buFont typeface="Wingdings" pitchFamily="2" charset="2"/>
              <a:buChar char="Ø"/>
            </a:pPr>
            <a:r>
              <a:rPr lang="ro-RO" dirty="0" smtClean="0"/>
              <a:t>CAEN-urile dupa care se genereaza deseuri si care in unele cazuri se schimba de la an la an (B/D);</a:t>
            </a:r>
          </a:p>
          <a:p>
            <a:pPr>
              <a:buFont typeface="Wingdings" pitchFamily="2" charset="2"/>
              <a:buChar char="Ø"/>
            </a:pPr>
            <a:r>
              <a:rPr lang="ro-RO" dirty="0" smtClean="0"/>
              <a:t>CAEN-uri inversate in loc sa apara la CAEN principal apare CAEN-ul secundar  si invers;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COLECTARE/TRATARE cu TRAT (</a:t>
            </a:r>
            <a:r>
              <a:rPr lang="en-US" dirty="0" err="1" smtClean="0"/>
              <a:t>suma</a:t>
            </a:r>
            <a:r>
              <a:rPr lang="en-US" dirty="0" smtClean="0"/>
              <a:t> din </a:t>
            </a:r>
            <a:r>
              <a:rPr lang="en-US" dirty="0" err="1" smtClean="0"/>
              <a:t>cantitatile</a:t>
            </a:r>
            <a:r>
              <a:rPr lang="ro-RO" dirty="0" smtClean="0"/>
              <a:t> </a:t>
            </a:r>
            <a:r>
              <a:rPr lang="en-US" dirty="0" err="1" smtClean="0"/>
              <a:t>colectate</a:t>
            </a:r>
            <a:r>
              <a:rPr lang="ro-RO" dirty="0" smtClean="0"/>
              <a:t> </a:t>
            </a:r>
            <a:r>
              <a:rPr lang="en-US" dirty="0" err="1" smtClean="0"/>
              <a:t>trimise</a:t>
            </a:r>
            <a:r>
              <a:rPr lang="en-US" dirty="0" smtClean="0"/>
              <a:t> la o </a:t>
            </a:r>
            <a:r>
              <a:rPr lang="en-US" dirty="0" err="1" smtClean="0"/>
              <a:t>instalatie</a:t>
            </a:r>
            <a:r>
              <a:rPr lang="en-US" dirty="0" smtClean="0"/>
              <a:t> de </a:t>
            </a:r>
            <a:r>
              <a:rPr lang="en-US" dirty="0" err="1" smtClean="0"/>
              <a:t>tratare</a:t>
            </a:r>
            <a:r>
              <a:rPr lang="en-US" dirty="0" smtClean="0"/>
              <a:t> cu </a:t>
            </a:r>
            <a:r>
              <a:rPr lang="en-US" dirty="0" err="1" smtClean="0"/>
              <a:t>cantitatea</a:t>
            </a:r>
            <a:r>
              <a:rPr lang="ro-RO" dirty="0" smtClean="0"/>
              <a:t> </a:t>
            </a:r>
            <a:r>
              <a:rPr lang="en-US" dirty="0" err="1" smtClean="0"/>
              <a:t>primita</a:t>
            </a:r>
            <a:r>
              <a:rPr lang="ro-RO" dirty="0" smtClean="0"/>
              <a:t> </a:t>
            </a:r>
            <a:r>
              <a:rPr lang="en-US" dirty="0" err="1" smtClean="0"/>
              <a:t>pentru</a:t>
            </a:r>
            <a:r>
              <a:rPr lang="ro-RO" dirty="0" smtClean="0"/>
              <a:t> </a:t>
            </a:r>
            <a:r>
              <a:rPr lang="en-US" dirty="0" err="1" smtClean="0"/>
              <a:t>tratare</a:t>
            </a:r>
            <a:r>
              <a:rPr lang="en-US" dirty="0" smtClean="0"/>
              <a:t>)</a:t>
            </a:r>
            <a:r>
              <a:rPr lang="ro-RO" dirty="0" smtClean="0"/>
              <a:t>;</a:t>
            </a:r>
            <a:r>
              <a:rPr lang="en-US" dirty="0" smtClean="0"/>
              <a:t> </a:t>
            </a:r>
            <a:endParaRPr lang="ro-RO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PRODDES cu TRAT (</a:t>
            </a:r>
            <a:r>
              <a:rPr lang="en-US" dirty="0" err="1" smtClean="0"/>
              <a:t>cantitatile</a:t>
            </a:r>
            <a:r>
              <a:rPr lang="en-US" dirty="0" smtClean="0"/>
              <a:t>  generate</a:t>
            </a:r>
            <a:r>
              <a:rPr lang="ro-RO" dirty="0" smtClean="0"/>
              <a:t> / </a:t>
            </a:r>
            <a:r>
              <a:rPr lang="en-US" dirty="0" err="1" smtClean="0"/>
              <a:t>preluate</a:t>
            </a:r>
            <a:r>
              <a:rPr lang="ro-RO" dirty="0" smtClean="0"/>
              <a:t> </a:t>
            </a:r>
            <a:r>
              <a:rPr lang="en-US" dirty="0" err="1" smtClean="0"/>
              <a:t>trimise</a:t>
            </a:r>
            <a:r>
              <a:rPr lang="en-US" dirty="0" smtClean="0"/>
              <a:t> la o </a:t>
            </a:r>
            <a:r>
              <a:rPr lang="en-US" dirty="0" err="1" smtClean="0"/>
              <a:t>instalatie</a:t>
            </a:r>
            <a:r>
              <a:rPr lang="en-US" dirty="0" smtClean="0"/>
              <a:t> de </a:t>
            </a:r>
            <a:r>
              <a:rPr lang="en-US" dirty="0" err="1" smtClean="0"/>
              <a:t>tratare</a:t>
            </a:r>
            <a:r>
              <a:rPr lang="en-US" dirty="0" smtClean="0"/>
              <a:t> cu </a:t>
            </a:r>
            <a:r>
              <a:rPr lang="en-US" dirty="0" err="1" smtClean="0"/>
              <a:t>cantitatea</a:t>
            </a:r>
            <a:r>
              <a:rPr lang="ro-RO" dirty="0" smtClean="0"/>
              <a:t> </a:t>
            </a:r>
            <a:r>
              <a:rPr lang="en-US" dirty="0" err="1" smtClean="0"/>
              <a:t>primita</a:t>
            </a:r>
            <a:r>
              <a:rPr lang="ro-RO" dirty="0" smtClean="0"/>
              <a:t> </a:t>
            </a:r>
            <a:r>
              <a:rPr lang="en-US" dirty="0" err="1" smtClean="0"/>
              <a:t>pentru</a:t>
            </a:r>
            <a:r>
              <a:rPr lang="ro-RO" dirty="0" smtClean="0"/>
              <a:t> </a:t>
            </a:r>
            <a:r>
              <a:rPr lang="en-US" dirty="0" err="1" smtClean="0"/>
              <a:t>tratare</a:t>
            </a:r>
            <a:r>
              <a:rPr lang="en-US" dirty="0" smtClean="0"/>
              <a:t>)</a:t>
            </a:r>
            <a:r>
              <a:rPr lang="ro-RO" dirty="0" smtClean="0"/>
              <a:t>;</a:t>
            </a:r>
            <a:r>
              <a:rPr lang="en-US" dirty="0" smtClean="0"/>
              <a:t> </a:t>
            </a:r>
            <a:endParaRPr lang="ro-RO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PRODDES cu COLECTARE/TRATARE (</a:t>
            </a:r>
            <a:r>
              <a:rPr lang="en-US" dirty="0" err="1" smtClean="0"/>
              <a:t>cei</a:t>
            </a:r>
            <a:r>
              <a:rPr lang="en-US" dirty="0" smtClean="0"/>
              <a:t> care </a:t>
            </a:r>
            <a:r>
              <a:rPr lang="en-US" dirty="0" err="1" smtClean="0"/>
              <a:t>colecteaza</a:t>
            </a:r>
            <a:r>
              <a:rPr lang="ro-RO" dirty="0" smtClean="0"/>
              <a:t> </a:t>
            </a:r>
            <a:r>
              <a:rPr lang="en-US" dirty="0" err="1" smtClean="0"/>
              <a:t>deseuri</a:t>
            </a:r>
            <a:r>
              <a:rPr lang="ro-RO" dirty="0" smtClean="0"/>
              <a:t> </a:t>
            </a:r>
            <a:r>
              <a:rPr lang="en-US" dirty="0" err="1" smtClean="0"/>
              <a:t>pentru</a:t>
            </a:r>
            <a:r>
              <a:rPr lang="ro-RO" dirty="0" smtClean="0"/>
              <a:t> </a:t>
            </a:r>
            <a:r>
              <a:rPr lang="en-US" dirty="0" err="1" smtClean="0"/>
              <a:t>procesul</a:t>
            </a:r>
            <a:r>
              <a:rPr lang="ro-RO" dirty="0" smtClean="0"/>
              <a:t> </a:t>
            </a:r>
            <a:r>
              <a:rPr lang="en-US" dirty="0" err="1" smtClean="0"/>
              <a:t>lor</a:t>
            </a:r>
            <a:r>
              <a:rPr lang="en-US" dirty="0" smtClean="0"/>
              <a:t> de </a:t>
            </a:r>
            <a:r>
              <a:rPr lang="en-US" dirty="0" err="1" smtClean="0"/>
              <a:t>productie</a:t>
            </a:r>
            <a:r>
              <a:rPr lang="en-US" dirty="0" smtClean="0"/>
              <a:t>, </a:t>
            </a:r>
            <a:r>
              <a:rPr lang="en-US" dirty="0" err="1" smtClean="0"/>
              <a:t>sa</a:t>
            </a:r>
            <a:r>
              <a:rPr lang="ro-RO" dirty="0" smtClean="0"/>
              <a:t> </a:t>
            </a:r>
            <a:r>
              <a:rPr lang="en-US" dirty="0" err="1" smtClean="0"/>
              <a:t>introduca</a:t>
            </a:r>
            <a:r>
              <a:rPr lang="ro-RO" dirty="0" smtClean="0"/>
              <a:t> </a:t>
            </a:r>
            <a:r>
              <a:rPr lang="en-US" dirty="0" err="1" smtClean="0"/>
              <a:t>acea</a:t>
            </a:r>
            <a:r>
              <a:rPr lang="ro-RO" dirty="0" smtClean="0"/>
              <a:t> </a:t>
            </a:r>
            <a:r>
              <a:rPr lang="en-US" dirty="0" err="1" smtClean="0"/>
              <a:t>cantitate</a:t>
            </a:r>
            <a:r>
              <a:rPr lang="en-US" dirty="0" smtClean="0"/>
              <a:t> in PRODDES ca </a:t>
            </a:r>
            <a:r>
              <a:rPr lang="en-US" dirty="0" err="1" smtClean="0"/>
              <a:t>fiind</a:t>
            </a:r>
            <a:r>
              <a:rPr lang="ro-RO" dirty="0" smtClean="0"/>
              <a:t> </a:t>
            </a:r>
            <a:r>
              <a:rPr lang="en-US" dirty="0" err="1" smtClean="0"/>
              <a:t>cantitate</a:t>
            </a:r>
            <a:r>
              <a:rPr lang="ro-RO" dirty="0" smtClean="0"/>
              <a:t> </a:t>
            </a:r>
            <a:r>
              <a:rPr lang="en-US" dirty="0" err="1" smtClean="0"/>
              <a:t>preluata</a:t>
            </a:r>
            <a:r>
              <a:rPr lang="ro-RO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nu in COLECTARE/TRATARE)</a:t>
            </a:r>
            <a:r>
              <a:rPr lang="ro-RO" dirty="0" smtClean="0"/>
              <a:t>;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/>
              <a:t>Verificarea</a:t>
            </a:r>
            <a:r>
              <a:rPr lang="en-US" dirty="0"/>
              <a:t> </a:t>
            </a:r>
            <a:r>
              <a:rPr lang="en-US" dirty="0" err="1"/>
              <a:t>codurilor</a:t>
            </a:r>
            <a:r>
              <a:rPr lang="en-US" dirty="0"/>
              <a:t> de </a:t>
            </a:r>
            <a:r>
              <a:rPr lang="en-US" dirty="0" err="1"/>
              <a:t>valorificare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eliminare</a:t>
            </a:r>
            <a:r>
              <a:rPr lang="en-US" dirty="0"/>
              <a:t> in </a:t>
            </a:r>
            <a:r>
              <a:rPr lang="en-US" dirty="0" err="1"/>
              <a:t>functie</a:t>
            </a:r>
            <a:r>
              <a:rPr lang="en-US" dirty="0"/>
              <a:t> de </a:t>
            </a:r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contractantului</a:t>
            </a:r>
            <a:r>
              <a:rPr lang="en-US" dirty="0"/>
              <a:t> (ex: </a:t>
            </a:r>
            <a:r>
              <a:rPr lang="en-US" dirty="0" err="1"/>
              <a:t>cantitati</a:t>
            </a:r>
            <a:r>
              <a:rPr lang="en-US" dirty="0"/>
              <a:t> </a:t>
            </a:r>
            <a:r>
              <a:rPr lang="en-US" dirty="0" err="1"/>
              <a:t>trimise</a:t>
            </a:r>
            <a:r>
              <a:rPr lang="en-US" dirty="0"/>
              <a:t> la </a:t>
            </a:r>
            <a:r>
              <a:rPr lang="en-US" dirty="0" err="1"/>
              <a:t>reciclatori</a:t>
            </a:r>
            <a:r>
              <a:rPr lang="en-US" dirty="0"/>
              <a:t>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trecute</a:t>
            </a:r>
            <a:r>
              <a:rPr lang="en-US" dirty="0"/>
              <a:t> cu cod R12- </a:t>
            </a:r>
            <a:r>
              <a:rPr lang="en-US" dirty="0" err="1"/>
              <a:t>schimb</a:t>
            </a:r>
            <a:r>
              <a:rPr lang="en-US" dirty="0"/>
              <a:t> de </a:t>
            </a:r>
            <a:r>
              <a:rPr lang="en-US" dirty="0" err="1"/>
              <a:t>deseuri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cantitati</a:t>
            </a:r>
            <a:r>
              <a:rPr lang="en-US" dirty="0"/>
              <a:t> de </a:t>
            </a:r>
            <a:r>
              <a:rPr lang="en-US" dirty="0" err="1"/>
              <a:t>deseuri</a:t>
            </a:r>
            <a:r>
              <a:rPr lang="en-US" dirty="0"/>
              <a:t> </a:t>
            </a:r>
            <a:r>
              <a:rPr lang="en-US" dirty="0" err="1"/>
              <a:t>valorificate</a:t>
            </a:r>
            <a:r>
              <a:rPr lang="en-US" dirty="0"/>
              <a:t> energetic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trecute</a:t>
            </a:r>
            <a:r>
              <a:rPr lang="en-US" dirty="0"/>
              <a:t> sub un alt cod de </a:t>
            </a:r>
            <a:r>
              <a:rPr lang="en-US" dirty="0" err="1"/>
              <a:t>valorificare</a:t>
            </a:r>
            <a:r>
              <a:rPr lang="en-US" dirty="0"/>
              <a:t>);</a:t>
            </a:r>
            <a:endParaRPr lang="ro-RO" dirty="0"/>
          </a:p>
          <a:p>
            <a:r>
              <a:rPr lang="ro-RO" dirty="0" smtClean="0"/>
              <a:t>Cantitatile de deseuri preluate pentru co-incinerare / incinerare din PRODDES / COLECTARE/TRATARE sa fie egale cu suma cantitatilor din TRAT Cap. 2 Tab. 2.2;</a:t>
            </a:r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o-RO" sz="2400" dirty="0"/>
              <a:t>VERIFICAR</a:t>
            </a:r>
            <a:r>
              <a:rPr lang="en-US" sz="2400" dirty="0"/>
              <a:t>I</a:t>
            </a:r>
            <a:r>
              <a:rPr lang="ro-RO" sz="2400" dirty="0"/>
              <a:t> INCRUCISAT</a:t>
            </a:r>
            <a:r>
              <a:rPr lang="en-US" sz="2400" dirty="0"/>
              <a:t>E REALIZATE DE ANPM</a:t>
            </a:r>
            <a:r>
              <a:rPr lang="ro-RO" sz="2400" dirty="0"/>
              <a:t> PENTRU </a:t>
            </a:r>
            <a:br>
              <a:rPr lang="ro-RO" sz="2400" dirty="0"/>
            </a:br>
            <a:r>
              <a:rPr lang="ro-RO" sz="2400" dirty="0"/>
              <a:t>DESEURILE INDUSTRIALE</a:t>
            </a:r>
            <a:endParaRPr lang="ro-RO" sz="2500" dirty="0" smtClean="0"/>
          </a:p>
        </p:txBody>
      </p:sp>
    </p:spTree>
    <p:extLst>
      <p:ext uri="{BB962C8B-B14F-4D97-AF65-F5344CB8AC3E}">
        <p14:creationId xmlns:p14="http://schemas.microsoft.com/office/powerpoint/2010/main" val="16038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o-RO" sz="3600" dirty="0" smtClean="0"/>
              <a:t>Verificarea stocurilor de la sfarsitul anului de raportare cu noua sesiune de raportare pentru fiecare operator economic si codurile de deseuri asociate stocurilor;</a:t>
            </a:r>
            <a:endParaRPr lang="en-US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3600" dirty="0"/>
              <a:t>C</a:t>
            </a:r>
            <a:r>
              <a:rPr lang="ro-RO" sz="3600" dirty="0" smtClean="0"/>
              <a:t>antitatile generate de la an la an sa aiba un trend, sa nu exist</a:t>
            </a:r>
            <a:r>
              <a:rPr lang="en-US" sz="3600" dirty="0" smtClean="0"/>
              <a:t>e</a:t>
            </a:r>
            <a:r>
              <a:rPr lang="ro-RO" sz="3600" dirty="0" smtClean="0"/>
              <a:t> variatii mari pentru care nu avem explicatii;</a:t>
            </a:r>
          </a:p>
          <a:p>
            <a:pPr>
              <a:buFont typeface="Wingdings" pitchFamily="2" charset="2"/>
              <a:buChar char="Ø"/>
            </a:pPr>
            <a:r>
              <a:rPr lang="ro-RO" sz="3600" dirty="0" smtClean="0"/>
              <a:t>Cantitatea care este stocata pe halda sa nu fie trecuta ca stoc la sfarsit/inceput de an, pentru fiecare sesiune de raportare, daca se ia din halda pentru valorificare ea va fi pusa ca preluata in PRODDES Cap. 1 Tab. 1si trecuta apoi la valorificare;</a:t>
            </a:r>
          </a:p>
          <a:p>
            <a:pPr>
              <a:buFont typeface="Wingdings" pitchFamily="2" charset="2"/>
              <a:buChar char="Ø"/>
            </a:pPr>
            <a:r>
              <a:rPr lang="ro-RO" sz="3600" dirty="0" smtClean="0"/>
              <a:t>Pentru operatorii economici care completeaza PRODDES si NAMOL (industria alimentara, textila, pielarie) se verifica codul de deseu /cantitatea de namol inregistrata in chestionarul PRODDES cu informatiile din chestionarul NAMOL.</a:t>
            </a:r>
          </a:p>
          <a:p>
            <a:pPr>
              <a:buFont typeface="Wingdings" pitchFamily="2" charset="2"/>
              <a:buChar char="Ø"/>
            </a:pPr>
            <a:endParaRPr lang="ro-RO" sz="3600" dirty="0" smtClean="0"/>
          </a:p>
          <a:p>
            <a:endParaRPr lang="ro-RO" sz="3600" dirty="0" smtClean="0"/>
          </a:p>
          <a:p>
            <a:endParaRPr lang="ro-RO" sz="3600" dirty="0" smtClean="0"/>
          </a:p>
          <a:p>
            <a:pPr>
              <a:buFont typeface="Wingdings" pitchFamily="2" charset="2"/>
              <a:buChar char="Ø"/>
            </a:pPr>
            <a:endParaRPr lang="ro-RO" sz="37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o-RO" sz="2400" dirty="0"/>
              <a:t>VERIFICAR</a:t>
            </a:r>
            <a:r>
              <a:rPr lang="en-US" sz="2400" dirty="0"/>
              <a:t>I</a:t>
            </a:r>
            <a:r>
              <a:rPr lang="ro-RO" sz="2400" dirty="0"/>
              <a:t> INCRUCISAT</a:t>
            </a:r>
            <a:r>
              <a:rPr lang="en-US" sz="2400" dirty="0"/>
              <a:t>E REALIZATE DE ANPM</a:t>
            </a:r>
            <a:r>
              <a:rPr lang="ro-RO" sz="2400" dirty="0"/>
              <a:t> PENTRU </a:t>
            </a:r>
            <a:br>
              <a:rPr lang="ro-RO" sz="2400" dirty="0"/>
            </a:br>
            <a:r>
              <a:rPr lang="ro-RO" sz="2400" dirty="0"/>
              <a:t>DESEURILE INDUSTRIALE</a:t>
            </a:r>
            <a:endParaRPr lang="ro-RO" sz="2500" dirty="0" smtClean="0"/>
          </a:p>
        </p:txBody>
      </p:sp>
    </p:spTree>
    <p:extLst>
      <p:ext uri="{BB962C8B-B14F-4D97-AF65-F5344CB8AC3E}">
        <p14:creationId xmlns:p14="http://schemas.microsoft.com/office/powerpoint/2010/main" val="400955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o-RO" dirty="0" smtClean="0"/>
              <a:t>CHESTIONAR TRAT</a:t>
            </a:r>
          </a:p>
          <a:p>
            <a:r>
              <a:rPr lang="ro-RO" dirty="0" smtClean="0"/>
              <a:t>CAP. 1 – compostarea deșeurilor municipale</a:t>
            </a:r>
          </a:p>
          <a:p>
            <a:r>
              <a:rPr lang="ro-RO" dirty="0" smtClean="0"/>
              <a:t>CAP. 2 – tratarea termică a deșeurilor</a:t>
            </a:r>
          </a:p>
          <a:p>
            <a:r>
              <a:rPr lang="ro-RO" dirty="0"/>
              <a:t>CAP. </a:t>
            </a:r>
            <a:r>
              <a:rPr lang="ro-RO" dirty="0" smtClean="0"/>
              <a:t>3 – depozitarea deșeurilor</a:t>
            </a:r>
            <a:endParaRPr lang="ro-RO" dirty="0"/>
          </a:p>
          <a:p>
            <a:r>
              <a:rPr lang="ro-RO" dirty="0"/>
              <a:t>CAP. </a:t>
            </a:r>
            <a:r>
              <a:rPr lang="ro-RO" dirty="0" smtClean="0"/>
              <a:t>4 – sortarea deșeurilor municipale</a:t>
            </a:r>
            <a:endParaRPr lang="ro-RO" dirty="0"/>
          </a:p>
          <a:p>
            <a:r>
              <a:rPr lang="ro-RO" dirty="0"/>
              <a:t>CAP. </a:t>
            </a:r>
            <a:r>
              <a:rPr lang="ro-RO" dirty="0" smtClean="0"/>
              <a:t>5 – stații de transfer</a:t>
            </a:r>
            <a:endParaRPr lang="ro-RO" dirty="0"/>
          </a:p>
          <a:p>
            <a:r>
              <a:rPr lang="ro-RO" dirty="0"/>
              <a:t>CAP. </a:t>
            </a:r>
            <a:r>
              <a:rPr lang="ro-RO" dirty="0" smtClean="0"/>
              <a:t>6 – </a:t>
            </a:r>
            <a:r>
              <a:rPr lang="en-US" dirty="0" smtClean="0"/>
              <a:t>ins</a:t>
            </a:r>
            <a:r>
              <a:rPr lang="ro-RO" dirty="0" smtClean="0"/>
              <a:t>ta</a:t>
            </a:r>
            <a:r>
              <a:rPr lang="en-US" dirty="0" smtClean="0"/>
              <a:t>la</a:t>
            </a:r>
            <a:r>
              <a:rPr lang="ro-RO" dirty="0" smtClean="0"/>
              <a:t>ții de tratare mecano-biologice</a:t>
            </a:r>
            <a:endParaRPr lang="ro-RO" dirty="0"/>
          </a:p>
          <a:p>
            <a:r>
              <a:rPr lang="ro-RO" dirty="0"/>
              <a:t>CAP. </a:t>
            </a:r>
            <a:r>
              <a:rPr lang="ro-RO" dirty="0" smtClean="0"/>
              <a:t>7 – instalații de tratare fizico-chimice</a:t>
            </a:r>
            <a:endParaRPr lang="ro-RO" dirty="0"/>
          </a:p>
          <a:p>
            <a:r>
              <a:rPr lang="ro-RO" b="1" dirty="0"/>
              <a:t>CAP. </a:t>
            </a:r>
            <a:r>
              <a:rPr lang="ro-RO" b="1" dirty="0" smtClean="0"/>
              <a:t>8 – alte instalații</a:t>
            </a:r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ro-RO" b="1" dirty="0"/>
          </a:p>
          <a:p>
            <a:endParaRPr lang="ro-R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o-RO" sz="2800" dirty="0" smtClean="0"/>
              <a:t>PROBLEME INTÂMPINATE </a:t>
            </a:r>
            <a:br>
              <a:rPr lang="ro-RO" sz="2800" dirty="0" smtClean="0"/>
            </a:br>
            <a:r>
              <a:rPr lang="ro-RO" sz="2800" dirty="0" smtClean="0"/>
              <a:t>MODUL DE COMPLETARE A</a:t>
            </a:r>
            <a:r>
              <a:rPr lang="en-US" sz="2800" dirty="0" smtClean="0"/>
              <a:t>L</a:t>
            </a:r>
            <a:r>
              <a:rPr lang="ro-RO" sz="2800" dirty="0" smtClean="0"/>
              <a:t> CHESTIONARELOR</a:t>
            </a:r>
            <a:endParaRPr lang="ro-RO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4009</TotalTime>
  <Words>1578</Words>
  <Application>Microsoft Office PowerPoint</Application>
  <PresentationFormat>On-screen Show (4:3)</PresentationFormat>
  <Paragraphs>169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AGENŢIA NAŢIONALĂ PENTRU PROTECŢIA MEDIULUI</vt:lpstr>
      <vt:lpstr>PowerPoint Presentation</vt:lpstr>
      <vt:lpstr> PROBLEME INTÂMPINATE  MODUL DE COMPLETARE AL CHESTIONARELOR </vt:lpstr>
      <vt:lpstr>PROBLEME INTÂMPINATE  MODUL DE COMPLETARE AL CHESTIONARELOR</vt:lpstr>
      <vt:lpstr>MODUL DE COMPLETARE AL CHESTIONARELOR</vt:lpstr>
      <vt:lpstr>VERIFICARI INCRUCISATE REALIZATE DE ANPM PENTRU  DESEURILE INDUSTRIALE</vt:lpstr>
      <vt:lpstr>VERIFICARI INCRUCISATE REALIZATE DE ANPM PENTRU  DESEURILE INDUSTRIALE</vt:lpstr>
      <vt:lpstr>VERIFICARI INCRUCISATE REALIZATE DE ANPM PENTRU  DESEURILE INDUSTRIALE</vt:lpstr>
      <vt:lpstr>PROBLEME INTÂMPINATE  MODUL DE COMPLETARE AL CHESTIONARELOR</vt:lpstr>
      <vt:lpstr>MODUL DE COMPLETARE AL CHESTIONARELOR</vt:lpstr>
      <vt:lpstr>VERIFICAREA INSTALAȚIILOR DIN TRAT</vt:lpstr>
      <vt:lpstr>VERIFICAREA INSTALAȚIILOR DIN TRAT</vt:lpstr>
      <vt:lpstr>PROBLEME INTÂMPINATE TRASABILITATEA DEȘEULUI</vt:lpstr>
      <vt:lpstr>RAPORTĂRI</vt:lpstr>
      <vt:lpstr>RAPORTĂRI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Olaru Mihaela</dc:creator>
  <cp:lastModifiedBy>Cristina Pitigoi</cp:lastModifiedBy>
  <cp:revision>664</cp:revision>
  <cp:lastPrinted>2017-02-17T12:02:37Z</cp:lastPrinted>
  <dcterms:created xsi:type="dcterms:W3CDTF">2014-06-17T07:19:03Z</dcterms:created>
  <dcterms:modified xsi:type="dcterms:W3CDTF">2017-07-13T10:03:59Z</dcterms:modified>
</cp:coreProperties>
</file>